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4" r:id="rId5"/>
  </p:sldMasterIdLst>
  <p:notesMasterIdLst>
    <p:notesMasterId r:id="rId21"/>
  </p:notesMasterIdLst>
  <p:sldIdLst>
    <p:sldId id="257" r:id="rId6"/>
    <p:sldId id="394" r:id="rId7"/>
    <p:sldId id="441" r:id="rId8"/>
    <p:sldId id="448" r:id="rId9"/>
    <p:sldId id="444" r:id="rId10"/>
    <p:sldId id="445" r:id="rId11"/>
    <p:sldId id="449" r:id="rId12"/>
    <p:sldId id="460" r:id="rId13"/>
    <p:sldId id="439" r:id="rId14"/>
    <p:sldId id="459" r:id="rId15"/>
    <p:sldId id="461" r:id="rId16"/>
    <p:sldId id="455" r:id="rId17"/>
    <p:sldId id="457" r:id="rId18"/>
    <p:sldId id="267" r:id="rId19"/>
    <p:sldId id="3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5620"/>
    <a:srgbClr val="009051"/>
    <a:srgbClr val="B6006C"/>
    <a:srgbClr val="008BC6"/>
    <a:srgbClr val="79B22B"/>
    <a:srgbClr val="FFFFFF"/>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781"/>
    <p:restoredTop sz="94694"/>
  </p:normalViewPr>
  <p:slideViewPr>
    <p:cSldViewPr>
      <p:cViewPr varScale="1">
        <p:scale>
          <a:sx n="121" d="100"/>
          <a:sy n="121" d="100"/>
        </p:scale>
        <p:origin x="1000" y="176"/>
      </p:cViewPr>
      <p:guideLst>
        <p:guide orient="horz" pos="2160"/>
        <p:guide pos="2880"/>
      </p:guideLst>
    </p:cSldViewPr>
  </p:slideViewPr>
  <p:notesTextViewPr>
    <p:cViewPr>
      <p:scale>
        <a:sx n="1" d="1"/>
        <a:sy n="1" d="1"/>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7B0344-74B4-4629-9DF0-A737A3F02A5F}" type="datetimeFigureOut">
              <a:rPr lang="en-GB" smtClean="0"/>
              <a:t>14/12/2022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F04190-3943-4392-91F4-34E457630F4D}" type="slidenum">
              <a:rPr lang="en-GB" smtClean="0"/>
              <a:t>‹#›</a:t>
            </a:fld>
            <a:endParaRPr lang="en-GB"/>
          </a:p>
        </p:txBody>
      </p:sp>
    </p:spTree>
    <p:extLst>
      <p:ext uri="{BB962C8B-B14F-4D97-AF65-F5344CB8AC3E}">
        <p14:creationId xmlns:p14="http://schemas.microsoft.com/office/powerpoint/2010/main" val="57880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0175E-B1FC-4751-B71D-BDD101616B2E}" type="slidenum">
              <a:rPr lang="en-GB" smtClean="0"/>
              <a:pPr/>
              <a:t>15</a:t>
            </a:fld>
            <a:endParaRPr lang="en-GB"/>
          </a:p>
        </p:txBody>
      </p:sp>
    </p:spTree>
    <p:extLst>
      <p:ext uri="{BB962C8B-B14F-4D97-AF65-F5344CB8AC3E}">
        <p14:creationId xmlns:p14="http://schemas.microsoft.com/office/powerpoint/2010/main" val="1977752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4F505F21-21AE-4D91-B2CE-D5019B7FDE4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970726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3E1FC3C8-0ACC-4A83-B1F1-1E4DD1E8D80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574426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13" y="260350"/>
            <a:ext cx="2057400" cy="63373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03213" y="260350"/>
            <a:ext cx="6019800"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867CBE49-5A19-4C70-B76C-AB0B6D2B94D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806921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4F505F21-21AE-4D91-B2CE-D5019B7FDE40}"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1284239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0628" y="332657"/>
            <a:ext cx="6379604" cy="1152127"/>
          </a:xfrm>
        </p:spPr>
        <p:txBody>
          <a:bodyPr/>
          <a:lstStyle>
            <a:lvl1pPr>
              <a:defRPr sz="4000">
                <a:solidFill>
                  <a:srgbClr val="FF0000"/>
                </a:solidFill>
                <a:latin typeface="Calibri" panose="020F0502020204030204" pitchFamily="34" charset="0"/>
              </a:defRPr>
            </a:lvl1pPr>
          </a:lstStyle>
          <a:p>
            <a:r>
              <a:rPr lang="en-US"/>
              <a:t>Click to edit Master title style</a:t>
            </a:r>
            <a:endParaRPr lang="en-GB"/>
          </a:p>
        </p:txBody>
      </p:sp>
      <p:sp>
        <p:nvSpPr>
          <p:cNvPr id="3" name="Content Placeholder 2"/>
          <p:cNvSpPr>
            <a:spLocks noGrp="1"/>
          </p:cNvSpPr>
          <p:nvPr>
            <p:ph idx="1"/>
          </p:nvPr>
        </p:nvSpPr>
        <p:spPr>
          <a:xfrm>
            <a:off x="251520" y="1700808"/>
            <a:ext cx="8640960" cy="4896842"/>
          </a:xfr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457200" y="6611068"/>
            <a:ext cx="2133600" cy="196131"/>
          </a:xfrm>
        </p:spPr>
        <p:txBody>
          <a:bodyPr/>
          <a:lstStyle>
            <a:lvl1pPr>
              <a:defRPr sz="1200" b="1">
                <a:solidFill>
                  <a:srgbClr val="FF0000"/>
                </a:solidFill>
                <a:latin typeface="Calibri" panose="020F0502020204030204" pitchFamily="34" charset="0"/>
              </a:defRPr>
            </a:lvl1pPr>
          </a:lstStyle>
          <a:p>
            <a:pPr>
              <a:defRPr/>
            </a:pPr>
            <a:endParaRPr lang="en-GB" dirty="0"/>
          </a:p>
        </p:txBody>
      </p:sp>
      <p:sp>
        <p:nvSpPr>
          <p:cNvPr id="5" name="Rectangle 5"/>
          <p:cNvSpPr>
            <a:spLocks noGrp="1" noChangeArrowheads="1"/>
          </p:cNvSpPr>
          <p:nvPr>
            <p:ph type="ftr" sz="quarter" idx="11"/>
          </p:nvPr>
        </p:nvSpPr>
        <p:spPr>
          <a:xfrm>
            <a:off x="3124200" y="6611068"/>
            <a:ext cx="2895600" cy="196131"/>
          </a:xfrm>
        </p:spPr>
        <p:txBody>
          <a:bodyPr/>
          <a:lstStyle>
            <a:lvl1pPr>
              <a:defRPr sz="1200" b="1">
                <a:solidFill>
                  <a:srgbClr val="FF0000"/>
                </a:solidFill>
                <a:latin typeface="Calibri" panose="020F0502020204030204" pitchFamily="34" charset="0"/>
              </a:defRPr>
            </a:lvl1pPr>
          </a:lstStyle>
          <a:p>
            <a:pPr>
              <a:defRPr/>
            </a:pPr>
            <a:endParaRPr lang="en-GB" dirty="0"/>
          </a:p>
        </p:txBody>
      </p:sp>
      <p:sp>
        <p:nvSpPr>
          <p:cNvPr id="6" name="Rectangle 6"/>
          <p:cNvSpPr>
            <a:spLocks noGrp="1" noChangeArrowheads="1"/>
          </p:cNvSpPr>
          <p:nvPr>
            <p:ph type="sldNum" sz="quarter" idx="12"/>
          </p:nvPr>
        </p:nvSpPr>
        <p:spPr>
          <a:xfrm>
            <a:off x="6553200" y="6611068"/>
            <a:ext cx="2133600" cy="196131"/>
          </a:xfrm>
        </p:spPr>
        <p:txBody>
          <a:bodyPr/>
          <a:lstStyle>
            <a:lvl1pPr>
              <a:defRPr sz="1200" b="1" smtClean="0">
                <a:solidFill>
                  <a:srgbClr val="FF0000"/>
                </a:solidFill>
                <a:latin typeface="Calibri" panose="020F0502020204030204" pitchFamily="34" charset="0"/>
              </a:defRPr>
            </a:lvl1pPr>
          </a:lstStyle>
          <a:p>
            <a:pPr>
              <a:defRPr/>
            </a:pPr>
            <a:fld id="{038D4369-FB74-48B1-B4B5-77FCD59AA91D}" type="slidenum">
              <a:rPr lang="en-GB" altLang="en-US"/>
              <a:pPr>
                <a:defRPr/>
              </a:pPr>
              <a:t>‹#›</a:t>
            </a:fld>
            <a:endParaRPr lang="en-GB" altLang="en-US" dirty="0"/>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32240" y="332656"/>
            <a:ext cx="2095500" cy="1257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305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DF1C3B00-3975-4CB7-AA2C-6272E2888E6F}"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3817356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03213" y="20716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494213" y="20716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88D60B0-BC53-49F1-8BCA-8437629D2358}"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3287699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p:txBody>
          <a:bodyPr/>
          <a:lstStyle>
            <a:lvl1pPr>
              <a:defRPr smtClean="0"/>
            </a:lvl1pPr>
          </a:lstStyle>
          <a:p>
            <a:pPr>
              <a:defRPr/>
            </a:pPr>
            <a:fld id="{37AA048E-5E43-44F9-8EBE-413FF9F5717E}"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1225085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p:txBody>
          <a:bodyPr/>
          <a:lstStyle>
            <a:lvl1pPr>
              <a:defRPr smtClean="0"/>
            </a:lvl1pPr>
          </a:lstStyle>
          <a:p>
            <a:pPr>
              <a:defRPr/>
            </a:pPr>
            <a:fld id="{07CAC8BD-DE9C-4821-947A-0978834A61C3}"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657405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p:txBody>
          <a:bodyPr/>
          <a:lstStyle>
            <a:lvl1pPr>
              <a:defRPr smtClean="0"/>
            </a:lvl1pPr>
          </a:lstStyle>
          <a:p>
            <a:pPr>
              <a:defRPr/>
            </a:pPr>
            <a:fld id="{C7FEFF49-BEF3-41C3-AE8A-C070A825D7C7}"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3412922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B976A381-8C77-4350-89BF-1431FD062AA2}"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668144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0628" y="332657"/>
            <a:ext cx="6379604" cy="1152127"/>
          </a:xfrm>
        </p:spPr>
        <p:txBody>
          <a:bodyPr/>
          <a:lstStyle>
            <a:lvl1pPr>
              <a:defRPr sz="4000">
                <a:solidFill>
                  <a:srgbClr val="FF0000"/>
                </a:solidFill>
                <a:latin typeface="Calibri" panose="020F0502020204030204" pitchFamily="34" charset="0"/>
              </a:defRPr>
            </a:lvl1pPr>
          </a:lstStyle>
          <a:p>
            <a:r>
              <a:rPr lang="en-US"/>
              <a:t>Click to edit Master title style</a:t>
            </a:r>
            <a:endParaRPr lang="en-GB"/>
          </a:p>
        </p:txBody>
      </p:sp>
      <p:sp>
        <p:nvSpPr>
          <p:cNvPr id="3" name="Content Placeholder 2"/>
          <p:cNvSpPr>
            <a:spLocks noGrp="1"/>
          </p:cNvSpPr>
          <p:nvPr>
            <p:ph idx="1"/>
          </p:nvPr>
        </p:nvSpPr>
        <p:spPr>
          <a:xfrm>
            <a:off x="251520" y="1700808"/>
            <a:ext cx="8640960" cy="4896842"/>
          </a:xfr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xfrm>
            <a:off x="457200" y="6611068"/>
            <a:ext cx="2133600" cy="196131"/>
          </a:xfrm>
        </p:spPr>
        <p:txBody>
          <a:bodyPr/>
          <a:lstStyle>
            <a:lvl1pPr>
              <a:defRPr sz="1200" b="1">
                <a:solidFill>
                  <a:srgbClr val="FF0000"/>
                </a:solidFill>
                <a:latin typeface="Calibri" panose="020F0502020204030204" pitchFamily="34" charset="0"/>
              </a:defRPr>
            </a:lvl1pPr>
          </a:lstStyle>
          <a:p>
            <a:pPr>
              <a:defRPr/>
            </a:pPr>
            <a:endParaRPr lang="en-GB" dirty="0"/>
          </a:p>
        </p:txBody>
      </p:sp>
      <p:sp>
        <p:nvSpPr>
          <p:cNvPr id="5" name="Rectangle 5"/>
          <p:cNvSpPr>
            <a:spLocks noGrp="1" noChangeArrowheads="1"/>
          </p:cNvSpPr>
          <p:nvPr>
            <p:ph type="ftr" sz="quarter" idx="11"/>
          </p:nvPr>
        </p:nvSpPr>
        <p:spPr>
          <a:xfrm>
            <a:off x="3124200" y="6611068"/>
            <a:ext cx="2895600" cy="196131"/>
          </a:xfrm>
        </p:spPr>
        <p:txBody>
          <a:bodyPr/>
          <a:lstStyle>
            <a:lvl1pPr>
              <a:defRPr sz="1200" b="1">
                <a:solidFill>
                  <a:srgbClr val="FF0000"/>
                </a:solidFill>
                <a:latin typeface="Calibri" panose="020F0502020204030204" pitchFamily="34" charset="0"/>
              </a:defRPr>
            </a:lvl1pPr>
          </a:lstStyle>
          <a:p>
            <a:pPr>
              <a:defRPr/>
            </a:pPr>
            <a:endParaRPr lang="en-GB"/>
          </a:p>
        </p:txBody>
      </p:sp>
      <p:sp>
        <p:nvSpPr>
          <p:cNvPr id="6" name="Rectangle 6"/>
          <p:cNvSpPr>
            <a:spLocks noGrp="1" noChangeArrowheads="1"/>
          </p:cNvSpPr>
          <p:nvPr>
            <p:ph type="sldNum" sz="quarter" idx="12"/>
          </p:nvPr>
        </p:nvSpPr>
        <p:spPr>
          <a:xfrm>
            <a:off x="6553200" y="6611068"/>
            <a:ext cx="2133600" cy="196131"/>
          </a:xfrm>
        </p:spPr>
        <p:txBody>
          <a:bodyPr/>
          <a:lstStyle>
            <a:lvl1pPr>
              <a:defRPr sz="1200" b="1" smtClean="0">
                <a:solidFill>
                  <a:srgbClr val="FF0000"/>
                </a:solidFill>
                <a:latin typeface="Calibri" panose="020F0502020204030204" pitchFamily="34" charset="0"/>
              </a:defRPr>
            </a:lvl1pPr>
          </a:lstStyle>
          <a:p>
            <a:pPr>
              <a:defRPr/>
            </a:pPr>
            <a:fld id="{038D4369-FB74-48B1-B4B5-77FCD59AA91D}" type="slidenum">
              <a:rPr lang="en-GB" altLang="en-US"/>
              <a:pPr>
                <a:defRPr/>
              </a:pPr>
              <a:t>‹#›</a:t>
            </a:fld>
            <a:endParaRPr lang="en-GB" alt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2240" y="332656"/>
            <a:ext cx="2095500" cy="1257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9987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0726A7F6-9D45-4A78-B523-047EB2024DB7}"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1659158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3E1FC3C8-0ACC-4A83-B1F1-1E4DD1E8D800}"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2991653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13" y="260350"/>
            <a:ext cx="2057400" cy="63373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03213" y="260350"/>
            <a:ext cx="6019800"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867CBE49-5A19-4C70-B76C-AB0B6D2B94DD}" type="slidenum">
              <a:rPr lang="en-GB" altLang="en-US">
                <a:solidFill>
                  <a:srgbClr val="000000"/>
                </a:solidFill>
              </a:rPr>
              <a:pPr>
                <a:defRPr/>
              </a:pPr>
              <a:t>‹#›</a:t>
            </a:fld>
            <a:endParaRPr lang="en-GB" altLang="en-US" dirty="0">
              <a:solidFill>
                <a:srgbClr val="000000"/>
              </a:solidFill>
            </a:endParaRPr>
          </a:p>
        </p:txBody>
      </p:sp>
    </p:spTree>
    <p:extLst>
      <p:ext uri="{BB962C8B-B14F-4D97-AF65-F5344CB8AC3E}">
        <p14:creationId xmlns:p14="http://schemas.microsoft.com/office/powerpoint/2010/main" val="1574802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p:txBody>
          <a:bodyPr/>
          <a:lstStyle>
            <a:lvl1pPr>
              <a:defRPr smtClean="0"/>
            </a:lvl1pPr>
          </a:lstStyle>
          <a:p>
            <a:pPr>
              <a:defRPr/>
            </a:pPr>
            <a:fld id="{DF1C3B00-3975-4CB7-AA2C-6272E2888E6F}"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771035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03213" y="20716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494213" y="20716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88D60B0-BC53-49F1-8BCA-8437629D2358}"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025371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p:txBody>
          <a:bodyPr/>
          <a:lstStyle>
            <a:lvl1pPr>
              <a:defRPr smtClean="0"/>
            </a:lvl1pPr>
          </a:lstStyle>
          <a:p>
            <a:pPr>
              <a:defRPr/>
            </a:pPr>
            <a:fld id="{37AA048E-5E43-44F9-8EBE-413FF9F5717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071755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p:txBody>
          <a:bodyPr/>
          <a:lstStyle>
            <a:lvl1pPr>
              <a:defRPr smtClean="0"/>
            </a:lvl1pPr>
          </a:lstStyle>
          <a:p>
            <a:pPr>
              <a:defRPr/>
            </a:pPr>
            <a:fld id="{07CAC8BD-DE9C-4821-947A-0978834A61C3}"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96983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p:txBody>
          <a:bodyPr/>
          <a:lstStyle>
            <a:lvl1pPr>
              <a:defRPr smtClean="0"/>
            </a:lvl1pPr>
          </a:lstStyle>
          <a:p>
            <a:pPr>
              <a:defRPr/>
            </a:pPr>
            <a:fld id="{C7FEFF49-BEF3-41C3-AE8A-C070A825D7C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071227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B976A381-8C77-4350-89BF-1431FD062AA2}"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830680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0726A7F6-9D45-4A78-B523-047EB2024DB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199714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presentation-template_no-im"/>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95288" y="260350"/>
            <a:ext cx="5976937" cy="1439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a:p>
        </p:txBody>
      </p:sp>
      <p:sp>
        <p:nvSpPr>
          <p:cNvPr id="1028" name="Rectangle 3"/>
          <p:cNvSpPr>
            <a:spLocks noGrp="1" noChangeArrowheads="1"/>
          </p:cNvSpPr>
          <p:nvPr>
            <p:ph type="body" idx="1"/>
          </p:nvPr>
        </p:nvSpPr>
        <p:spPr bwMode="auto">
          <a:xfrm>
            <a:off x="303213" y="2071688"/>
            <a:ext cx="8229600"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fontAlgn="base">
              <a:spcBef>
                <a:spcPct val="0"/>
              </a:spcBef>
              <a:spcAft>
                <a:spcPct val="0"/>
              </a:spcAft>
              <a:defRPr/>
            </a:pPr>
            <a:fld id="{7FD9ED40-2F3A-412A-B9E9-5A5F1A5C381B}" type="slidenum">
              <a:rPr lang="en-GB" altLang="en-US">
                <a:solidFill>
                  <a:srgbClr val="000000"/>
                </a:solidFill>
              </a:rPr>
              <a:pPr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457157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28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presentation-template_no-im"/>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95288" y="260350"/>
            <a:ext cx="5976937" cy="1439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GB" altLang="en-US"/>
          </a:p>
        </p:txBody>
      </p:sp>
      <p:sp>
        <p:nvSpPr>
          <p:cNvPr id="1028" name="Rectangle 3"/>
          <p:cNvSpPr>
            <a:spLocks noGrp="1" noChangeArrowheads="1"/>
          </p:cNvSpPr>
          <p:nvPr>
            <p:ph type="body" idx="1"/>
          </p:nvPr>
        </p:nvSpPr>
        <p:spPr bwMode="auto">
          <a:xfrm>
            <a:off x="303213" y="2071688"/>
            <a:ext cx="8229600"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fontAlgn="base">
              <a:spcBef>
                <a:spcPct val="0"/>
              </a:spcBef>
              <a:spcAft>
                <a:spcPct val="0"/>
              </a:spcAft>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fontAlgn="base">
              <a:spcBef>
                <a:spcPct val="0"/>
              </a:spcBef>
              <a:spcAft>
                <a:spcPct val="0"/>
              </a:spcAft>
              <a:defRPr/>
            </a:pPr>
            <a:endParaRPr lang="en-GB"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fontAlgn="base">
              <a:spcBef>
                <a:spcPct val="0"/>
              </a:spcBef>
              <a:spcAft>
                <a:spcPct val="0"/>
              </a:spcAft>
              <a:defRPr/>
            </a:pPr>
            <a:fld id="{7FD9ED40-2F3A-412A-B9E9-5A5F1A5C381B}" type="slidenum">
              <a:rPr lang="en-GB" altLang="en-US">
                <a:solidFill>
                  <a:srgbClr val="000000"/>
                </a:solidFill>
                <a:latin typeface="Arial" charset="0"/>
              </a:rPr>
              <a:pPr fontAlgn="base">
                <a:spcBef>
                  <a:spcPct val="0"/>
                </a:spcBef>
                <a:spcAft>
                  <a:spcPct val="0"/>
                </a:spcAft>
                <a:defRPr/>
              </a:pPr>
              <a:t>‹#›</a:t>
            </a:fld>
            <a:endParaRPr lang="en-GB" altLang="en-US" dirty="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28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236212/Cavendish_Review.pdf" TargetMode="External"/><Relationship Id="rId7" Type="http://schemas.openxmlformats.org/officeDocument/2006/relationships/hyperlink" Target="https://www.skillsforcare.org.uk/resources/documents/Developing-your-workforce/Care-topics/Delegated-healthcare-interventions/Delegated-healthcare-interventions-framework-communication-July-2022.pdf"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hyperlink" Target="https://www.skillsforcare.org.uk/resources/documents/Developing-your-workforce/Care-topics/Delegated-healthcare-interventions/Research-into-social-care-workers-undertaking-healthcare-interventions.pdf" TargetMode="External"/><Relationship Id="rId5" Type="http://schemas.openxmlformats.org/officeDocument/2006/relationships/hyperlink" Target="https://www.nmc.org.uk/standards/code/" TargetMode="External"/><Relationship Id="rId4" Type="http://schemas.openxmlformats.org/officeDocument/2006/relationships/hyperlink" Target="https://www.skillsforcare.org.uk/Learning-development/ongoing-learning-and-development/Delegated-healthcare-interventions/Delegated-healthcare-Interventions.asp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10"/>
          <p:cNvSpPr>
            <a:spLocks noGrp="1" noChangeArrowheads="1"/>
          </p:cNvSpPr>
          <p:nvPr>
            <p:ph type="title"/>
          </p:nvPr>
        </p:nvSpPr>
        <p:spPr>
          <a:xfrm>
            <a:off x="395536" y="1988840"/>
            <a:ext cx="7776864" cy="2478385"/>
          </a:xfrm>
          <a:noFill/>
        </p:spPr>
        <p:txBody>
          <a:bodyPr/>
          <a:lstStyle/>
          <a:p>
            <a:r>
              <a:rPr lang="en-GB" altLang="en-US" sz="5000" dirty="0">
                <a:solidFill>
                  <a:schemeClr val="bg1"/>
                </a:solidFill>
                <a:effectLst>
                  <a:outerShdw blurRad="38100" dist="38100" dir="2700000" algn="tl">
                    <a:srgbClr val="000000">
                      <a:alpha val="43137"/>
                    </a:srgbClr>
                  </a:outerShdw>
                </a:effectLst>
              </a:rPr>
              <a:t>Delegated Healthcare Interventions</a:t>
            </a:r>
            <a:br>
              <a:rPr lang="en-GB" altLang="en-US" sz="5000" dirty="0">
                <a:solidFill>
                  <a:schemeClr val="bg1"/>
                </a:solidFill>
                <a:effectLst>
                  <a:outerShdw blurRad="38100" dist="38100" dir="2700000" algn="tl">
                    <a:srgbClr val="000000">
                      <a:alpha val="43137"/>
                    </a:srgbClr>
                  </a:outerShdw>
                </a:effectLst>
              </a:rPr>
            </a:br>
            <a:r>
              <a:rPr lang="en-GB" altLang="en-US" sz="3600" dirty="0">
                <a:solidFill>
                  <a:schemeClr val="bg1"/>
                </a:solidFill>
                <a:effectLst>
                  <a:outerShdw blurRad="38100" dist="38100" dir="2700000" algn="tl">
                    <a:srgbClr val="000000">
                      <a:alpha val="43137"/>
                    </a:srgbClr>
                  </a:outerShdw>
                </a:effectLst>
              </a:rPr>
              <a:t>(aka ‘delegated tasks’)</a:t>
            </a:r>
            <a:endParaRPr lang="en-GB" altLang="en-US" sz="3600" dirty="0">
              <a:solidFill>
                <a:schemeClr val="bg1"/>
              </a:solidFill>
              <a:effectLst>
                <a:outerShdw blurRad="38100" dist="38100" dir="2700000" algn="tl">
                  <a:srgbClr val="000000">
                    <a:alpha val="43137"/>
                  </a:srgbClr>
                </a:outerShdw>
              </a:effectLst>
              <a:latin typeface="Calibri" pitchFamily="34" charset="0"/>
            </a:endParaRPr>
          </a:p>
        </p:txBody>
      </p:sp>
      <p:sp>
        <p:nvSpPr>
          <p:cNvPr id="13316" name="Line 12"/>
          <p:cNvSpPr>
            <a:spLocks noChangeShapeType="1"/>
          </p:cNvSpPr>
          <p:nvPr/>
        </p:nvSpPr>
        <p:spPr bwMode="auto">
          <a:xfrm>
            <a:off x="755650" y="4652963"/>
            <a:ext cx="5040313" cy="0"/>
          </a:xfrm>
          <a:prstGeom prst="line">
            <a:avLst/>
          </a:prstGeom>
          <a:noFill/>
          <a:ln w="9525">
            <a:solidFill>
              <a:schemeClr val="bg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GB">
              <a:solidFill>
                <a:srgbClr val="000000"/>
              </a:solidFill>
            </a:endParaRPr>
          </a:p>
        </p:txBody>
      </p:sp>
      <p:sp>
        <p:nvSpPr>
          <p:cNvPr id="4" name="Rectangle 10">
            <a:extLst>
              <a:ext uri="{FF2B5EF4-FFF2-40B4-BE49-F238E27FC236}">
                <a16:creationId xmlns:a16="http://schemas.microsoft.com/office/drawing/2014/main" id="{C31B46F9-A4C8-144A-BB64-F9F6B214F7F5}"/>
              </a:ext>
            </a:extLst>
          </p:cNvPr>
          <p:cNvSpPr txBox="1">
            <a:spLocks noChangeArrowheads="1"/>
          </p:cNvSpPr>
          <p:nvPr/>
        </p:nvSpPr>
        <p:spPr bwMode="auto">
          <a:xfrm>
            <a:off x="467544" y="4725147"/>
            <a:ext cx="7560840" cy="1686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4000" b="1">
                <a:solidFill>
                  <a:srgbClr val="FF0000"/>
                </a:solidFill>
                <a:latin typeface="Calibri" panose="020F0502020204030204" pitchFamily="34" charset="0"/>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a:lstStyle>
          <a:p>
            <a:r>
              <a:rPr lang="en-GB" altLang="en-US" sz="1800" kern="0" dirty="0">
                <a:solidFill>
                  <a:schemeClr val="bg1"/>
                </a:solidFill>
                <a:effectLst>
                  <a:outerShdw blurRad="38100" dist="38100" dir="2700000" algn="tl">
                    <a:srgbClr val="000000">
                      <a:alpha val="43137"/>
                    </a:srgbClr>
                  </a:outerShdw>
                </a:effectLst>
              </a:rPr>
              <a:t>Ivan Olbrechts</a:t>
            </a:r>
          </a:p>
          <a:p>
            <a:r>
              <a:rPr lang="en-GB" altLang="en-US" sz="1800" kern="0" dirty="0">
                <a:solidFill>
                  <a:schemeClr val="bg1"/>
                </a:solidFill>
                <a:effectLst>
                  <a:outerShdw blurRad="38100" dist="38100" dir="2700000" algn="tl">
                    <a:srgbClr val="000000">
                      <a:alpha val="43137"/>
                    </a:srgbClr>
                  </a:outerShdw>
                </a:effectLst>
              </a:rPr>
              <a:t>December, 2022</a:t>
            </a:r>
          </a:p>
          <a:p>
            <a:r>
              <a:rPr lang="en-GB" altLang="en-US" sz="1800" kern="0" dirty="0">
                <a:solidFill>
                  <a:schemeClr val="bg1"/>
                </a:solidFill>
                <a:effectLst>
                  <a:outerShdw blurRad="38100" dist="38100" dir="2700000" algn="tl">
                    <a:srgbClr val="000000">
                      <a:alpha val="43137"/>
                    </a:srgbClr>
                  </a:outerShdw>
                </a:effectLst>
              </a:rPr>
              <a:t>VODG L&amp;D Pro Network Meeting</a:t>
            </a:r>
          </a:p>
        </p:txBody>
      </p:sp>
    </p:spTree>
    <p:extLst>
      <p:ext uri="{BB962C8B-B14F-4D97-AF65-F5344CB8AC3E}">
        <p14:creationId xmlns:p14="http://schemas.microsoft.com/office/powerpoint/2010/main" val="365369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426D4-4D46-3B3B-F79D-B5D3724EA0BC}"/>
              </a:ext>
            </a:extLst>
          </p:cNvPr>
          <p:cNvSpPr>
            <a:spLocks noGrp="1"/>
          </p:cNvSpPr>
          <p:nvPr>
            <p:ph type="title"/>
          </p:nvPr>
        </p:nvSpPr>
        <p:spPr/>
        <p:txBody>
          <a:bodyPr/>
          <a:lstStyle/>
          <a:p>
            <a:r>
              <a:rPr lang="en-GB" dirty="0" err="1"/>
              <a:t>SfC’s</a:t>
            </a:r>
            <a:r>
              <a:rPr lang="en-GB" dirty="0"/>
              <a:t> ‘York’ Report</a:t>
            </a:r>
          </a:p>
        </p:txBody>
      </p:sp>
      <p:pic>
        <p:nvPicPr>
          <p:cNvPr id="5" name="Content Placeholder 4">
            <a:extLst>
              <a:ext uri="{FF2B5EF4-FFF2-40B4-BE49-F238E27FC236}">
                <a16:creationId xmlns:a16="http://schemas.microsoft.com/office/drawing/2014/main" id="{CD555C0D-5FD7-E38B-1C3B-A4F6ACFDB58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0628" y="1564808"/>
            <a:ext cx="6235588" cy="1290639"/>
          </a:xfrm>
          <a:ln>
            <a:solidFill>
              <a:schemeClr val="tx1">
                <a:lumMod val="50000"/>
                <a:lumOff val="50000"/>
              </a:schemeClr>
            </a:solidFill>
          </a:ln>
        </p:spPr>
      </p:pic>
      <p:pic>
        <p:nvPicPr>
          <p:cNvPr id="7" name="Picture 6">
            <a:extLst>
              <a:ext uri="{FF2B5EF4-FFF2-40B4-BE49-F238E27FC236}">
                <a16:creationId xmlns:a16="http://schemas.microsoft.com/office/drawing/2014/main" id="{C259AEF6-A16B-9EB7-E4CF-E3AC53F39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2935471"/>
            <a:ext cx="5969031" cy="1646152"/>
          </a:xfrm>
          <a:prstGeom prst="rect">
            <a:avLst/>
          </a:prstGeom>
          <a:ln>
            <a:solidFill>
              <a:schemeClr val="tx1">
                <a:lumMod val="50000"/>
                <a:lumOff val="50000"/>
              </a:schemeClr>
            </a:solidFill>
          </a:ln>
        </p:spPr>
      </p:pic>
      <p:pic>
        <p:nvPicPr>
          <p:cNvPr id="9" name="Picture 8">
            <a:extLst>
              <a:ext uri="{FF2B5EF4-FFF2-40B4-BE49-F238E27FC236}">
                <a16:creationId xmlns:a16="http://schemas.microsoft.com/office/drawing/2014/main" id="{5CA480EC-4B1C-296D-BC48-616F044E44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628" y="4658364"/>
            <a:ext cx="6012160" cy="1256583"/>
          </a:xfrm>
          <a:prstGeom prst="rect">
            <a:avLst/>
          </a:prstGeom>
          <a:ln>
            <a:solidFill>
              <a:schemeClr val="tx1">
                <a:lumMod val="50000"/>
                <a:lumOff val="50000"/>
              </a:schemeClr>
            </a:solidFill>
          </a:ln>
        </p:spPr>
      </p:pic>
    </p:spTree>
    <p:extLst>
      <p:ext uri="{BB962C8B-B14F-4D97-AF65-F5344CB8AC3E}">
        <p14:creationId xmlns:p14="http://schemas.microsoft.com/office/powerpoint/2010/main" val="4251114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C2FB1-90D1-44D0-BE4D-6D9A23B1FF02}"/>
              </a:ext>
            </a:extLst>
          </p:cNvPr>
          <p:cNvSpPr>
            <a:spLocks noGrp="1"/>
          </p:cNvSpPr>
          <p:nvPr>
            <p:ph type="title"/>
          </p:nvPr>
        </p:nvSpPr>
        <p:spPr/>
        <p:txBody>
          <a:bodyPr/>
          <a:lstStyle/>
          <a:p>
            <a:r>
              <a:rPr lang="en-GB" dirty="0"/>
              <a:t>A Cunning Plan?</a:t>
            </a:r>
          </a:p>
        </p:txBody>
      </p:sp>
      <p:pic>
        <p:nvPicPr>
          <p:cNvPr id="5" name="Content Placeholder 4">
            <a:extLst>
              <a:ext uri="{FF2B5EF4-FFF2-40B4-BE49-F238E27FC236}">
                <a16:creationId xmlns:a16="http://schemas.microsoft.com/office/drawing/2014/main" id="{B9ADC688-33BA-A332-1DCF-3AD0F2BDDA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5747" y="1700213"/>
            <a:ext cx="6732505" cy="4897437"/>
          </a:xfrm>
        </p:spPr>
      </p:pic>
    </p:spTree>
    <p:extLst>
      <p:ext uri="{BB962C8B-B14F-4D97-AF65-F5344CB8AC3E}">
        <p14:creationId xmlns:p14="http://schemas.microsoft.com/office/powerpoint/2010/main" val="4238633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D17B3-8342-2A41-871D-0DE1C112CA2F}"/>
              </a:ext>
            </a:extLst>
          </p:cNvPr>
          <p:cNvSpPr>
            <a:spLocks noGrp="1"/>
          </p:cNvSpPr>
          <p:nvPr>
            <p:ph type="title"/>
          </p:nvPr>
        </p:nvSpPr>
        <p:spPr/>
        <p:txBody>
          <a:bodyPr/>
          <a:lstStyle/>
          <a:p>
            <a:r>
              <a:rPr lang="en-GB" dirty="0"/>
              <a:t>Interim Suggestions?</a:t>
            </a:r>
          </a:p>
        </p:txBody>
      </p:sp>
      <p:sp>
        <p:nvSpPr>
          <p:cNvPr id="3" name="Content Placeholder 2">
            <a:extLst>
              <a:ext uri="{FF2B5EF4-FFF2-40B4-BE49-F238E27FC236}">
                <a16:creationId xmlns:a16="http://schemas.microsoft.com/office/drawing/2014/main" id="{81F8D2E5-AB7C-494E-AA60-42C756D7344A}"/>
              </a:ext>
            </a:extLst>
          </p:cNvPr>
          <p:cNvSpPr>
            <a:spLocks noGrp="1"/>
          </p:cNvSpPr>
          <p:nvPr>
            <p:ph idx="1"/>
          </p:nvPr>
        </p:nvSpPr>
        <p:spPr/>
        <p:txBody>
          <a:bodyPr/>
          <a:lstStyle/>
          <a:p>
            <a:r>
              <a:rPr lang="en-GB" dirty="0"/>
              <a:t>Review your governance of delegated tasks.</a:t>
            </a:r>
          </a:p>
          <a:p>
            <a:r>
              <a:rPr lang="en-GB" dirty="0"/>
              <a:t>Record everything ‘delegated’ to your employees. </a:t>
            </a:r>
          </a:p>
          <a:p>
            <a:r>
              <a:rPr lang="en-GB" dirty="0"/>
              <a:t>Identify and address inappropriate, unsafe and unsustainable delegation.</a:t>
            </a:r>
          </a:p>
          <a:p>
            <a:r>
              <a:rPr lang="en-GB" dirty="0"/>
              <a:t>Ensure that your staff can undertake delegated tasks safely and competently.</a:t>
            </a:r>
          </a:p>
          <a:p>
            <a:r>
              <a:rPr lang="en-GB" dirty="0"/>
              <a:t>Ensure that tasks accepted through delegation are sustainable and that there is a written route for escalation of issues and concerns. </a:t>
            </a:r>
          </a:p>
          <a:p>
            <a:pPr marL="0" indent="0">
              <a:buNone/>
            </a:pPr>
            <a:endParaRPr lang="en-GB" dirty="0"/>
          </a:p>
          <a:p>
            <a:endParaRPr lang="en-GB" dirty="0"/>
          </a:p>
        </p:txBody>
      </p:sp>
    </p:spTree>
    <p:extLst>
      <p:ext uri="{BB962C8B-B14F-4D97-AF65-F5344CB8AC3E}">
        <p14:creationId xmlns:p14="http://schemas.microsoft.com/office/powerpoint/2010/main" val="3829538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A5083-8E99-84B4-06C7-0248F661673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1344958-E62D-B06B-1826-A64D30251265}"/>
              </a:ext>
            </a:extLst>
          </p:cNvPr>
          <p:cNvSpPr>
            <a:spLocks noGrp="1"/>
          </p:cNvSpPr>
          <p:nvPr>
            <p:ph idx="1"/>
          </p:nvPr>
        </p:nvSpPr>
        <p:spPr/>
        <p:txBody>
          <a:bodyPr/>
          <a:lstStyle/>
          <a:p>
            <a:pPr marL="0" indent="0" algn="ctr">
              <a:buNone/>
            </a:pPr>
            <a:endParaRPr lang="en-GB" sz="9600" dirty="0"/>
          </a:p>
          <a:p>
            <a:pPr marL="0" indent="0" algn="ctr">
              <a:buNone/>
            </a:pPr>
            <a:r>
              <a:rPr lang="en-GB" sz="9600" dirty="0"/>
              <a:t>£?</a:t>
            </a:r>
          </a:p>
        </p:txBody>
      </p:sp>
    </p:spTree>
    <p:extLst>
      <p:ext uri="{BB962C8B-B14F-4D97-AF65-F5344CB8AC3E}">
        <p14:creationId xmlns:p14="http://schemas.microsoft.com/office/powerpoint/2010/main" val="2938281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le 3"/>
          <p:cNvSpPr>
            <a:spLocks noGrp="1"/>
          </p:cNvSpPr>
          <p:nvPr>
            <p:ph type="title"/>
          </p:nvPr>
        </p:nvSpPr>
        <p:spPr>
          <a:xfrm>
            <a:off x="431416" y="3284984"/>
            <a:ext cx="8281168" cy="1943100"/>
          </a:xfrm>
        </p:spPr>
        <p:txBody>
          <a:bodyPr/>
          <a:lstStyle/>
          <a:p>
            <a:r>
              <a:rPr lang="en-GB" altLang="en-US" sz="4800" dirty="0">
                <a:effectLst>
                  <a:outerShdw blurRad="38100" dist="38100" dir="2700000" algn="tl">
                    <a:srgbClr val="000000">
                      <a:alpha val="43137"/>
                    </a:srgbClr>
                  </a:outerShdw>
                </a:effectLst>
              </a:rPr>
              <a:t>References</a:t>
            </a:r>
            <a:endParaRPr lang="en-GB" altLang="en-US" sz="2000" dirty="0">
              <a:solidFill>
                <a:srgbClr val="FFFF00"/>
              </a:solidFill>
              <a:latin typeface="Calibri" pitchFamily="34" charset="0"/>
            </a:endParaRPr>
          </a:p>
        </p:txBody>
      </p:sp>
    </p:spTree>
    <p:extLst>
      <p:ext uri="{BB962C8B-B14F-4D97-AF65-F5344CB8AC3E}">
        <p14:creationId xmlns:p14="http://schemas.microsoft.com/office/powerpoint/2010/main" val="387437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0034-EFB9-E942-9E5A-15C446A1CE06}"/>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96A48890-7DDA-9C43-82F5-3092664AB7EE}"/>
              </a:ext>
            </a:extLst>
          </p:cNvPr>
          <p:cNvSpPr>
            <a:spLocks noGrp="1"/>
          </p:cNvSpPr>
          <p:nvPr>
            <p:ph idx="1"/>
          </p:nvPr>
        </p:nvSpPr>
        <p:spPr/>
        <p:txBody>
          <a:bodyPr/>
          <a:lstStyle/>
          <a:p>
            <a:r>
              <a:rPr lang="en-GB" sz="1200" dirty="0"/>
              <a:t>The Cavendish Review:</a:t>
            </a:r>
            <a:endParaRPr lang="en-GB" sz="1200" b="0" dirty="0"/>
          </a:p>
          <a:p>
            <a:r>
              <a:rPr lang="en-GB" sz="1200" b="0" dirty="0">
                <a:hlinkClick r:id="rId3"/>
              </a:rPr>
              <a:t>https://assets.publishing.service.gov.uk/government/uploads/system/uploads/attachment_data/file/236212/Cavendish_Review.pdf</a:t>
            </a:r>
            <a:endParaRPr lang="en-GB" sz="1200" b="0" dirty="0"/>
          </a:p>
          <a:p>
            <a:endParaRPr lang="en-GB" sz="1200" dirty="0"/>
          </a:p>
          <a:p>
            <a:r>
              <a:rPr lang="en-GB" sz="1200" dirty="0"/>
              <a:t>Skills for Care: Delegated Healthcare Interventions:</a:t>
            </a:r>
          </a:p>
          <a:p>
            <a:r>
              <a:rPr lang="en-GB" sz="1200" b="0" dirty="0">
                <a:hlinkClick r:id="rId4"/>
              </a:rPr>
              <a:t>https://www.skillsforcare.org.uk/Learning-development/ongoing-learning-and-development/Delegated-healthcare-interventions/Delegated-healthcare-Interventions.aspx</a:t>
            </a:r>
            <a:endParaRPr lang="en-GB" sz="1200" b="0" dirty="0"/>
          </a:p>
          <a:p>
            <a:pPr marL="0" indent="0">
              <a:buNone/>
            </a:pPr>
            <a:endParaRPr lang="en-GB" sz="1200" b="0" dirty="0"/>
          </a:p>
          <a:p>
            <a:r>
              <a:rPr lang="en-GB" sz="1200" dirty="0"/>
              <a:t>NMC: The Code:</a:t>
            </a:r>
            <a:endParaRPr lang="en-GB" sz="1200" b="0" dirty="0"/>
          </a:p>
          <a:p>
            <a:r>
              <a:rPr lang="en-GB" sz="1200" b="0" dirty="0">
                <a:hlinkClick r:id="rId5"/>
              </a:rPr>
              <a:t>https://www.nmc.org.uk/standards/code/</a:t>
            </a:r>
            <a:endParaRPr lang="en-GB" sz="1200" b="0" dirty="0"/>
          </a:p>
          <a:p>
            <a:pPr marL="0" indent="0">
              <a:buNone/>
            </a:pPr>
            <a:endParaRPr lang="en-GB" sz="1200" dirty="0">
              <a:solidFill>
                <a:srgbClr val="000000"/>
              </a:solidFill>
              <a:effectLst/>
              <a:latin typeface="Arial" panose="020B0604020202020204" pitchFamily="34" charset="0"/>
              <a:ea typeface="Times New Roman" panose="02020603050405020304" pitchFamily="18" charset="0"/>
            </a:endParaRPr>
          </a:p>
          <a:p>
            <a:r>
              <a:rPr lang="en-GB" sz="1200" dirty="0"/>
              <a:t>The Nurse’s Legal Duty:</a:t>
            </a:r>
          </a:p>
          <a:p>
            <a:r>
              <a:rPr lang="en-GB" sz="1200" b="0" i="1" dirty="0">
                <a:solidFill>
                  <a:srgbClr val="000000"/>
                </a:solidFill>
                <a:effectLst/>
                <a:latin typeface="Arial" panose="020B0604020202020204" pitchFamily="34" charset="0"/>
                <a:ea typeface="Times New Roman" panose="02020603050405020304" pitchFamily="18" charset="0"/>
              </a:rPr>
              <a:t>Griffith R., 2022. The nurse's legal duty to safely delegate tasks and to follow up the outcome. </a:t>
            </a:r>
            <a:r>
              <a:rPr lang="en-GB" sz="1200" b="0" i="1" dirty="0">
                <a:effectLst/>
                <a:latin typeface="Arial" panose="020B0604020202020204" pitchFamily="34" charset="0"/>
                <a:ea typeface="Times New Roman" panose="02020603050405020304" pitchFamily="18" charset="0"/>
              </a:rPr>
              <a:t>British journal of nursing (Mark Allen Publishing)</a:t>
            </a:r>
            <a:r>
              <a:rPr lang="en-GB" sz="1200" b="0" i="1" dirty="0">
                <a:solidFill>
                  <a:srgbClr val="000000"/>
                </a:solidFill>
                <a:effectLst/>
                <a:latin typeface="Arial" panose="020B0604020202020204" pitchFamily="34" charset="0"/>
                <a:ea typeface="Times New Roman" panose="02020603050405020304" pitchFamily="18" charset="0"/>
              </a:rPr>
              <a:t>, </a:t>
            </a:r>
            <a:r>
              <a:rPr lang="en-GB" sz="1200" b="0" i="1" dirty="0">
                <a:effectLst/>
                <a:latin typeface="Arial" panose="020B0604020202020204" pitchFamily="34" charset="0"/>
                <a:ea typeface="Times New Roman" panose="02020603050405020304" pitchFamily="18" charset="0"/>
              </a:rPr>
              <a:t>31</a:t>
            </a:r>
            <a:r>
              <a:rPr lang="en-GB" sz="1200" b="0" i="1" dirty="0">
                <a:solidFill>
                  <a:srgbClr val="000000"/>
                </a:solidFill>
                <a:effectLst/>
                <a:latin typeface="Arial" panose="020B0604020202020204" pitchFamily="34" charset="0"/>
                <a:ea typeface="Times New Roman" panose="02020603050405020304" pitchFamily="18" charset="0"/>
              </a:rPr>
              <a:t>(7), 400–401. </a:t>
            </a:r>
            <a:endParaRPr lang="en-GB" sz="1200" b="0" i="1" dirty="0">
              <a:solidFill>
                <a:srgbClr val="000000"/>
              </a:solidFill>
              <a:latin typeface="Times New Roman" panose="02020603050405020304" pitchFamily="18" charset="0"/>
              <a:ea typeface="Times New Roman" panose="02020603050405020304" pitchFamily="18" charset="0"/>
            </a:endParaRPr>
          </a:p>
          <a:p>
            <a:endParaRPr lang="en-GB" sz="1200" dirty="0"/>
          </a:p>
          <a:p>
            <a:r>
              <a:rPr lang="en-GB" sz="1200" dirty="0"/>
              <a:t>Research into social care workers undertaking healthcare interventions:</a:t>
            </a:r>
          </a:p>
          <a:p>
            <a:r>
              <a:rPr lang="en-GB" sz="1200" b="0" dirty="0">
                <a:hlinkClick r:id="rId6"/>
              </a:rPr>
              <a:t>https://www.skillsforcare.org.uk/resources/documents/Developing-your-workforce/Care-topics/Delegated-healthcare-interventions/Research-into-social-care-workers-undertaking-healthcare-interventions.pdf</a:t>
            </a:r>
            <a:endParaRPr lang="en-GB" sz="1200" b="0" dirty="0"/>
          </a:p>
          <a:p>
            <a:endParaRPr lang="en-GB" sz="1200" dirty="0"/>
          </a:p>
          <a:p>
            <a:r>
              <a:rPr lang="en-GB" sz="1200" b="1" i="0" u="none" strike="noStrike" dirty="0">
                <a:solidFill>
                  <a:srgbClr val="0B0C0C"/>
                </a:solidFill>
                <a:effectLst/>
                <a:latin typeface="GDS Transport"/>
              </a:rPr>
              <a:t>DHSC: DHI national framework:</a:t>
            </a:r>
          </a:p>
          <a:p>
            <a:r>
              <a:rPr lang="en-GB" sz="1200" b="0" dirty="0">
                <a:hlinkClick r:id="rId7"/>
              </a:rPr>
              <a:t>https://www.skillsforcare.org.uk/resources/documents/Developing-your-workforce/Care-topics/Delegated-healthcare-interventions/Delegated-healthcare-interventions-framework-communication-July-2022.pdf</a:t>
            </a:r>
            <a:endParaRPr lang="en-GB" sz="1200" b="0" dirty="0"/>
          </a:p>
          <a:p>
            <a:endParaRPr lang="en-GB" sz="1400" b="0" dirty="0"/>
          </a:p>
        </p:txBody>
      </p:sp>
    </p:spTree>
    <p:extLst>
      <p:ext uri="{BB962C8B-B14F-4D97-AF65-F5344CB8AC3E}">
        <p14:creationId xmlns:p14="http://schemas.microsoft.com/office/powerpoint/2010/main" val="349850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94C58-8D59-B444-8FDD-41A96A689DB1}"/>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3EB59FAA-D932-0B4B-8F14-111FC4D90D3D}"/>
              </a:ext>
            </a:extLst>
          </p:cNvPr>
          <p:cNvSpPr>
            <a:spLocks noGrp="1"/>
          </p:cNvSpPr>
          <p:nvPr>
            <p:ph idx="1"/>
          </p:nvPr>
        </p:nvSpPr>
        <p:spPr/>
        <p:txBody>
          <a:bodyPr/>
          <a:lstStyle/>
          <a:p>
            <a:r>
              <a:rPr lang="en-GB" dirty="0"/>
              <a:t>Background</a:t>
            </a:r>
          </a:p>
          <a:p>
            <a:r>
              <a:rPr lang="en-GB" dirty="0"/>
              <a:t>What is a “delegated task”?</a:t>
            </a:r>
          </a:p>
          <a:p>
            <a:r>
              <a:rPr lang="en-GB" dirty="0"/>
              <a:t>Who can delegate?</a:t>
            </a:r>
          </a:p>
          <a:p>
            <a:r>
              <a:rPr lang="en-GB" dirty="0"/>
              <a:t>Who is responsible?</a:t>
            </a:r>
          </a:p>
          <a:p>
            <a:r>
              <a:rPr lang="en-GB" dirty="0"/>
              <a:t>What are the safety and governance issues?</a:t>
            </a:r>
          </a:p>
          <a:p>
            <a:r>
              <a:rPr lang="en-GB" dirty="0"/>
              <a:t>What might good governance look like? </a:t>
            </a:r>
          </a:p>
          <a:p>
            <a:r>
              <a:rPr lang="en-GB" dirty="0"/>
              <a:t>Skills for Care / ‘York’ Report &amp; National Framework</a:t>
            </a:r>
          </a:p>
          <a:p>
            <a:r>
              <a:rPr lang="en-GB" dirty="0"/>
              <a:t>Interim actions</a:t>
            </a:r>
          </a:p>
          <a:p>
            <a:endParaRPr lang="en-GB" dirty="0"/>
          </a:p>
        </p:txBody>
      </p:sp>
    </p:spTree>
    <p:extLst>
      <p:ext uri="{BB962C8B-B14F-4D97-AF65-F5344CB8AC3E}">
        <p14:creationId xmlns:p14="http://schemas.microsoft.com/office/powerpoint/2010/main" val="2154502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79D4-58FD-2F44-8283-E32697A5C116}"/>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08048B54-EC37-A042-B688-E05D60F8C0B4}"/>
              </a:ext>
            </a:extLst>
          </p:cNvPr>
          <p:cNvSpPr>
            <a:spLocks noGrp="1"/>
          </p:cNvSpPr>
          <p:nvPr>
            <p:ph idx="1"/>
          </p:nvPr>
        </p:nvSpPr>
        <p:spPr/>
        <p:txBody>
          <a:bodyPr/>
          <a:lstStyle/>
          <a:p>
            <a:r>
              <a:rPr lang="en-GB" sz="2000" dirty="0"/>
              <a:t>The Cavendish Review</a:t>
            </a:r>
            <a:r>
              <a:rPr lang="en-GB" sz="2000" dirty="0">
                <a:sym typeface="Wingdings" pitchFamily="2" charset="2"/>
              </a:rPr>
              <a:t> (2013) </a:t>
            </a:r>
            <a:r>
              <a:rPr lang="en-GB" sz="2000" b="0" dirty="0"/>
              <a:t>of Healthcare Assistants and Support Workers in the NHS and social care settings.</a:t>
            </a:r>
          </a:p>
          <a:p>
            <a:endParaRPr lang="en-GB" sz="2000" b="0" dirty="0"/>
          </a:p>
          <a:p>
            <a:r>
              <a:rPr lang="en-GB" sz="2000" b="0" dirty="0"/>
              <a:t>The independent review found that boundaries between nurses and HCA’s were “blurring” and this was felt keenly by both groups (and affected effective and safe delegation of healthcare interventions)</a:t>
            </a:r>
          </a:p>
          <a:p>
            <a:endParaRPr lang="en-GB" sz="2000" b="0" dirty="0"/>
          </a:p>
          <a:p>
            <a:r>
              <a:rPr lang="en-GB" sz="2000" b="0" dirty="0"/>
              <a:t>Report recommendations included:</a:t>
            </a:r>
          </a:p>
          <a:p>
            <a:pPr lvl="1"/>
            <a:r>
              <a:rPr lang="en-GB" sz="2000" b="0" dirty="0"/>
              <a:t>Recruitment, education and training (</a:t>
            </a:r>
            <a:r>
              <a:rPr lang="en-GB" sz="2000" b="0" i="1" dirty="0"/>
              <a:t>Care Certificate</a:t>
            </a:r>
            <a:r>
              <a:rPr lang="en-GB" sz="2000" b="0" dirty="0"/>
              <a:t>)</a:t>
            </a:r>
          </a:p>
          <a:p>
            <a:pPr lvl="1"/>
            <a:r>
              <a:rPr lang="en-GB" sz="2000" b="0" dirty="0"/>
              <a:t>Career development</a:t>
            </a:r>
          </a:p>
          <a:p>
            <a:pPr lvl="1"/>
            <a:r>
              <a:rPr lang="en-GB" sz="2000" b="0" dirty="0"/>
              <a:t>Leadership, supervision and support</a:t>
            </a:r>
          </a:p>
          <a:p>
            <a:pPr marL="0" indent="0">
              <a:buNone/>
            </a:pPr>
            <a:endParaRPr lang="en-GB" sz="2400" b="0" dirty="0"/>
          </a:p>
          <a:p>
            <a:endParaRPr lang="en-GB" sz="1200" b="0" i="1" dirty="0"/>
          </a:p>
          <a:p>
            <a:r>
              <a:rPr lang="en-GB" sz="1200" b="0" i="1" dirty="0" err="1"/>
              <a:t>N.b.</a:t>
            </a:r>
            <a:r>
              <a:rPr lang="en-GB" sz="1200" b="0" i="1" dirty="0"/>
              <a:t> this presentation focusses on the </a:t>
            </a:r>
            <a:r>
              <a:rPr lang="en-GB" sz="1200" b="0" i="1" dirty="0" err="1"/>
              <a:t>delegatee</a:t>
            </a:r>
            <a:r>
              <a:rPr lang="en-GB" sz="1200" b="0" i="1" dirty="0"/>
              <a:t> in social care (typically, a support worker) and the </a:t>
            </a:r>
            <a:r>
              <a:rPr lang="en-GB" sz="1200" b="0" i="1" dirty="0" err="1"/>
              <a:t>delegatee’s</a:t>
            </a:r>
            <a:r>
              <a:rPr lang="en-GB" sz="1200" b="0" i="1" dirty="0"/>
              <a:t> employer.</a:t>
            </a:r>
          </a:p>
          <a:p>
            <a:endParaRPr lang="en-GB" sz="2400" dirty="0"/>
          </a:p>
          <a:p>
            <a:endParaRPr lang="en-GB" sz="2400" dirty="0"/>
          </a:p>
          <a:p>
            <a:endParaRPr lang="en-GB" sz="2400" dirty="0"/>
          </a:p>
          <a:p>
            <a:endParaRPr lang="en-GB" sz="2400" dirty="0"/>
          </a:p>
        </p:txBody>
      </p:sp>
      <p:pic>
        <p:nvPicPr>
          <p:cNvPr id="5" name="Picture 4">
            <a:extLst>
              <a:ext uri="{FF2B5EF4-FFF2-40B4-BE49-F238E27FC236}">
                <a16:creationId xmlns:a16="http://schemas.microsoft.com/office/drawing/2014/main" id="{20BCFF1C-E98B-7DDC-4432-0821832299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99798">
            <a:off x="6732516" y="3534758"/>
            <a:ext cx="1960955" cy="2601198"/>
          </a:xfrm>
          <a:prstGeom prst="rect">
            <a:avLst/>
          </a:prstGeom>
          <a:ln>
            <a:solidFill>
              <a:schemeClr val="tx1">
                <a:lumMod val="75000"/>
                <a:lumOff val="25000"/>
              </a:schemeClr>
            </a:solidFill>
          </a:ln>
        </p:spPr>
      </p:pic>
    </p:spTree>
    <p:extLst>
      <p:ext uri="{BB962C8B-B14F-4D97-AF65-F5344CB8AC3E}">
        <p14:creationId xmlns:p14="http://schemas.microsoft.com/office/powerpoint/2010/main" val="1512578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F2305-1683-764A-A44B-A9B2EA03821D}"/>
              </a:ext>
            </a:extLst>
          </p:cNvPr>
          <p:cNvSpPr>
            <a:spLocks noGrp="1"/>
          </p:cNvSpPr>
          <p:nvPr>
            <p:ph type="title"/>
          </p:nvPr>
        </p:nvSpPr>
        <p:spPr/>
        <p:txBody>
          <a:bodyPr/>
          <a:lstStyle/>
          <a:p>
            <a:r>
              <a:rPr lang="en-GB" dirty="0"/>
              <a:t>Skills for Care</a:t>
            </a:r>
          </a:p>
        </p:txBody>
      </p:sp>
      <p:pic>
        <p:nvPicPr>
          <p:cNvPr id="9" name="Content Placeholder 8">
            <a:extLst>
              <a:ext uri="{FF2B5EF4-FFF2-40B4-BE49-F238E27FC236}">
                <a16:creationId xmlns:a16="http://schemas.microsoft.com/office/drawing/2014/main" id="{FBFFD0DE-E177-E84A-AA4F-2BD5DBCCA5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0825" y="1628800"/>
            <a:ext cx="8642350" cy="4605554"/>
          </a:xfrm>
        </p:spPr>
      </p:pic>
    </p:spTree>
    <p:extLst>
      <p:ext uri="{BB962C8B-B14F-4D97-AF65-F5344CB8AC3E}">
        <p14:creationId xmlns:p14="http://schemas.microsoft.com/office/powerpoint/2010/main" val="243068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79D4-58FD-2F44-8283-E32697A5C116}"/>
              </a:ext>
            </a:extLst>
          </p:cNvPr>
          <p:cNvSpPr>
            <a:spLocks noGrp="1"/>
          </p:cNvSpPr>
          <p:nvPr>
            <p:ph type="title"/>
          </p:nvPr>
        </p:nvSpPr>
        <p:spPr/>
        <p:txBody>
          <a:bodyPr/>
          <a:lstStyle/>
          <a:p>
            <a:r>
              <a:rPr lang="en-GB" dirty="0"/>
              <a:t>What is a “delegated task”? </a:t>
            </a:r>
          </a:p>
        </p:txBody>
      </p:sp>
      <p:sp>
        <p:nvSpPr>
          <p:cNvPr id="3" name="Content Placeholder 2">
            <a:extLst>
              <a:ext uri="{FF2B5EF4-FFF2-40B4-BE49-F238E27FC236}">
                <a16:creationId xmlns:a16="http://schemas.microsoft.com/office/drawing/2014/main" id="{08048B54-EC37-A042-B688-E05D60F8C0B4}"/>
              </a:ext>
            </a:extLst>
          </p:cNvPr>
          <p:cNvSpPr>
            <a:spLocks noGrp="1"/>
          </p:cNvSpPr>
          <p:nvPr>
            <p:ph idx="1"/>
          </p:nvPr>
        </p:nvSpPr>
        <p:spPr/>
        <p:txBody>
          <a:bodyPr/>
          <a:lstStyle/>
          <a:p>
            <a:r>
              <a:rPr lang="en-GB" sz="2000" b="0" dirty="0"/>
              <a:t>A delegated healthcare intervention is a health intervention or activity usually of a clinical nature, that a registered healthcare professional delegates to a paid care worker. </a:t>
            </a:r>
          </a:p>
          <a:p>
            <a:endParaRPr lang="en-GB" sz="2000" b="0" dirty="0"/>
          </a:p>
          <a:p>
            <a:r>
              <a:rPr lang="en-GB" sz="2000" b="0" dirty="0"/>
              <a:t>The type of delegated healthcare intervention will depend on the agreed protocol in your organisation and local health and care system. </a:t>
            </a:r>
          </a:p>
          <a:p>
            <a:endParaRPr lang="en-GB" sz="2000" b="0" dirty="0"/>
          </a:p>
          <a:p>
            <a:r>
              <a:rPr lang="en-GB" sz="2000" b="0" dirty="0"/>
              <a:t>A registered healthcare professional remains accountable for the appropriateness of the delegation and ensuring that the person they are delegating to can do the intervention. </a:t>
            </a:r>
          </a:p>
          <a:p>
            <a:endParaRPr lang="en-GB" sz="2000" b="0" dirty="0"/>
          </a:p>
          <a:p>
            <a:pPr marL="0" indent="0">
              <a:buNone/>
            </a:pPr>
            <a:r>
              <a:rPr lang="en-GB" sz="1600" b="0" dirty="0"/>
              <a:t>Examples include:</a:t>
            </a:r>
          </a:p>
          <a:p>
            <a:r>
              <a:rPr lang="en-GB" sz="1600" b="0" dirty="0"/>
              <a:t>Supporting a person’s nutrition using a PEG (Percutaneous endoscopic gastrostomy).</a:t>
            </a:r>
          </a:p>
          <a:p>
            <a:r>
              <a:rPr lang="en-GB" sz="1600" b="0" dirty="0"/>
              <a:t>Supporting a person to manage their diabetes through insulin administration and monitoring.</a:t>
            </a:r>
          </a:p>
          <a:p>
            <a:endParaRPr lang="en-GB" sz="2000" b="0" dirty="0"/>
          </a:p>
        </p:txBody>
      </p:sp>
    </p:spTree>
    <p:extLst>
      <p:ext uri="{BB962C8B-B14F-4D97-AF65-F5344CB8AC3E}">
        <p14:creationId xmlns:p14="http://schemas.microsoft.com/office/powerpoint/2010/main" val="2989018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79D4-58FD-2F44-8283-E32697A5C116}"/>
              </a:ext>
            </a:extLst>
          </p:cNvPr>
          <p:cNvSpPr>
            <a:spLocks noGrp="1"/>
          </p:cNvSpPr>
          <p:nvPr>
            <p:ph type="title"/>
          </p:nvPr>
        </p:nvSpPr>
        <p:spPr/>
        <p:txBody>
          <a:bodyPr/>
          <a:lstStyle/>
          <a:p>
            <a:r>
              <a:rPr lang="en-GB" dirty="0"/>
              <a:t>Who can delegate? </a:t>
            </a:r>
          </a:p>
        </p:txBody>
      </p:sp>
      <p:sp>
        <p:nvSpPr>
          <p:cNvPr id="3" name="Content Placeholder 2">
            <a:extLst>
              <a:ext uri="{FF2B5EF4-FFF2-40B4-BE49-F238E27FC236}">
                <a16:creationId xmlns:a16="http://schemas.microsoft.com/office/drawing/2014/main" id="{08048B54-EC37-A042-B688-E05D60F8C0B4}"/>
              </a:ext>
            </a:extLst>
          </p:cNvPr>
          <p:cNvSpPr>
            <a:spLocks noGrp="1"/>
          </p:cNvSpPr>
          <p:nvPr>
            <p:ph idx="1"/>
          </p:nvPr>
        </p:nvSpPr>
        <p:spPr/>
        <p:txBody>
          <a:bodyPr/>
          <a:lstStyle/>
          <a:p>
            <a:r>
              <a:rPr lang="en-GB" sz="2000" b="0" dirty="0"/>
              <a:t>Due to the increased complexity of some people’s care needs, social care workers are often regarded as ‘best placed’ to do healthcare interventions as they usually know people well and can deliver consistent person-centred care.</a:t>
            </a:r>
          </a:p>
          <a:p>
            <a:r>
              <a:rPr lang="en-GB" sz="2000" b="0" dirty="0"/>
              <a:t>Interventions should only be delegated if in the </a:t>
            </a:r>
            <a:r>
              <a:rPr lang="en-GB" sz="2000" dirty="0"/>
              <a:t>best interests </a:t>
            </a:r>
            <a:r>
              <a:rPr lang="en-GB" sz="2000" b="0" dirty="0"/>
              <a:t>of the person and by a </a:t>
            </a:r>
            <a:r>
              <a:rPr lang="en-GB" sz="2000" dirty="0"/>
              <a:t>registered healthcare professional </a:t>
            </a:r>
            <a:r>
              <a:rPr lang="en-GB" sz="2000" b="0" dirty="0"/>
              <a:t>who has the relevant occupational competence relating to the intervention.</a:t>
            </a:r>
          </a:p>
          <a:p>
            <a:endParaRPr lang="en-GB" sz="2000" b="0" dirty="0"/>
          </a:p>
          <a:p>
            <a:r>
              <a:rPr lang="en-GB" sz="1600" b="0" dirty="0"/>
              <a:t>Examples of delegators:</a:t>
            </a:r>
          </a:p>
          <a:p>
            <a:r>
              <a:rPr lang="en-GB" sz="1600" b="0" dirty="0"/>
              <a:t>Registered nurses</a:t>
            </a:r>
          </a:p>
          <a:p>
            <a:r>
              <a:rPr lang="en-GB" sz="1600" b="0" dirty="0"/>
              <a:t>Nursing associates</a:t>
            </a:r>
          </a:p>
          <a:p>
            <a:r>
              <a:rPr lang="en-GB" sz="1600" b="0" dirty="0"/>
              <a:t>Occupational therapists</a:t>
            </a:r>
          </a:p>
          <a:p>
            <a:r>
              <a:rPr lang="en-GB" sz="1600" b="0" dirty="0"/>
              <a:t>Speech and language therapists</a:t>
            </a:r>
          </a:p>
          <a:p>
            <a:r>
              <a:rPr lang="en-GB" sz="1600" b="0" dirty="0"/>
              <a:t>Physiotherapists</a:t>
            </a:r>
          </a:p>
        </p:txBody>
      </p:sp>
    </p:spTree>
    <p:extLst>
      <p:ext uri="{BB962C8B-B14F-4D97-AF65-F5344CB8AC3E}">
        <p14:creationId xmlns:p14="http://schemas.microsoft.com/office/powerpoint/2010/main" val="2158457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9C4DD-8937-5A40-9398-9CA2C386A1DC}"/>
              </a:ext>
            </a:extLst>
          </p:cNvPr>
          <p:cNvSpPr>
            <a:spLocks noGrp="1"/>
          </p:cNvSpPr>
          <p:nvPr>
            <p:ph type="title"/>
          </p:nvPr>
        </p:nvSpPr>
        <p:spPr/>
        <p:txBody>
          <a:bodyPr/>
          <a:lstStyle/>
          <a:p>
            <a:r>
              <a:rPr lang="en-GB" dirty="0"/>
              <a:t>Who is responsible?</a:t>
            </a:r>
          </a:p>
        </p:txBody>
      </p:sp>
      <p:sp>
        <p:nvSpPr>
          <p:cNvPr id="3" name="Content Placeholder 2">
            <a:extLst>
              <a:ext uri="{FF2B5EF4-FFF2-40B4-BE49-F238E27FC236}">
                <a16:creationId xmlns:a16="http://schemas.microsoft.com/office/drawing/2014/main" id="{ADA72539-BEF1-8F4D-838D-D2EE33F6CAEE}"/>
              </a:ext>
            </a:extLst>
          </p:cNvPr>
          <p:cNvSpPr>
            <a:spLocks noGrp="1"/>
          </p:cNvSpPr>
          <p:nvPr>
            <p:ph idx="1"/>
          </p:nvPr>
        </p:nvSpPr>
        <p:spPr/>
        <p:txBody>
          <a:bodyPr/>
          <a:lstStyle/>
          <a:p>
            <a:r>
              <a:rPr lang="en-GB" sz="2400" b="0" dirty="0"/>
              <a:t>The </a:t>
            </a:r>
            <a:r>
              <a:rPr lang="en-GB" sz="2400" dirty="0"/>
              <a:t>employer</a:t>
            </a:r>
            <a:r>
              <a:rPr lang="en-GB" sz="2400" b="0" dirty="0"/>
              <a:t> is responsible for making sure that the care worker has received sufficient training, support and supervision to carry out interventions safely and competently and should be within the care workers job description. </a:t>
            </a:r>
          </a:p>
          <a:p>
            <a:endParaRPr lang="en-GB" sz="2400" b="0" dirty="0"/>
          </a:p>
          <a:p>
            <a:r>
              <a:rPr lang="en-GB" sz="2400" b="0" dirty="0"/>
              <a:t>The </a:t>
            </a:r>
            <a:r>
              <a:rPr lang="en-GB" sz="2400" dirty="0"/>
              <a:t>employer</a:t>
            </a:r>
            <a:r>
              <a:rPr lang="en-GB" sz="2400" b="0" dirty="0"/>
              <a:t> must not allow staff to accept interventions that they are not competent to deliver and without sufficient training and support. </a:t>
            </a:r>
          </a:p>
          <a:p>
            <a:endParaRPr lang="en-GB" sz="2400" b="0" dirty="0"/>
          </a:p>
          <a:p>
            <a:r>
              <a:rPr lang="en-GB" sz="2400" b="0" dirty="0"/>
              <a:t>A care worker must not carry out any delegated healthcare interventions that they do not feel they have the skills for or sufficient training. </a:t>
            </a:r>
          </a:p>
          <a:p>
            <a:endParaRPr lang="en-GB" sz="2400" b="0" dirty="0"/>
          </a:p>
        </p:txBody>
      </p:sp>
    </p:spTree>
    <p:extLst>
      <p:ext uri="{BB962C8B-B14F-4D97-AF65-F5344CB8AC3E}">
        <p14:creationId xmlns:p14="http://schemas.microsoft.com/office/powerpoint/2010/main" val="294611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C2AFF-4191-FF81-1C5C-58372B851FCE}"/>
              </a:ext>
            </a:extLst>
          </p:cNvPr>
          <p:cNvSpPr>
            <a:spLocks noGrp="1"/>
          </p:cNvSpPr>
          <p:nvPr>
            <p:ph type="title"/>
          </p:nvPr>
        </p:nvSpPr>
        <p:spPr/>
        <p:txBody>
          <a:bodyPr/>
          <a:lstStyle/>
          <a:p>
            <a:r>
              <a:rPr lang="en-GB" dirty="0"/>
              <a:t>Who else is responsible?</a:t>
            </a:r>
          </a:p>
        </p:txBody>
      </p:sp>
      <p:pic>
        <p:nvPicPr>
          <p:cNvPr id="7" name="Picture 6">
            <a:extLst>
              <a:ext uri="{FF2B5EF4-FFF2-40B4-BE49-F238E27FC236}">
                <a16:creationId xmlns:a16="http://schemas.microsoft.com/office/drawing/2014/main" id="{A0EEE9A9-3B17-ADF8-F104-FABD49677D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7212" y="1700808"/>
            <a:ext cx="3163110" cy="4149080"/>
          </a:xfrm>
          <a:prstGeom prst="rect">
            <a:avLst/>
          </a:prstGeom>
          <a:ln>
            <a:solidFill>
              <a:schemeClr val="tx1">
                <a:lumMod val="75000"/>
                <a:lumOff val="25000"/>
              </a:schemeClr>
            </a:solidFill>
          </a:ln>
        </p:spPr>
      </p:pic>
      <p:pic>
        <p:nvPicPr>
          <p:cNvPr id="5" name="Content Placeholder 4">
            <a:extLst>
              <a:ext uri="{FF2B5EF4-FFF2-40B4-BE49-F238E27FC236}">
                <a16:creationId xmlns:a16="http://schemas.microsoft.com/office/drawing/2014/main" id="{DFF585CD-8A6F-E0C9-C2F0-B3DC8710CC4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351507">
            <a:off x="6458567" y="3042355"/>
            <a:ext cx="2480423" cy="3514621"/>
          </a:xfrm>
          <a:ln>
            <a:solidFill>
              <a:schemeClr val="tx1">
                <a:lumMod val="75000"/>
                <a:lumOff val="25000"/>
              </a:schemeClr>
            </a:solidFill>
          </a:ln>
        </p:spPr>
      </p:pic>
      <p:pic>
        <p:nvPicPr>
          <p:cNvPr id="9" name="Picture 8">
            <a:extLst>
              <a:ext uri="{FF2B5EF4-FFF2-40B4-BE49-F238E27FC236}">
                <a16:creationId xmlns:a16="http://schemas.microsoft.com/office/drawing/2014/main" id="{81058831-1994-D7B4-7F05-C17C63FE3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982" y="2392958"/>
            <a:ext cx="4696691" cy="2764780"/>
          </a:xfrm>
          <a:prstGeom prst="rect">
            <a:avLst/>
          </a:prstGeom>
          <a:ln>
            <a:solidFill>
              <a:schemeClr val="tx1">
                <a:lumMod val="50000"/>
                <a:lumOff val="50000"/>
              </a:schemeClr>
            </a:solidFill>
          </a:ln>
        </p:spPr>
      </p:pic>
    </p:spTree>
    <p:extLst>
      <p:ext uri="{BB962C8B-B14F-4D97-AF65-F5344CB8AC3E}">
        <p14:creationId xmlns:p14="http://schemas.microsoft.com/office/powerpoint/2010/main" val="2521443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79D4-58FD-2F44-8283-E32697A5C116}"/>
              </a:ext>
            </a:extLst>
          </p:cNvPr>
          <p:cNvSpPr>
            <a:spLocks noGrp="1"/>
          </p:cNvSpPr>
          <p:nvPr>
            <p:ph type="title"/>
          </p:nvPr>
        </p:nvSpPr>
        <p:spPr/>
        <p:txBody>
          <a:bodyPr/>
          <a:lstStyle/>
          <a:p>
            <a:r>
              <a:rPr lang="en-GB" dirty="0"/>
              <a:t>What are the safety and governance issues?</a:t>
            </a:r>
          </a:p>
        </p:txBody>
      </p:sp>
      <p:sp>
        <p:nvSpPr>
          <p:cNvPr id="3" name="Content Placeholder 2">
            <a:extLst>
              <a:ext uri="{FF2B5EF4-FFF2-40B4-BE49-F238E27FC236}">
                <a16:creationId xmlns:a16="http://schemas.microsoft.com/office/drawing/2014/main" id="{08048B54-EC37-A042-B688-E05D60F8C0B4}"/>
              </a:ext>
            </a:extLst>
          </p:cNvPr>
          <p:cNvSpPr>
            <a:spLocks noGrp="1"/>
          </p:cNvSpPr>
          <p:nvPr>
            <p:ph idx="1"/>
          </p:nvPr>
        </p:nvSpPr>
        <p:spPr/>
        <p:txBody>
          <a:bodyPr/>
          <a:lstStyle/>
          <a:p>
            <a:r>
              <a:rPr lang="en-GB" b="0" dirty="0"/>
              <a:t>Inappropriate or unsafe delegation</a:t>
            </a:r>
          </a:p>
          <a:p>
            <a:r>
              <a:rPr lang="en-GB" b="0" dirty="0"/>
              <a:t>Training, competence and experience</a:t>
            </a:r>
          </a:p>
          <a:p>
            <a:r>
              <a:rPr lang="en-GB" b="0" dirty="0"/>
              <a:t>Agency, bank or part-time staff (i.e. less supervision and training)</a:t>
            </a:r>
          </a:p>
          <a:p>
            <a:r>
              <a:rPr lang="en-GB" b="0" dirty="0"/>
              <a:t>Record keeping</a:t>
            </a:r>
          </a:p>
          <a:p>
            <a:r>
              <a:rPr lang="en-GB" b="0" dirty="0"/>
              <a:t>Support and supervision</a:t>
            </a:r>
          </a:p>
          <a:p>
            <a:r>
              <a:rPr lang="en-GB" b="0" dirty="0"/>
              <a:t>Policy, procedures and protocols </a:t>
            </a:r>
          </a:p>
          <a:p>
            <a:r>
              <a:rPr lang="en-GB" b="0" dirty="0"/>
              <a:t>Managerial (and organisational) ‘line of sight’</a:t>
            </a:r>
          </a:p>
          <a:p>
            <a:r>
              <a:rPr lang="en-GB" b="0" dirty="0"/>
              <a:t>Job descriptions</a:t>
            </a:r>
          </a:p>
          <a:p>
            <a:endParaRPr lang="en-GB" b="0" dirty="0"/>
          </a:p>
          <a:p>
            <a:endParaRPr lang="en-GB" b="0" dirty="0"/>
          </a:p>
          <a:p>
            <a:endParaRPr lang="en-GB" b="0" dirty="0"/>
          </a:p>
          <a:p>
            <a:endParaRPr lang="en-GB" b="0" dirty="0"/>
          </a:p>
          <a:p>
            <a:endParaRPr lang="en-GB" b="0" dirty="0"/>
          </a:p>
        </p:txBody>
      </p:sp>
    </p:spTree>
    <p:extLst>
      <p:ext uri="{BB962C8B-B14F-4D97-AF65-F5344CB8AC3E}">
        <p14:creationId xmlns:p14="http://schemas.microsoft.com/office/powerpoint/2010/main" val="3838717144"/>
      </p:ext>
    </p:extLst>
  </p:cSld>
  <p:clrMapOvr>
    <a:masterClrMapping/>
  </p:clrMapOvr>
</p:sld>
</file>

<file path=ppt/theme/theme1.xml><?xml version="1.0" encoding="utf-8"?>
<a:theme xmlns:a="http://schemas.openxmlformats.org/drawingml/2006/main" name="1_2014 Turning point - Powerpoint Template - Final @ 090914">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2014 Turning point - Powerpoint Template - Final @ 090914">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a3d56c5-2c4b-4639-8090-01720d69c7a8" xsi:nil="true"/>
    <lcf76f155ced4ddcb4097134ff3c332f xmlns="ea81b3dc-3d72-4046-865a-3d19db8bad6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01CC1BD42A45B41A5B5967B591196DB" ma:contentTypeVersion="13" ma:contentTypeDescription="Create a new document." ma:contentTypeScope="" ma:versionID="b589677a86bf1e258645d6861dbcb16e">
  <xsd:schema xmlns:xsd="http://www.w3.org/2001/XMLSchema" xmlns:xs="http://www.w3.org/2001/XMLSchema" xmlns:p="http://schemas.microsoft.com/office/2006/metadata/properties" xmlns:ns2="ea81b3dc-3d72-4046-865a-3d19db8bad6d" xmlns:ns3="1a3d56c5-2c4b-4639-8090-01720d69c7a8" targetNamespace="http://schemas.microsoft.com/office/2006/metadata/properties" ma:root="true" ma:fieldsID="6d83f38640bc815acef26407955a8228" ns2:_="" ns3:_="">
    <xsd:import namespace="ea81b3dc-3d72-4046-865a-3d19db8bad6d"/>
    <xsd:import namespace="1a3d56c5-2c4b-4639-8090-01720d69c7a8"/>
    <xsd:element name="properties">
      <xsd:complexType>
        <xsd:sequence>
          <xsd:element name="documentManagement">
            <xsd:complexType>
              <xsd:all>
                <xsd:element ref="ns2:MediaServiceMetadata" minOccurs="0"/>
                <xsd:element ref="ns2:MediaServiceFastMetadata" minOccurs="0"/>
                <xsd:element ref="ns2:MediaLengthInSecond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81b3dc-3d72-4046-865a-3d19db8bad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a5c5b7b9-d7b5-4877-9e00-72022195986f"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3d56c5-2c4b-4639-8090-01720d69c7a8"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d73277a4-1b49-4203-8b45-07b404aaef6e}" ma:internalName="TaxCatchAll" ma:showField="CatchAllData" ma:web="1a3d56c5-2c4b-4639-8090-01720d69c7a8">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2958327-88F3-4533-B4B9-D4F0583E0B3F}">
  <ds:schemaRefs>
    <ds:schemaRef ds:uri="http://schemas.microsoft.com/office/2006/metadata/properties"/>
    <ds:schemaRef ds:uri="http://schemas.microsoft.com/office/infopath/2007/PartnerControls"/>
    <ds:schemaRef ds:uri="1a3d56c5-2c4b-4639-8090-01720d69c7a8"/>
    <ds:schemaRef ds:uri="ea81b3dc-3d72-4046-865a-3d19db8bad6d"/>
  </ds:schemaRefs>
</ds:datastoreItem>
</file>

<file path=customXml/itemProps2.xml><?xml version="1.0" encoding="utf-8"?>
<ds:datastoreItem xmlns:ds="http://schemas.openxmlformats.org/officeDocument/2006/customXml" ds:itemID="{163243A8-E8DA-413D-8C00-99ECCD4C7020}">
  <ds:schemaRefs>
    <ds:schemaRef ds:uri="http://schemas.microsoft.com/sharepoint/v3/contenttype/forms"/>
  </ds:schemaRefs>
</ds:datastoreItem>
</file>

<file path=customXml/itemProps3.xml><?xml version="1.0" encoding="utf-8"?>
<ds:datastoreItem xmlns:ds="http://schemas.openxmlformats.org/officeDocument/2006/customXml" ds:itemID="{70E82575-6FE4-4F0D-BECC-1FBDBA1B32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81b3dc-3d72-4046-865a-3d19db8bad6d"/>
    <ds:schemaRef ds:uri="1a3d56c5-2c4b-4639-8090-01720d69c7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2976</TotalTime>
  <Words>773</Words>
  <Application>Microsoft Office PowerPoint</Application>
  <PresentationFormat>On-screen Show (4:3)</PresentationFormat>
  <Paragraphs>96</Paragraphs>
  <Slides>15</Slides>
  <Notes>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1_2014 Turning point - Powerpoint Template - Final @ 090914</vt:lpstr>
      <vt:lpstr>4_2014 Turning point - Powerpoint Template - Final @ 090914</vt:lpstr>
      <vt:lpstr>Delegated Healthcare Interventions (aka ‘delegated tasks’)</vt:lpstr>
      <vt:lpstr>PowerPoint Presentation</vt:lpstr>
      <vt:lpstr>Background</vt:lpstr>
      <vt:lpstr>Skills for Care</vt:lpstr>
      <vt:lpstr>What is a “delegated task”? </vt:lpstr>
      <vt:lpstr>Who can delegate? </vt:lpstr>
      <vt:lpstr>Who is responsible?</vt:lpstr>
      <vt:lpstr>Who else is responsible?</vt:lpstr>
      <vt:lpstr>What are the safety and governance issues?</vt:lpstr>
      <vt:lpstr>SfC’s ‘York’ Report</vt:lpstr>
      <vt:lpstr>A Cunning Plan?</vt:lpstr>
      <vt:lpstr>Interim Suggestions?</vt:lpstr>
      <vt:lpstr>PowerPoint Presentation</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Quality Assessment Tool (IQAT)</dc:title>
  <dc:creator>Sara Jones Risk and Assurance</dc:creator>
  <cp:lastModifiedBy>Kerry Hamilton</cp:lastModifiedBy>
  <cp:revision>166</cp:revision>
  <dcterms:created xsi:type="dcterms:W3CDTF">2016-02-29T12:30:10Z</dcterms:created>
  <dcterms:modified xsi:type="dcterms:W3CDTF">2022-12-14T15:56:09Z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0x010100601CC1BD42A45B41A5B5967B591196DB</vt:lpwstr>
  </property>
</Properties>
</file>