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sldIdLst>
    <p:sldId id="256" r:id="rId5"/>
    <p:sldId id="257" r:id="rId6"/>
    <p:sldId id="267" r:id="rId7"/>
    <p:sldId id="259" r:id="rId8"/>
    <p:sldId id="260" r:id="rId9"/>
    <p:sldId id="266" r:id="rId10"/>
    <p:sldId id="265" r:id="rId11"/>
  </p:sldIdLst>
  <p:sldSz cx="9144000" cy="5149850"/>
  <p:notesSz cx="9144000" cy="51498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64"/>
    <p:restoredTop sz="94720"/>
  </p:normalViewPr>
  <p:slideViewPr>
    <p:cSldViewPr>
      <p:cViewPr varScale="1">
        <p:scale>
          <a:sx n="114" d="100"/>
          <a:sy n="114" d="100"/>
        </p:scale>
        <p:origin x="160" y="42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object 2">
            <a:extLst>
              <a:ext uri="{FF2B5EF4-FFF2-40B4-BE49-F238E27FC236}">
                <a16:creationId xmlns:a16="http://schemas.microsoft.com/office/drawing/2014/main" id="{D363C3CC-3B1B-5945-82CB-38733A134AEC}"/>
              </a:ext>
            </a:extLst>
          </p:cNvPr>
          <p:cNvSpPr/>
          <p:nvPr userDrawn="1"/>
        </p:nvSpPr>
        <p:spPr>
          <a:xfrm>
            <a:off x="0" y="0"/>
            <a:ext cx="5422900" cy="5144770"/>
          </a:xfrm>
          <a:custGeom>
            <a:avLst/>
            <a:gdLst/>
            <a:ahLst/>
            <a:cxnLst/>
            <a:rect l="l" t="t" r="r" b="b"/>
            <a:pathLst>
              <a:path w="5422900" h="5144770">
                <a:moveTo>
                  <a:pt x="5422900" y="0"/>
                </a:moveTo>
                <a:lnTo>
                  <a:pt x="0" y="0"/>
                </a:lnTo>
                <a:lnTo>
                  <a:pt x="0" y="5144401"/>
                </a:lnTo>
                <a:lnTo>
                  <a:pt x="5422900" y="5144401"/>
                </a:lnTo>
                <a:lnTo>
                  <a:pt x="5422900" y="0"/>
                </a:lnTo>
                <a:close/>
              </a:path>
            </a:pathLst>
          </a:custGeom>
          <a:solidFill>
            <a:srgbClr val="D4CA00"/>
          </a:solidFill>
        </p:spPr>
        <p:txBody>
          <a:bodyPr wrap="square" lIns="0" tIns="0" rIns="0" bIns="0" rtlCol="0"/>
          <a:lstStyle/>
          <a:p>
            <a:endParaRPr/>
          </a:p>
        </p:txBody>
      </p:sp>
      <p:sp>
        <p:nvSpPr>
          <p:cNvPr id="8" name="object 3">
            <a:extLst>
              <a:ext uri="{FF2B5EF4-FFF2-40B4-BE49-F238E27FC236}">
                <a16:creationId xmlns:a16="http://schemas.microsoft.com/office/drawing/2014/main" id="{702C072A-BC27-B947-86EF-61C44B212597}"/>
              </a:ext>
            </a:extLst>
          </p:cNvPr>
          <p:cNvSpPr txBox="1">
            <a:spLocks noGrp="1"/>
          </p:cNvSpPr>
          <p:nvPr>
            <p:ph type="title"/>
          </p:nvPr>
        </p:nvSpPr>
        <p:spPr>
          <a:xfrm>
            <a:off x="825500" y="828856"/>
            <a:ext cx="3702685" cy="479425"/>
          </a:xfrm>
          <a:prstGeom prst="rect">
            <a:avLst/>
          </a:prstGeom>
        </p:spPr>
        <p:txBody>
          <a:bodyPr vert="horz" wrap="square" lIns="0" tIns="15875" rIns="0" bIns="0" rtlCol="0">
            <a:spAutoFit/>
          </a:bodyPr>
          <a:lstStyle/>
          <a:p>
            <a:pPr marL="12700">
              <a:lnSpc>
                <a:spcPct val="100000"/>
              </a:lnSpc>
              <a:spcBef>
                <a:spcPts val="125"/>
              </a:spcBef>
            </a:pPr>
            <a:r>
              <a:rPr sz="2950" spc="10" dirty="0">
                <a:solidFill>
                  <a:srgbClr val="000000"/>
                </a:solidFill>
              </a:rPr>
              <a:t>Heading</a:t>
            </a:r>
            <a:r>
              <a:rPr sz="2950" spc="-20" dirty="0">
                <a:solidFill>
                  <a:srgbClr val="000000"/>
                </a:solidFill>
              </a:rPr>
              <a:t> </a:t>
            </a:r>
            <a:r>
              <a:rPr sz="2950" spc="10" dirty="0">
                <a:solidFill>
                  <a:srgbClr val="000000"/>
                </a:solidFill>
              </a:rPr>
              <a:t>will</a:t>
            </a:r>
            <a:r>
              <a:rPr sz="2950" spc="-15" dirty="0">
                <a:solidFill>
                  <a:srgbClr val="000000"/>
                </a:solidFill>
              </a:rPr>
              <a:t> </a:t>
            </a:r>
            <a:r>
              <a:rPr sz="2950" spc="15" dirty="0">
                <a:solidFill>
                  <a:srgbClr val="000000"/>
                </a:solidFill>
              </a:rPr>
              <a:t>go</a:t>
            </a:r>
            <a:r>
              <a:rPr sz="2950" spc="-15" dirty="0">
                <a:solidFill>
                  <a:srgbClr val="000000"/>
                </a:solidFill>
              </a:rPr>
              <a:t> </a:t>
            </a:r>
            <a:r>
              <a:rPr sz="2950" spc="10" dirty="0">
                <a:solidFill>
                  <a:srgbClr val="000000"/>
                </a:solidFill>
              </a:rPr>
              <a:t>here</a:t>
            </a:r>
            <a:endParaRPr sz="2950"/>
          </a:p>
        </p:txBody>
      </p:sp>
      <p:sp>
        <p:nvSpPr>
          <p:cNvPr id="9" name="object 4">
            <a:extLst>
              <a:ext uri="{FF2B5EF4-FFF2-40B4-BE49-F238E27FC236}">
                <a16:creationId xmlns:a16="http://schemas.microsoft.com/office/drawing/2014/main" id="{D262C0F9-9BF2-EF44-B295-DFCD4159C82F}"/>
              </a:ext>
            </a:extLst>
          </p:cNvPr>
          <p:cNvSpPr txBox="1"/>
          <p:nvPr userDrawn="1"/>
        </p:nvSpPr>
        <p:spPr>
          <a:xfrm>
            <a:off x="812800" y="1502400"/>
            <a:ext cx="3213735" cy="2454275"/>
          </a:xfrm>
          <a:prstGeom prst="rect">
            <a:avLst/>
          </a:prstGeom>
        </p:spPr>
        <p:txBody>
          <a:bodyPr vert="horz" wrap="square" lIns="0" tIns="12700" rIns="0" bIns="0" rtlCol="0">
            <a:spAutoFit/>
          </a:bodyPr>
          <a:lstStyle/>
          <a:p>
            <a:pPr marL="127000" marR="197485" indent="-102235">
              <a:lnSpc>
                <a:spcPct val="107500"/>
              </a:lnSpc>
              <a:spcBef>
                <a:spcPts val="100"/>
              </a:spcBef>
              <a:buClr>
                <a:srgbClr val="FFFFFF"/>
              </a:buClr>
              <a:buSzPct val="150000"/>
              <a:buChar char="•"/>
              <a:tabLst>
                <a:tab pos="140335" algn="l"/>
              </a:tabLst>
            </a:pPr>
            <a:r>
              <a:rPr sz="1200" spc="-25" dirty="0">
                <a:latin typeface="Arial"/>
                <a:cs typeface="Arial"/>
              </a:rPr>
              <a:t>Lorem ipsum dolor </a:t>
            </a:r>
            <a:r>
              <a:rPr sz="1200" spc="-20" dirty="0">
                <a:latin typeface="Arial"/>
                <a:cs typeface="Arial"/>
              </a:rPr>
              <a:t>sit </a:t>
            </a:r>
            <a:r>
              <a:rPr sz="1200" spc="-25" dirty="0">
                <a:latin typeface="Arial"/>
                <a:cs typeface="Arial"/>
              </a:rPr>
              <a:t>amet, </a:t>
            </a:r>
            <a:r>
              <a:rPr sz="1200" spc="-30" dirty="0">
                <a:latin typeface="Arial"/>
                <a:cs typeface="Arial"/>
              </a:rPr>
              <a:t>consecter </a:t>
            </a:r>
            <a:r>
              <a:rPr sz="1200" spc="-25" dirty="0">
                <a:latin typeface="Arial"/>
                <a:cs typeface="Arial"/>
              </a:rPr>
              <a:t> adipiscing</a:t>
            </a:r>
            <a:r>
              <a:rPr sz="1200" spc="-50" dirty="0">
                <a:latin typeface="Arial"/>
                <a:cs typeface="Arial"/>
              </a:rPr>
              <a:t> </a:t>
            </a:r>
            <a:r>
              <a:rPr sz="1200" spc="-25" dirty="0">
                <a:latin typeface="Arial"/>
                <a:cs typeface="Arial"/>
              </a:rPr>
              <a:t>elit,</a:t>
            </a:r>
            <a:r>
              <a:rPr sz="1200" spc="-50" dirty="0">
                <a:latin typeface="Arial"/>
                <a:cs typeface="Arial"/>
              </a:rPr>
              <a:t> </a:t>
            </a:r>
            <a:r>
              <a:rPr sz="1200" spc="-25" dirty="0">
                <a:latin typeface="Arial"/>
                <a:cs typeface="Arial"/>
              </a:rPr>
              <a:t>sedeiusmod</a:t>
            </a:r>
            <a:r>
              <a:rPr sz="1200" spc="-50" dirty="0">
                <a:latin typeface="Arial"/>
                <a:cs typeface="Arial"/>
              </a:rPr>
              <a:t> </a:t>
            </a:r>
            <a:r>
              <a:rPr sz="1200" spc="-25" dirty="0">
                <a:latin typeface="Arial"/>
                <a:cs typeface="Arial"/>
              </a:rPr>
              <a:t>tempor</a:t>
            </a:r>
            <a:r>
              <a:rPr sz="1200" spc="-45" dirty="0">
                <a:latin typeface="Arial"/>
                <a:cs typeface="Arial"/>
              </a:rPr>
              <a:t> </a:t>
            </a:r>
            <a:r>
              <a:rPr sz="1200" spc="-30" dirty="0">
                <a:latin typeface="Arial"/>
                <a:cs typeface="Arial"/>
              </a:rPr>
              <a:t>incididunt </a:t>
            </a:r>
            <a:r>
              <a:rPr sz="1200" spc="-320" dirty="0">
                <a:latin typeface="Arial"/>
                <a:cs typeface="Arial"/>
              </a:rPr>
              <a:t> </a:t>
            </a:r>
            <a:r>
              <a:rPr sz="1200" spc="-15" dirty="0">
                <a:latin typeface="Arial"/>
                <a:cs typeface="Arial"/>
              </a:rPr>
              <a:t>ut</a:t>
            </a:r>
            <a:r>
              <a:rPr sz="1200" spc="-55" dirty="0">
                <a:latin typeface="Arial"/>
                <a:cs typeface="Arial"/>
              </a:rPr>
              <a:t> </a:t>
            </a:r>
            <a:r>
              <a:rPr sz="1200" spc="-25" dirty="0">
                <a:latin typeface="Arial"/>
                <a:cs typeface="Arial"/>
              </a:rPr>
              <a:t>labore</a:t>
            </a:r>
            <a:r>
              <a:rPr sz="1200" spc="-50" dirty="0">
                <a:latin typeface="Arial"/>
                <a:cs typeface="Arial"/>
              </a:rPr>
              <a:t> </a:t>
            </a:r>
            <a:r>
              <a:rPr sz="1200" spc="-15" dirty="0">
                <a:latin typeface="Arial"/>
                <a:cs typeface="Arial"/>
              </a:rPr>
              <a:t>et</a:t>
            </a:r>
            <a:r>
              <a:rPr sz="1200" spc="-50" dirty="0">
                <a:latin typeface="Arial"/>
                <a:cs typeface="Arial"/>
              </a:rPr>
              <a:t> </a:t>
            </a:r>
            <a:r>
              <a:rPr sz="1200" spc="-25" dirty="0">
                <a:latin typeface="Arial"/>
                <a:cs typeface="Arial"/>
              </a:rPr>
              <a:t>dolore</a:t>
            </a:r>
            <a:r>
              <a:rPr sz="1200" spc="-50" dirty="0">
                <a:latin typeface="Arial"/>
                <a:cs typeface="Arial"/>
              </a:rPr>
              <a:t> </a:t>
            </a:r>
            <a:r>
              <a:rPr sz="1200" spc="-25" dirty="0">
                <a:latin typeface="Arial"/>
                <a:cs typeface="Arial"/>
              </a:rPr>
              <a:t>magna</a:t>
            </a:r>
            <a:r>
              <a:rPr sz="1200" spc="-55" dirty="0">
                <a:latin typeface="Arial"/>
                <a:cs typeface="Arial"/>
              </a:rPr>
              <a:t> </a:t>
            </a:r>
            <a:r>
              <a:rPr sz="1200" spc="-25" dirty="0">
                <a:latin typeface="Arial"/>
                <a:cs typeface="Arial"/>
              </a:rPr>
              <a:t>aliquenim</a:t>
            </a:r>
            <a:r>
              <a:rPr sz="1200" spc="-50" dirty="0">
                <a:latin typeface="Arial"/>
                <a:cs typeface="Arial"/>
              </a:rPr>
              <a:t> </a:t>
            </a:r>
            <a:r>
              <a:rPr sz="1200" spc="-30" dirty="0">
                <a:latin typeface="Arial"/>
                <a:cs typeface="Arial"/>
              </a:rPr>
              <a:t>ad</a:t>
            </a:r>
            <a:endParaRPr sz="1200" dirty="0">
              <a:latin typeface="Arial"/>
              <a:cs typeface="Arial"/>
            </a:endParaRPr>
          </a:p>
          <a:p>
            <a:pPr marL="127000" marR="17780" indent="-101600">
              <a:lnSpc>
                <a:spcPct val="99300"/>
              </a:lnSpc>
              <a:spcBef>
                <a:spcPts val="220"/>
              </a:spcBef>
              <a:buClr>
                <a:srgbClr val="FFFFFF"/>
              </a:buClr>
              <a:buSzPct val="150000"/>
              <a:buChar char="•"/>
              <a:tabLst>
                <a:tab pos="127000" algn="l"/>
              </a:tabLst>
            </a:pPr>
            <a:r>
              <a:rPr sz="1200" spc="-25" dirty="0">
                <a:latin typeface="Arial"/>
                <a:cs typeface="Arial"/>
              </a:rPr>
              <a:t>Excepteur</a:t>
            </a:r>
            <a:r>
              <a:rPr sz="1200" spc="-55" dirty="0">
                <a:latin typeface="Arial"/>
                <a:cs typeface="Arial"/>
              </a:rPr>
              <a:t> </a:t>
            </a:r>
            <a:r>
              <a:rPr sz="1200" spc="-20" dirty="0">
                <a:latin typeface="Arial"/>
                <a:cs typeface="Arial"/>
              </a:rPr>
              <a:t>sint</a:t>
            </a:r>
            <a:r>
              <a:rPr sz="1200" spc="-50" dirty="0">
                <a:latin typeface="Arial"/>
                <a:cs typeface="Arial"/>
              </a:rPr>
              <a:t> </a:t>
            </a:r>
            <a:r>
              <a:rPr sz="1200" spc="-25" dirty="0">
                <a:latin typeface="Arial"/>
                <a:cs typeface="Arial"/>
              </a:rPr>
              <a:t>occaecat</a:t>
            </a:r>
            <a:r>
              <a:rPr sz="1200" spc="-55" dirty="0">
                <a:latin typeface="Arial"/>
                <a:cs typeface="Arial"/>
              </a:rPr>
              <a:t> </a:t>
            </a:r>
            <a:r>
              <a:rPr sz="1200" spc="-25" dirty="0">
                <a:latin typeface="Arial"/>
                <a:cs typeface="Arial"/>
              </a:rPr>
              <a:t>cupidatat</a:t>
            </a:r>
            <a:r>
              <a:rPr sz="1200" spc="-50" dirty="0">
                <a:latin typeface="Arial"/>
                <a:cs typeface="Arial"/>
              </a:rPr>
              <a:t> </a:t>
            </a:r>
            <a:r>
              <a:rPr sz="1200" spc="-20" dirty="0">
                <a:latin typeface="Arial"/>
                <a:cs typeface="Arial"/>
              </a:rPr>
              <a:t>non</a:t>
            </a:r>
            <a:r>
              <a:rPr sz="1200" spc="-55" dirty="0">
                <a:latin typeface="Arial"/>
                <a:cs typeface="Arial"/>
              </a:rPr>
              <a:t> </a:t>
            </a:r>
            <a:r>
              <a:rPr sz="1200" spc="-30" dirty="0">
                <a:latin typeface="Arial"/>
                <a:cs typeface="Arial"/>
              </a:rPr>
              <a:t>proident, </a:t>
            </a:r>
            <a:r>
              <a:rPr sz="1200" spc="-315" dirty="0">
                <a:latin typeface="Arial"/>
                <a:cs typeface="Arial"/>
              </a:rPr>
              <a:t> </a:t>
            </a:r>
            <a:r>
              <a:rPr sz="1200" spc="-20" dirty="0">
                <a:latin typeface="Arial"/>
                <a:cs typeface="Arial"/>
              </a:rPr>
              <a:t>sunt</a:t>
            </a:r>
            <a:r>
              <a:rPr sz="1200" spc="-55" dirty="0">
                <a:latin typeface="Arial"/>
                <a:cs typeface="Arial"/>
              </a:rPr>
              <a:t> </a:t>
            </a:r>
            <a:r>
              <a:rPr sz="1200" spc="-15" dirty="0">
                <a:latin typeface="Arial"/>
                <a:cs typeface="Arial"/>
              </a:rPr>
              <a:t>in</a:t>
            </a:r>
            <a:r>
              <a:rPr sz="1200" spc="-50" dirty="0">
                <a:latin typeface="Arial"/>
                <a:cs typeface="Arial"/>
              </a:rPr>
              <a:t> </a:t>
            </a:r>
            <a:r>
              <a:rPr sz="1200" spc="-25" dirty="0">
                <a:latin typeface="Arial"/>
                <a:cs typeface="Arial"/>
              </a:rPr>
              <a:t>culpa</a:t>
            </a:r>
            <a:r>
              <a:rPr sz="1200" spc="-50" dirty="0">
                <a:latin typeface="Arial"/>
                <a:cs typeface="Arial"/>
              </a:rPr>
              <a:t> </a:t>
            </a:r>
            <a:r>
              <a:rPr sz="1200" spc="-20" dirty="0">
                <a:latin typeface="Arial"/>
                <a:cs typeface="Arial"/>
              </a:rPr>
              <a:t>qui</a:t>
            </a:r>
            <a:r>
              <a:rPr sz="1200" spc="-50" dirty="0">
                <a:latin typeface="Arial"/>
                <a:cs typeface="Arial"/>
              </a:rPr>
              <a:t> </a:t>
            </a:r>
            <a:r>
              <a:rPr sz="1200" spc="-20" dirty="0">
                <a:latin typeface="Arial"/>
                <a:cs typeface="Arial"/>
              </a:rPr>
              <a:t>officia</a:t>
            </a:r>
            <a:r>
              <a:rPr sz="1200" spc="-55" dirty="0">
                <a:latin typeface="Arial"/>
                <a:cs typeface="Arial"/>
              </a:rPr>
              <a:t> </a:t>
            </a:r>
            <a:r>
              <a:rPr sz="1200" spc="-25" dirty="0">
                <a:latin typeface="Arial"/>
                <a:cs typeface="Arial"/>
              </a:rPr>
              <a:t>deserunt</a:t>
            </a:r>
            <a:r>
              <a:rPr sz="1200" spc="-50" dirty="0">
                <a:latin typeface="Arial"/>
                <a:cs typeface="Arial"/>
              </a:rPr>
              <a:t> </a:t>
            </a:r>
            <a:r>
              <a:rPr sz="1200" spc="-30" dirty="0">
                <a:latin typeface="Arial"/>
                <a:cs typeface="Arial"/>
              </a:rPr>
              <a:t>excepteur</a:t>
            </a:r>
            <a:endParaRPr sz="1200" dirty="0">
              <a:latin typeface="Arial"/>
              <a:cs typeface="Arial"/>
            </a:endParaRPr>
          </a:p>
          <a:p>
            <a:pPr marL="127000">
              <a:lnSpc>
                <a:spcPct val="100000"/>
              </a:lnSpc>
              <a:spcBef>
                <a:spcPts val="110"/>
              </a:spcBef>
            </a:pPr>
            <a:r>
              <a:rPr sz="1200" spc="-25" dirty="0">
                <a:latin typeface="Arial"/>
                <a:cs typeface="Arial"/>
              </a:rPr>
              <a:t>sint,</a:t>
            </a:r>
            <a:r>
              <a:rPr sz="1200" spc="-55" dirty="0">
                <a:latin typeface="Arial"/>
                <a:cs typeface="Arial"/>
              </a:rPr>
              <a:t> </a:t>
            </a:r>
            <a:r>
              <a:rPr sz="1200" spc="-20" dirty="0">
                <a:latin typeface="Arial"/>
                <a:cs typeface="Arial"/>
              </a:rPr>
              <a:t>sunt</a:t>
            </a:r>
            <a:r>
              <a:rPr sz="1200" spc="-50" dirty="0">
                <a:latin typeface="Arial"/>
                <a:cs typeface="Arial"/>
              </a:rPr>
              <a:t> </a:t>
            </a:r>
            <a:r>
              <a:rPr sz="1200" spc="-15" dirty="0">
                <a:latin typeface="Arial"/>
                <a:cs typeface="Arial"/>
              </a:rPr>
              <a:t>in</a:t>
            </a:r>
            <a:r>
              <a:rPr sz="1200" spc="-55" dirty="0">
                <a:latin typeface="Arial"/>
                <a:cs typeface="Arial"/>
              </a:rPr>
              <a:t> </a:t>
            </a:r>
            <a:r>
              <a:rPr sz="1200" spc="-25" dirty="0">
                <a:latin typeface="Arial"/>
                <a:cs typeface="Arial"/>
              </a:rPr>
              <a:t>culpa</a:t>
            </a:r>
            <a:r>
              <a:rPr sz="1200" spc="-50" dirty="0">
                <a:latin typeface="Arial"/>
                <a:cs typeface="Arial"/>
              </a:rPr>
              <a:t> </a:t>
            </a:r>
            <a:r>
              <a:rPr sz="1200" spc="-20" dirty="0">
                <a:latin typeface="Arial"/>
                <a:cs typeface="Arial"/>
              </a:rPr>
              <a:t>qui</a:t>
            </a:r>
            <a:r>
              <a:rPr sz="1200" spc="-55" dirty="0">
                <a:latin typeface="Arial"/>
                <a:cs typeface="Arial"/>
              </a:rPr>
              <a:t> </a:t>
            </a:r>
            <a:r>
              <a:rPr sz="1200" spc="-20" dirty="0">
                <a:latin typeface="Arial"/>
                <a:cs typeface="Arial"/>
              </a:rPr>
              <a:t>officia</a:t>
            </a:r>
            <a:r>
              <a:rPr sz="1200" spc="-50" dirty="0">
                <a:latin typeface="Arial"/>
                <a:cs typeface="Arial"/>
              </a:rPr>
              <a:t> </a:t>
            </a:r>
            <a:r>
              <a:rPr sz="1200" spc="-30" dirty="0">
                <a:latin typeface="Arial"/>
                <a:cs typeface="Arial"/>
              </a:rPr>
              <a:t>deserunt</a:t>
            </a:r>
            <a:endParaRPr sz="1200" dirty="0">
              <a:latin typeface="Arial"/>
              <a:cs typeface="Arial"/>
            </a:endParaRPr>
          </a:p>
          <a:p>
            <a:pPr marL="126364" marR="197485" indent="-101600">
              <a:lnSpc>
                <a:spcPct val="103499"/>
              </a:lnSpc>
              <a:spcBef>
                <a:spcPts val="130"/>
              </a:spcBef>
              <a:buClr>
                <a:srgbClr val="FFFFFF"/>
              </a:buClr>
              <a:buSzPct val="150000"/>
              <a:buChar char="•"/>
              <a:tabLst>
                <a:tab pos="127000" algn="l"/>
              </a:tabLst>
            </a:pPr>
            <a:r>
              <a:rPr sz="1200" spc="-25" dirty="0">
                <a:latin typeface="Arial"/>
                <a:cs typeface="Arial"/>
              </a:rPr>
              <a:t>Lorem ipsum dolor </a:t>
            </a:r>
            <a:r>
              <a:rPr sz="1200" spc="-20" dirty="0">
                <a:latin typeface="Arial"/>
                <a:cs typeface="Arial"/>
              </a:rPr>
              <a:t>sit </a:t>
            </a:r>
            <a:r>
              <a:rPr sz="1200" spc="-25" dirty="0">
                <a:latin typeface="Arial"/>
                <a:cs typeface="Arial"/>
              </a:rPr>
              <a:t>amet, </a:t>
            </a:r>
            <a:r>
              <a:rPr sz="1200" spc="-30" dirty="0">
                <a:latin typeface="Arial"/>
                <a:cs typeface="Arial"/>
              </a:rPr>
              <a:t>consectetur </a:t>
            </a:r>
            <a:r>
              <a:rPr sz="1200" spc="-25" dirty="0">
                <a:latin typeface="Arial"/>
                <a:cs typeface="Arial"/>
              </a:rPr>
              <a:t> sedeiusmod</a:t>
            </a:r>
            <a:r>
              <a:rPr sz="1200" spc="-50" dirty="0">
                <a:latin typeface="Arial"/>
                <a:cs typeface="Arial"/>
              </a:rPr>
              <a:t> </a:t>
            </a:r>
            <a:r>
              <a:rPr sz="1200" spc="-25" dirty="0">
                <a:latin typeface="Arial"/>
                <a:cs typeface="Arial"/>
              </a:rPr>
              <a:t>adipiscing</a:t>
            </a:r>
            <a:r>
              <a:rPr sz="1200" spc="-50" dirty="0">
                <a:latin typeface="Arial"/>
                <a:cs typeface="Arial"/>
              </a:rPr>
              <a:t> </a:t>
            </a:r>
            <a:r>
              <a:rPr sz="1200" spc="-25" dirty="0">
                <a:latin typeface="Arial"/>
                <a:cs typeface="Arial"/>
              </a:rPr>
              <a:t>elit,</a:t>
            </a:r>
            <a:r>
              <a:rPr sz="1200" spc="-50" dirty="0">
                <a:latin typeface="Arial"/>
                <a:cs typeface="Arial"/>
              </a:rPr>
              <a:t> </a:t>
            </a:r>
            <a:r>
              <a:rPr sz="1200" spc="-25" dirty="0">
                <a:latin typeface="Arial"/>
                <a:cs typeface="Arial"/>
              </a:rPr>
              <a:t>tempor</a:t>
            </a:r>
            <a:r>
              <a:rPr sz="1200" spc="-45" dirty="0">
                <a:latin typeface="Arial"/>
                <a:cs typeface="Arial"/>
              </a:rPr>
              <a:t> </a:t>
            </a:r>
            <a:r>
              <a:rPr sz="1200" spc="-30" dirty="0">
                <a:latin typeface="Arial"/>
                <a:cs typeface="Arial"/>
              </a:rPr>
              <a:t>incididunt </a:t>
            </a:r>
            <a:r>
              <a:rPr sz="1200" spc="-320" dirty="0">
                <a:latin typeface="Arial"/>
                <a:cs typeface="Arial"/>
              </a:rPr>
              <a:t> </a:t>
            </a:r>
            <a:r>
              <a:rPr sz="1200" spc="-15" dirty="0">
                <a:latin typeface="Arial"/>
                <a:cs typeface="Arial"/>
              </a:rPr>
              <a:t>ut</a:t>
            </a:r>
            <a:r>
              <a:rPr sz="1200" spc="-55" dirty="0">
                <a:latin typeface="Arial"/>
                <a:cs typeface="Arial"/>
              </a:rPr>
              <a:t> </a:t>
            </a:r>
            <a:r>
              <a:rPr sz="1200" spc="-25" dirty="0">
                <a:latin typeface="Arial"/>
                <a:cs typeface="Arial"/>
              </a:rPr>
              <a:t>labore</a:t>
            </a:r>
            <a:r>
              <a:rPr sz="1200" spc="-50" dirty="0">
                <a:latin typeface="Arial"/>
                <a:cs typeface="Arial"/>
              </a:rPr>
              <a:t> </a:t>
            </a:r>
            <a:r>
              <a:rPr sz="1200" spc="-15" dirty="0">
                <a:latin typeface="Arial"/>
                <a:cs typeface="Arial"/>
              </a:rPr>
              <a:t>et</a:t>
            </a:r>
            <a:r>
              <a:rPr sz="1200" spc="-50" dirty="0">
                <a:latin typeface="Arial"/>
                <a:cs typeface="Arial"/>
              </a:rPr>
              <a:t> </a:t>
            </a:r>
            <a:r>
              <a:rPr sz="1200" spc="-25" dirty="0">
                <a:latin typeface="Arial"/>
                <a:cs typeface="Arial"/>
              </a:rPr>
              <a:t>dolore</a:t>
            </a:r>
            <a:r>
              <a:rPr sz="1200" spc="-50" dirty="0">
                <a:latin typeface="Arial"/>
                <a:cs typeface="Arial"/>
              </a:rPr>
              <a:t> </a:t>
            </a:r>
            <a:r>
              <a:rPr sz="1200" spc="-25" dirty="0">
                <a:latin typeface="Arial"/>
                <a:cs typeface="Arial"/>
              </a:rPr>
              <a:t>magna</a:t>
            </a:r>
            <a:r>
              <a:rPr sz="1200" spc="-55" dirty="0">
                <a:latin typeface="Arial"/>
                <a:cs typeface="Arial"/>
              </a:rPr>
              <a:t> </a:t>
            </a:r>
            <a:r>
              <a:rPr sz="1200" spc="-25" dirty="0">
                <a:latin typeface="Arial"/>
                <a:cs typeface="Arial"/>
              </a:rPr>
              <a:t>aliquenim</a:t>
            </a:r>
            <a:r>
              <a:rPr sz="1200" spc="-50" dirty="0">
                <a:latin typeface="Arial"/>
                <a:cs typeface="Arial"/>
              </a:rPr>
              <a:t> </a:t>
            </a:r>
            <a:r>
              <a:rPr sz="1200" spc="-30" dirty="0">
                <a:latin typeface="Arial"/>
                <a:cs typeface="Arial"/>
              </a:rPr>
              <a:t>ad</a:t>
            </a:r>
            <a:endParaRPr sz="1200" dirty="0">
              <a:latin typeface="Arial"/>
              <a:cs typeface="Arial"/>
            </a:endParaRPr>
          </a:p>
          <a:p>
            <a:pPr marL="127000" marR="17780" indent="-101600">
              <a:lnSpc>
                <a:spcPct val="99300"/>
              </a:lnSpc>
              <a:spcBef>
                <a:spcPts val="219"/>
              </a:spcBef>
              <a:buClr>
                <a:srgbClr val="FFFFFF"/>
              </a:buClr>
              <a:buSzPct val="150000"/>
              <a:buChar char="•"/>
              <a:tabLst>
                <a:tab pos="127000" algn="l"/>
              </a:tabLst>
            </a:pPr>
            <a:r>
              <a:rPr sz="1200" spc="-25" dirty="0">
                <a:latin typeface="Arial"/>
                <a:cs typeface="Arial"/>
              </a:rPr>
              <a:t>Excepteur</a:t>
            </a:r>
            <a:r>
              <a:rPr sz="1200" spc="-55" dirty="0">
                <a:latin typeface="Arial"/>
                <a:cs typeface="Arial"/>
              </a:rPr>
              <a:t> </a:t>
            </a:r>
            <a:r>
              <a:rPr sz="1200" spc="-20" dirty="0">
                <a:latin typeface="Arial"/>
                <a:cs typeface="Arial"/>
              </a:rPr>
              <a:t>sint</a:t>
            </a:r>
            <a:r>
              <a:rPr sz="1200" spc="-50" dirty="0">
                <a:latin typeface="Arial"/>
                <a:cs typeface="Arial"/>
              </a:rPr>
              <a:t> </a:t>
            </a:r>
            <a:r>
              <a:rPr sz="1200" spc="-25" dirty="0">
                <a:latin typeface="Arial"/>
                <a:cs typeface="Arial"/>
              </a:rPr>
              <a:t>occaecat</a:t>
            </a:r>
            <a:r>
              <a:rPr sz="1200" spc="-55" dirty="0">
                <a:latin typeface="Arial"/>
                <a:cs typeface="Arial"/>
              </a:rPr>
              <a:t> </a:t>
            </a:r>
            <a:r>
              <a:rPr sz="1200" spc="-25" dirty="0">
                <a:latin typeface="Arial"/>
                <a:cs typeface="Arial"/>
              </a:rPr>
              <a:t>cupidatat</a:t>
            </a:r>
            <a:r>
              <a:rPr sz="1200" spc="-50" dirty="0">
                <a:latin typeface="Arial"/>
                <a:cs typeface="Arial"/>
              </a:rPr>
              <a:t> </a:t>
            </a:r>
            <a:r>
              <a:rPr sz="1200" spc="-20" dirty="0">
                <a:latin typeface="Arial"/>
                <a:cs typeface="Arial"/>
              </a:rPr>
              <a:t>non</a:t>
            </a:r>
            <a:r>
              <a:rPr sz="1200" spc="-55" dirty="0">
                <a:latin typeface="Arial"/>
                <a:cs typeface="Arial"/>
              </a:rPr>
              <a:t> </a:t>
            </a:r>
            <a:r>
              <a:rPr sz="1200" spc="-30" dirty="0">
                <a:latin typeface="Arial"/>
                <a:cs typeface="Arial"/>
              </a:rPr>
              <a:t>proident, </a:t>
            </a:r>
            <a:r>
              <a:rPr sz="1200" spc="-315" dirty="0">
                <a:latin typeface="Arial"/>
                <a:cs typeface="Arial"/>
              </a:rPr>
              <a:t> </a:t>
            </a:r>
            <a:r>
              <a:rPr sz="1200" spc="-20" dirty="0">
                <a:latin typeface="Arial"/>
                <a:cs typeface="Arial"/>
              </a:rPr>
              <a:t>sunt</a:t>
            </a:r>
            <a:r>
              <a:rPr sz="1200" spc="-55" dirty="0">
                <a:latin typeface="Arial"/>
                <a:cs typeface="Arial"/>
              </a:rPr>
              <a:t> </a:t>
            </a:r>
            <a:r>
              <a:rPr sz="1200" spc="-15" dirty="0">
                <a:latin typeface="Arial"/>
                <a:cs typeface="Arial"/>
              </a:rPr>
              <a:t>in</a:t>
            </a:r>
            <a:r>
              <a:rPr sz="1200" spc="-50" dirty="0">
                <a:latin typeface="Arial"/>
                <a:cs typeface="Arial"/>
              </a:rPr>
              <a:t> </a:t>
            </a:r>
            <a:r>
              <a:rPr sz="1200" spc="-25" dirty="0">
                <a:latin typeface="Arial"/>
                <a:cs typeface="Arial"/>
              </a:rPr>
              <a:t>culpa</a:t>
            </a:r>
            <a:r>
              <a:rPr sz="1200" spc="-50" dirty="0">
                <a:latin typeface="Arial"/>
                <a:cs typeface="Arial"/>
              </a:rPr>
              <a:t> </a:t>
            </a:r>
            <a:r>
              <a:rPr sz="1200" spc="-20" dirty="0">
                <a:latin typeface="Arial"/>
                <a:cs typeface="Arial"/>
              </a:rPr>
              <a:t>qui</a:t>
            </a:r>
            <a:r>
              <a:rPr sz="1200" spc="260" dirty="0">
                <a:latin typeface="Arial"/>
                <a:cs typeface="Arial"/>
              </a:rPr>
              <a:t> </a:t>
            </a:r>
            <a:r>
              <a:rPr sz="1200" spc="-25" dirty="0">
                <a:latin typeface="Arial"/>
                <a:cs typeface="Arial"/>
              </a:rPr>
              <a:t>tempor</a:t>
            </a:r>
            <a:r>
              <a:rPr sz="1200" spc="-50" dirty="0">
                <a:latin typeface="Arial"/>
                <a:cs typeface="Arial"/>
              </a:rPr>
              <a:t> </a:t>
            </a:r>
            <a:r>
              <a:rPr sz="1200" spc="-30" dirty="0">
                <a:latin typeface="Arial"/>
                <a:cs typeface="Arial"/>
              </a:rPr>
              <a:t>incidident</a:t>
            </a:r>
            <a:endParaRPr sz="1200" dirty="0">
              <a:latin typeface="Arial"/>
              <a:cs typeface="Arial"/>
            </a:endParaRPr>
          </a:p>
        </p:txBody>
      </p:sp>
      <p:sp>
        <p:nvSpPr>
          <p:cNvPr id="10" name="object 5">
            <a:extLst>
              <a:ext uri="{FF2B5EF4-FFF2-40B4-BE49-F238E27FC236}">
                <a16:creationId xmlns:a16="http://schemas.microsoft.com/office/drawing/2014/main" id="{FA193283-2EFD-7E4A-A519-D95BB4B2AF7A}"/>
              </a:ext>
            </a:extLst>
          </p:cNvPr>
          <p:cNvSpPr txBox="1"/>
          <p:nvPr userDrawn="1"/>
        </p:nvSpPr>
        <p:spPr>
          <a:xfrm>
            <a:off x="5829300" y="2095850"/>
            <a:ext cx="2773045" cy="1486535"/>
          </a:xfrm>
          <a:prstGeom prst="rect">
            <a:avLst/>
          </a:prstGeom>
        </p:spPr>
        <p:txBody>
          <a:bodyPr vert="horz" wrap="square" lIns="0" tIns="12700" rIns="0" bIns="0" rtlCol="0">
            <a:spAutoFit/>
          </a:bodyPr>
          <a:lstStyle/>
          <a:p>
            <a:pPr marL="12700" marR="5080">
              <a:lnSpc>
                <a:spcPct val="112700"/>
              </a:lnSpc>
              <a:spcBef>
                <a:spcPts val="100"/>
              </a:spcBef>
            </a:pPr>
            <a:r>
              <a:rPr sz="1700" i="1" spc="-30" dirty="0">
                <a:latin typeface="Arial"/>
                <a:cs typeface="Arial"/>
              </a:rPr>
              <a:t>Lorem ipsum dolor </a:t>
            </a:r>
            <a:r>
              <a:rPr sz="1700" i="1" spc="-25" dirty="0">
                <a:latin typeface="Arial"/>
                <a:cs typeface="Arial"/>
              </a:rPr>
              <a:t>sit </a:t>
            </a:r>
            <a:r>
              <a:rPr sz="1700" i="1" spc="-35" dirty="0">
                <a:latin typeface="Arial"/>
                <a:cs typeface="Arial"/>
              </a:rPr>
              <a:t>amet, </a:t>
            </a:r>
            <a:r>
              <a:rPr sz="1700" i="1" spc="-30" dirty="0">
                <a:latin typeface="Arial"/>
                <a:cs typeface="Arial"/>
              </a:rPr>
              <a:t> </a:t>
            </a:r>
            <a:r>
              <a:rPr sz="1700" i="1" spc="-35" dirty="0">
                <a:latin typeface="Arial"/>
                <a:cs typeface="Arial"/>
              </a:rPr>
              <a:t>consecter adipiscing elit, </a:t>
            </a:r>
            <a:r>
              <a:rPr sz="1700" i="1" spc="-30" dirty="0">
                <a:latin typeface="Arial"/>
                <a:cs typeface="Arial"/>
              </a:rPr>
              <a:t> </a:t>
            </a:r>
            <a:r>
              <a:rPr sz="1700" i="1" spc="-35" dirty="0">
                <a:latin typeface="Arial"/>
                <a:cs typeface="Arial"/>
              </a:rPr>
              <a:t>sedeiusmo</a:t>
            </a:r>
            <a:r>
              <a:rPr sz="1700" i="1" dirty="0">
                <a:latin typeface="Arial"/>
                <a:cs typeface="Arial"/>
              </a:rPr>
              <a:t>d</a:t>
            </a:r>
            <a:r>
              <a:rPr sz="1700" i="1" spc="-70" dirty="0">
                <a:latin typeface="Arial"/>
                <a:cs typeface="Arial"/>
              </a:rPr>
              <a:t> </a:t>
            </a:r>
            <a:r>
              <a:rPr sz="1700" i="1" spc="-35" dirty="0">
                <a:latin typeface="Arial"/>
                <a:cs typeface="Arial"/>
              </a:rPr>
              <a:t>tempo</a:t>
            </a:r>
            <a:r>
              <a:rPr sz="1700" i="1" dirty="0">
                <a:latin typeface="Arial"/>
                <a:cs typeface="Arial"/>
              </a:rPr>
              <a:t>r</a:t>
            </a:r>
            <a:r>
              <a:rPr sz="1700" i="1" spc="-70" dirty="0">
                <a:latin typeface="Arial"/>
                <a:cs typeface="Arial"/>
              </a:rPr>
              <a:t> </a:t>
            </a:r>
            <a:r>
              <a:rPr sz="1700" i="1" spc="-35" dirty="0">
                <a:latin typeface="Arial"/>
                <a:cs typeface="Arial"/>
              </a:rPr>
              <a:t>incididunt  </a:t>
            </a:r>
            <a:r>
              <a:rPr sz="1700" i="1" spc="-20" dirty="0">
                <a:latin typeface="Arial"/>
                <a:cs typeface="Arial"/>
              </a:rPr>
              <a:t>ut </a:t>
            </a:r>
            <a:r>
              <a:rPr sz="1700" i="1" spc="-30" dirty="0">
                <a:latin typeface="Arial"/>
                <a:cs typeface="Arial"/>
              </a:rPr>
              <a:t>labore </a:t>
            </a:r>
            <a:r>
              <a:rPr sz="1700" i="1" spc="-20" dirty="0">
                <a:latin typeface="Arial"/>
                <a:cs typeface="Arial"/>
              </a:rPr>
              <a:t>et </a:t>
            </a:r>
            <a:r>
              <a:rPr sz="1700" i="1" spc="-30" dirty="0">
                <a:latin typeface="Arial"/>
                <a:cs typeface="Arial"/>
              </a:rPr>
              <a:t>dolore </a:t>
            </a:r>
            <a:r>
              <a:rPr sz="1700" i="1" spc="-35" dirty="0">
                <a:latin typeface="Arial"/>
                <a:cs typeface="Arial"/>
              </a:rPr>
              <a:t>magna </a:t>
            </a:r>
            <a:r>
              <a:rPr sz="1700" i="1" spc="-30" dirty="0">
                <a:latin typeface="Arial"/>
                <a:cs typeface="Arial"/>
              </a:rPr>
              <a:t> </a:t>
            </a:r>
            <a:r>
              <a:rPr sz="1700" i="1" spc="-35" dirty="0">
                <a:latin typeface="Arial"/>
                <a:cs typeface="Arial"/>
              </a:rPr>
              <a:t>aliquenim</a:t>
            </a:r>
            <a:r>
              <a:rPr sz="1700" i="1" spc="-75" dirty="0">
                <a:latin typeface="Arial"/>
                <a:cs typeface="Arial"/>
              </a:rPr>
              <a:t> </a:t>
            </a:r>
            <a:r>
              <a:rPr sz="1700" i="1" spc="-40" dirty="0">
                <a:latin typeface="Arial"/>
                <a:cs typeface="Arial"/>
              </a:rPr>
              <a:t>tempor.</a:t>
            </a:r>
            <a:endParaRPr sz="1700">
              <a:latin typeface="Arial"/>
              <a:cs typeface="Arial"/>
            </a:endParaRPr>
          </a:p>
        </p:txBody>
      </p:sp>
      <p:sp>
        <p:nvSpPr>
          <p:cNvPr id="11" name="object 6">
            <a:extLst>
              <a:ext uri="{FF2B5EF4-FFF2-40B4-BE49-F238E27FC236}">
                <a16:creationId xmlns:a16="http://schemas.microsoft.com/office/drawing/2014/main" id="{BB51DDC9-504F-9B49-B0A6-54E1CD6DD2D6}"/>
              </a:ext>
            </a:extLst>
          </p:cNvPr>
          <p:cNvSpPr txBox="1"/>
          <p:nvPr userDrawn="1"/>
        </p:nvSpPr>
        <p:spPr>
          <a:xfrm>
            <a:off x="5829300" y="1718971"/>
            <a:ext cx="300990" cy="686435"/>
          </a:xfrm>
          <a:prstGeom prst="rect">
            <a:avLst/>
          </a:prstGeom>
        </p:spPr>
        <p:txBody>
          <a:bodyPr vert="horz" wrap="square" lIns="0" tIns="17145" rIns="0" bIns="0" rtlCol="0">
            <a:spAutoFit/>
          </a:bodyPr>
          <a:lstStyle/>
          <a:p>
            <a:pPr marL="12700">
              <a:lnSpc>
                <a:spcPct val="100000"/>
              </a:lnSpc>
              <a:spcBef>
                <a:spcPts val="135"/>
              </a:spcBef>
            </a:pPr>
            <a:r>
              <a:rPr sz="4300" b="1" spc="15" dirty="0">
                <a:latin typeface="Arial"/>
                <a:cs typeface="Arial"/>
              </a:rPr>
              <a:t>“</a:t>
            </a:r>
            <a:endParaRPr sz="4300">
              <a:latin typeface="Arial"/>
              <a:cs typeface="Arial"/>
            </a:endParaRPr>
          </a:p>
        </p:txBody>
      </p:sp>
      <p:grpSp>
        <p:nvGrpSpPr>
          <p:cNvPr id="12" name="object 7">
            <a:extLst>
              <a:ext uri="{FF2B5EF4-FFF2-40B4-BE49-F238E27FC236}">
                <a16:creationId xmlns:a16="http://schemas.microsoft.com/office/drawing/2014/main" id="{00656C6A-690D-194A-89EB-017A4FC05486}"/>
              </a:ext>
            </a:extLst>
          </p:cNvPr>
          <p:cNvGrpSpPr/>
          <p:nvPr userDrawn="1"/>
        </p:nvGrpSpPr>
        <p:grpSpPr>
          <a:xfrm>
            <a:off x="7792884" y="0"/>
            <a:ext cx="1351280" cy="844550"/>
            <a:chOff x="7792884" y="0"/>
            <a:chExt cx="1351280" cy="844550"/>
          </a:xfrm>
        </p:grpSpPr>
        <p:sp>
          <p:nvSpPr>
            <p:cNvPr id="13" name="object 8">
              <a:extLst>
                <a:ext uri="{FF2B5EF4-FFF2-40B4-BE49-F238E27FC236}">
                  <a16:creationId xmlns:a16="http://schemas.microsoft.com/office/drawing/2014/main" id="{AC6FC663-7FC3-0A42-AF54-8392EE149304}"/>
                </a:ext>
              </a:extLst>
            </p:cNvPr>
            <p:cNvSpPr/>
            <p:nvPr/>
          </p:nvSpPr>
          <p:spPr>
            <a:xfrm>
              <a:off x="7792885" y="309041"/>
              <a:ext cx="388620" cy="388620"/>
            </a:xfrm>
            <a:custGeom>
              <a:avLst/>
              <a:gdLst/>
              <a:ahLst/>
              <a:cxnLst/>
              <a:rect l="l" t="t" r="r" b="b"/>
              <a:pathLst>
                <a:path w="388620" h="388620">
                  <a:moveTo>
                    <a:pt x="388315" y="0"/>
                  </a:moveTo>
                  <a:lnTo>
                    <a:pt x="0" y="0"/>
                  </a:lnTo>
                  <a:lnTo>
                    <a:pt x="0" y="87058"/>
                  </a:lnTo>
                  <a:lnTo>
                    <a:pt x="0" y="388315"/>
                  </a:lnTo>
                  <a:lnTo>
                    <a:pt x="388315" y="388315"/>
                  </a:lnTo>
                  <a:lnTo>
                    <a:pt x="388315" y="87058"/>
                  </a:lnTo>
                  <a:lnTo>
                    <a:pt x="388315" y="0"/>
                  </a:lnTo>
                  <a:close/>
                </a:path>
              </a:pathLst>
            </a:custGeom>
            <a:solidFill>
              <a:srgbClr val="D4CA00"/>
            </a:solidFill>
          </p:spPr>
          <p:txBody>
            <a:bodyPr wrap="square" lIns="0" tIns="0" rIns="0" bIns="0" rtlCol="0"/>
            <a:lstStyle/>
            <a:p>
              <a:endParaRPr/>
            </a:p>
          </p:txBody>
        </p:sp>
        <p:sp>
          <p:nvSpPr>
            <p:cNvPr id="14" name="object 9">
              <a:extLst>
                <a:ext uri="{FF2B5EF4-FFF2-40B4-BE49-F238E27FC236}">
                  <a16:creationId xmlns:a16="http://schemas.microsoft.com/office/drawing/2014/main" id="{C9015253-3B19-B741-86A2-871004F5575E}"/>
                </a:ext>
              </a:extLst>
            </p:cNvPr>
            <p:cNvSpPr/>
            <p:nvPr/>
          </p:nvSpPr>
          <p:spPr>
            <a:xfrm>
              <a:off x="8014829" y="0"/>
              <a:ext cx="405765" cy="396240"/>
            </a:xfrm>
            <a:custGeom>
              <a:avLst/>
              <a:gdLst/>
              <a:ahLst/>
              <a:cxnLst/>
              <a:rect l="l" t="t" r="r" b="b"/>
              <a:pathLst>
                <a:path w="405765" h="396240">
                  <a:moveTo>
                    <a:pt x="405244" y="0"/>
                  </a:moveTo>
                  <a:lnTo>
                    <a:pt x="0" y="0"/>
                  </a:lnTo>
                  <a:lnTo>
                    <a:pt x="0" y="396113"/>
                  </a:lnTo>
                  <a:lnTo>
                    <a:pt x="405244" y="396113"/>
                  </a:lnTo>
                  <a:lnTo>
                    <a:pt x="405244" y="0"/>
                  </a:lnTo>
                  <a:close/>
                </a:path>
              </a:pathLst>
            </a:custGeom>
            <a:solidFill>
              <a:srgbClr val="3B434C"/>
            </a:solidFill>
          </p:spPr>
          <p:txBody>
            <a:bodyPr wrap="square" lIns="0" tIns="0" rIns="0" bIns="0" rtlCol="0"/>
            <a:lstStyle/>
            <a:p>
              <a:endParaRPr/>
            </a:p>
          </p:txBody>
        </p:sp>
        <p:sp>
          <p:nvSpPr>
            <p:cNvPr id="15" name="object 10">
              <a:extLst>
                <a:ext uri="{FF2B5EF4-FFF2-40B4-BE49-F238E27FC236}">
                  <a16:creationId xmlns:a16="http://schemas.microsoft.com/office/drawing/2014/main" id="{174494FE-5BA0-394D-B600-10C2BAB53675}"/>
                </a:ext>
              </a:extLst>
            </p:cNvPr>
            <p:cNvSpPr/>
            <p:nvPr/>
          </p:nvSpPr>
          <p:spPr>
            <a:xfrm>
              <a:off x="8563749" y="541172"/>
              <a:ext cx="302895" cy="302895"/>
            </a:xfrm>
            <a:custGeom>
              <a:avLst/>
              <a:gdLst/>
              <a:ahLst/>
              <a:cxnLst/>
              <a:rect l="l" t="t" r="r" b="b"/>
              <a:pathLst>
                <a:path w="302895" h="302894">
                  <a:moveTo>
                    <a:pt x="302882" y="0"/>
                  </a:moveTo>
                  <a:lnTo>
                    <a:pt x="0" y="0"/>
                  </a:lnTo>
                  <a:lnTo>
                    <a:pt x="0" y="302882"/>
                  </a:lnTo>
                  <a:lnTo>
                    <a:pt x="302882" y="302882"/>
                  </a:lnTo>
                  <a:lnTo>
                    <a:pt x="302882" y="0"/>
                  </a:lnTo>
                  <a:close/>
                </a:path>
              </a:pathLst>
            </a:custGeom>
            <a:solidFill>
              <a:srgbClr val="A4A6AC"/>
            </a:solidFill>
          </p:spPr>
          <p:txBody>
            <a:bodyPr wrap="square" lIns="0" tIns="0" rIns="0" bIns="0" rtlCol="0"/>
            <a:lstStyle/>
            <a:p>
              <a:endParaRPr/>
            </a:p>
          </p:txBody>
        </p:sp>
        <p:sp>
          <p:nvSpPr>
            <p:cNvPr id="16" name="object 11">
              <a:extLst>
                <a:ext uri="{FF2B5EF4-FFF2-40B4-BE49-F238E27FC236}">
                  <a16:creationId xmlns:a16="http://schemas.microsoft.com/office/drawing/2014/main" id="{F674046B-D27F-C54D-B349-66BBBEF1820E}"/>
                </a:ext>
              </a:extLst>
            </p:cNvPr>
            <p:cNvSpPr/>
            <p:nvPr/>
          </p:nvSpPr>
          <p:spPr>
            <a:xfrm>
              <a:off x="8866631" y="263804"/>
              <a:ext cx="277495" cy="277495"/>
            </a:xfrm>
            <a:custGeom>
              <a:avLst/>
              <a:gdLst/>
              <a:ahLst/>
              <a:cxnLst/>
              <a:rect l="l" t="t" r="r" b="b"/>
              <a:pathLst>
                <a:path w="277495" h="277495">
                  <a:moveTo>
                    <a:pt x="277368" y="0"/>
                  </a:moveTo>
                  <a:lnTo>
                    <a:pt x="0" y="0"/>
                  </a:lnTo>
                  <a:lnTo>
                    <a:pt x="0" y="277355"/>
                  </a:lnTo>
                  <a:lnTo>
                    <a:pt x="277368" y="277355"/>
                  </a:lnTo>
                  <a:lnTo>
                    <a:pt x="277368" y="0"/>
                  </a:lnTo>
                  <a:close/>
                </a:path>
              </a:pathLst>
            </a:custGeom>
            <a:solidFill>
              <a:srgbClr val="D4CA00"/>
            </a:solidFill>
          </p:spPr>
          <p:txBody>
            <a:bodyPr wrap="square" lIns="0" tIns="0" rIns="0" bIns="0" rtlCol="0"/>
            <a:lstStyle/>
            <a:p>
              <a:endParaRPr/>
            </a:p>
          </p:txBody>
        </p:sp>
        <p:sp>
          <p:nvSpPr>
            <p:cNvPr id="17" name="object 12">
              <a:extLst>
                <a:ext uri="{FF2B5EF4-FFF2-40B4-BE49-F238E27FC236}">
                  <a16:creationId xmlns:a16="http://schemas.microsoft.com/office/drawing/2014/main" id="{447BDEA0-2679-4D46-9AEE-C286DC915E11}"/>
                </a:ext>
              </a:extLst>
            </p:cNvPr>
            <p:cNvSpPr/>
            <p:nvPr/>
          </p:nvSpPr>
          <p:spPr>
            <a:xfrm>
              <a:off x="8420061" y="397497"/>
              <a:ext cx="144145" cy="144145"/>
            </a:xfrm>
            <a:custGeom>
              <a:avLst/>
              <a:gdLst/>
              <a:ahLst/>
              <a:cxnLst/>
              <a:rect l="l" t="t" r="r" b="b"/>
              <a:pathLst>
                <a:path w="144145" h="144145">
                  <a:moveTo>
                    <a:pt x="143675" y="0"/>
                  </a:moveTo>
                  <a:lnTo>
                    <a:pt x="0" y="0"/>
                  </a:lnTo>
                  <a:lnTo>
                    <a:pt x="0" y="143675"/>
                  </a:lnTo>
                  <a:lnTo>
                    <a:pt x="143675" y="143675"/>
                  </a:lnTo>
                  <a:lnTo>
                    <a:pt x="143675" y="0"/>
                  </a:lnTo>
                  <a:close/>
                </a:path>
              </a:pathLst>
            </a:custGeom>
            <a:solidFill>
              <a:srgbClr val="A4A6AC"/>
            </a:solidFill>
          </p:spPr>
          <p:txBody>
            <a:bodyPr wrap="square" lIns="0" tIns="0" rIns="0" bIns="0" rtlCol="0"/>
            <a:lstStyle/>
            <a:p>
              <a:endParaRPr/>
            </a:p>
          </p:txBody>
        </p:sp>
        <p:sp>
          <p:nvSpPr>
            <p:cNvPr id="18" name="object 13">
              <a:extLst>
                <a:ext uri="{FF2B5EF4-FFF2-40B4-BE49-F238E27FC236}">
                  <a16:creationId xmlns:a16="http://schemas.microsoft.com/office/drawing/2014/main" id="{CD5B6C3C-142D-F646-B3F0-C1F8BBAA09FD}"/>
                </a:ext>
              </a:extLst>
            </p:cNvPr>
            <p:cNvSpPr/>
            <p:nvPr/>
          </p:nvSpPr>
          <p:spPr>
            <a:xfrm>
              <a:off x="8181199" y="697369"/>
              <a:ext cx="66040" cy="66040"/>
            </a:xfrm>
            <a:custGeom>
              <a:avLst/>
              <a:gdLst/>
              <a:ahLst/>
              <a:cxnLst/>
              <a:rect l="l" t="t" r="r" b="b"/>
              <a:pathLst>
                <a:path w="66040" h="66040">
                  <a:moveTo>
                    <a:pt x="66040" y="0"/>
                  </a:moveTo>
                  <a:lnTo>
                    <a:pt x="0" y="0"/>
                  </a:lnTo>
                  <a:lnTo>
                    <a:pt x="0" y="66039"/>
                  </a:lnTo>
                  <a:lnTo>
                    <a:pt x="66040" y="66039"/>
                  </a:lnTo>
                  <a:lnTo>
                    <a:pt x="66040" y="0"/>
                  </a:lnTo>
                  <a:close/>
                </a:path>
              </a:pathLst>
            </a:custGeom>
            <a:solidFill>
              <a:srgbClr val="3B434C"/>
            </a:solidFill>
          </p:spPr>
          <p:txBody>
            <a:bodyPr wrap="square" lIns="0" tIns="0" rIns="0" bIns="0" rtlCol="0"/>
            <a:lstStyle/>
            <a:p>
              <a:endParaRPr/>
            </a:p>
          </p:txBody>
        </p:sp>
      </p:grpSp>
      <p:sp>
        <p:nvSpPr>
          <p:cNvPr id="19" name="object 14">
            <a:extLst>
              <a:ext uri="{FF2B5EF4-FFF2-40B4-BE49-F238E27FC236}">
                <a16:creationId xmlns:a16="http://schemas.microsoft.com/office/drawing/2014/main" id="{84B7691F-F5F9-D340-9D40-E4D8919117C5}"/>
              </a:ext>
            </a:extLst>
          </p:cNvPr>
          <p:cNvSpPr/>
          <p:nvPr userDrawn="1"/>
        </p:nvSpPr>
        <p:spPr>
          <a:xfrm>
            <a:off x="8036357" y="1053109"/>
            <a:ext cx="672465" cy="673735"/>
          </a:xfrm>
          <a:custGeom>
            <a:avLst/>
            <a:gdLst/>
            <a:ahLst/>
            <a:cxnLst/>
            <a:rect l="l" t="t" r="r" b="b"/>
            <a:pathLst>
              <a:path w="672465" h="673735">
                <a:moveTo>
                  <a:pt x="672236" y="0"/>
                </a:moveTo>
                <a:lnTo>
                  <a:pt x="382536" y="0"/>
                </a:lnTo>
                <a:lnTo>
                  <a:pt x="382536" y="289687"/>
                </a:lnTo>
                <a:lnTo>
                  <a:pt x="0" y="289687"/>
                </a:lnTo>
                <a:lnTo>
                  <a:pt x="0" y="673404"/>
                </a:lnTo>
                <a:lnTo>
                  <a:pt x="383717" y="673404"/>
                </a:lnTo>
                <a:lnTo>
                  <a:pt x="383717" y="289699"/>
                </a:lnTo>
                <a:lnTo>
                  <a:pt x="672236" y="289699"/>
                </a:lnTo>
                <a:lnTo>
                  <a:pt x="672236" y="0"/>
                </a:lnTo>
                <a:close/>
              </a:path>
            </a:pathLst>
          </a:custGeom>
          <a:solidFill>
            <a:srgbClr val="A4A6AC"/>
          </a:solidFill>
        </p:spPr>
        <p:txBody>
          <a:bodyPr wrap="square" lIns="0" tIns="0" rIns="0" bIns="0" rtlCol="0"/>
          <a:lstStyle/>
          <a:p>
            <a:endParaRPr/>
          </a:p>
        </p:txBody>
      </p:sp>
      <p:sp>
        <p:nvSpPr>
          <p:cNvPr id="20" name="object 15">
            <a:extLst>
              <a:ext uri="{FF2B5EF4-FFF2-40B4-BE49-F238E27FC236}">
                <a16:creationId xmlns:a16="http://schemas.microsoft.com/office/drawing/2014/main" id="{3508EA00-AE14-DF4E-A4FB-73DA07C312F3}"/>
              </a:ext>
            </a:extLst>
          </p:cNvPr>
          <p:cNvSpPr/>
          <p:nvPr userDrawn="1"/>
        </p:nvSpPr>
        <p:spPr>
          <a:xfrm>
            <a:off x="8036356" y="2016226"/>
            <a:ext cx="66040" cy="66040"/>
          </a:xfrm>
          <a:custGeom>
            <a:avLst/>
            <a:gdLst/>
            <a:ahLst/>
            <a:cxnLst/>
            <a:rect l="l" t="t" r="r" b="b"/>
            <a:pathLst>
              <a:path w="66040" h="66039">
                <a:moveTo>
                  <a:pt x="66040" y="0"/>
                </a:moveTo>
                <a:lnTo>
                  <a:pt x="0" y="0"/>
                </a:lnTo>
                <a:lnTo>
                  <a:pt x="0" y="66039"/>
                </a:lnTo>
                <a:lnTo>
                  <a:pt x="66040" y="66039"/>
                </a:lnTo>
                <a:lnTo>
                  <a:pt x="66040" y="0"/>
                </a:lnTo>
                <a:close/>
              </a:path>
            </a:pathLst>
          </a:custGeom>
          <a:solidFill>
            <a:srgbClr val="3B434C"/>
          </a:solidFill>
        </p:spPr>
        <p:txBody>
          <a:bodyPr wrap="square" lIns="0" tIns="0" rIns="0" bIns="0" rtlCol="0"/>
          <a:lstStyle/>
          <a:p>
            <a:endParaRPr/>
          </a:p>
        </p:txBody>
      </p:sp>
      <p:grpSp>
        <p:nvGrpSpPr>
          <p:cNvPr id="21" name="object 16">
            <a:extLst>
              <a:ext uri="{FF2B5EF4-FFF2-40B4-BE49-F238E27FC236}">
                <a16:creationId xmlns:a16="http://schemas.microsoft.com/office/drawing/2014/main" id="{0C5C0245-C102-7F46-9D68-55565D11B51B}"/>
              </a:ext>
            </a:extLst>
          </p:cNvPr>
          <p:cNvGrpSpPr/>
          <p:nvPr userDrawn="1"/>
        </p:nvGrpSpPr>
        <p:grpSpPr>
          <a:xfrm>
            <a:off x="393754" y="4379531"/>
            <a:ext cx="1704339" cy="490220"/>
            <a:chOff x="393754" y="4379531"/>
            <a:chExt cx="1704339" cy="490220"/>
          </a:xfrm>
        </p:grpSpPr>
        <p:sp>
          <p:nvSpPr>
            <p:cNvPr id="22" name="object 17">
              <a:extLst>
                <a:ext uri="{FF2B5EF4-FFF2-40B4-BE49-F238E27FC236}">
                  <a16:creationId xmlns:a16="http://schemas.microsoft.com/office/drawing/2014/main" id="{6383A791-AFB2-AB42-B304-4994ECDAD2DB}"/>
                </a:ext>
              </a:extLst>
            </p:cNvPr>
            <p:cNvSpPr/>
            <p:nvPr/>
          </p:nvSpPr>
          <p:spPr>
            <a:xfrm>
              <a:off x="395173" y="4379531"/>
              <a:ext cx="355600" cy="339090"/>
            </a:xfrm>
            <a:custGeom>
              <a:avLst/>
              <a:gdLst/>
              <a:ahLst/>
              <a:cxnLst/>
              <a:rect l="l" t="t" r="r" b="b"/>
              <a:pathLst>
                <a:path w="355600" h="339089">
                  <a:moveTo>
                    <a:pt x="355307" y="0"/>
                  </a:moveTo>
                  <a:lnTo>
                    <a:pt x="0" y="0"/>
                  </a:lnTo>
                  <a:lnTo>
                    <a:pt x="0" y="338709"/>
                  </a:lnTo>
                  <a:lnTo>
                    <a:pt x="355307" y="338709"/>
                  </a:lnTo>
                  <a:lnTo>
                    <a:pt x="355307" y="0"/>
                  </a:lnTo>
                  <a:close/>
                </a:path>
              </a:pathLst>
            </a:custGeom>
            <a:solidFill>
              <a:srgbClr val="FFFFFF"/>
            </a:solidFill>
          </p:spPr>
          <p:txBody>
            <a:bodyPr wrap="square" lIns="0" tIns="0" rIns="0" bIns="0" rtlCol="0"/>
            <a:lstStyle/>
            <a:p>
              <a:endParaRPr/>
            </a:p>
          </p:txBody>
        </p:sp>
        <p:pic>
          <p:nvPicPr>
            <p:cNvPr id="23" name="object 18">
              <a:extLst>
                <a:ext uri="{FF2B5EF4-FFF2-40B4-BE49-F238E27FC236}">
                  <a16:creationId xmlns:a16="http://schemas.microsoft.com/office/drawing/2014/main" id="{2036C1A5-6C06-F042-A77B-480E5541BEE8}"/>
                </a:ext>
              </a:extLst>
            </p:cNvPr>
            <p:cNvPicPr/>
            <p:nvPr/>
          </p:nvPicPr>
          <p:blipFill>
            <a:blip r:embed="rId2" cstate="print"/>
            <a:stretch>
              <a:fillRect/>
            </a:stretch>
          </p:blipFill>
          <p:spPr>
            <a:xfrm>
              <a:off x="491563" y="4469629"/>
              <a:ext cx="162534" cy="175107"/>
            </a:xfrm>
            <a:prstGeom prst="rect">
              <a:avLst/>
            </a:prstGeom>
          </p:spPr>
        </p:pic>
        <p:sp>
          <p:nvSpPr>
            <p:cNvPr id="24" name="object 19">
              <a:extLst>
                <a:ext uri="{FF2B5EF4-FFF2-40B4-BE49-F238E27FC236}">
                  <a16:creationId xmlns:a16="http://schemas.microsoft.com/office/drawing/2014/main" id="{E8255F8F-5EEA-ED44-AB89-9FF61D256F5A}"/>
                </a:ext>
              </a:extLst>
            </p:cNvPr>
            <p:cNvSpPr/>
            <p:nvPr/>
          </p:nvSpPr>
          <p:spPr>
            <a:xfrm>
              <a:off x="843584" y="4379531"/>
              <a:ext cx="355600" cy="339090"/>
            </a:xfrm>
            <a:custGeom>
              <a:avLst/>
              <a:gdLst/>
              <a:ahLst/>
              <a:cxnLst/>
              <a:rect l="l" t="t" r="r" b="b"/>
              <a:pathLst>
                <a:path w="355600" h="339089">
                  <a:moveTo>
                    <a:pt x="355307" y="0"/>
                  </a:moveTo>
                  <a:lnTo>
                    <a:pt x="0" y="0"/>
                  </a:lnTo>
                  <a:lnTo>
                    <a:pt x="0" y="338709"/>
                  </a:lnTo>
                  <a:lnTo>
                    <a:pt x="355307" y="338709"/>
                  </a:lnTo>
                  <a:lnTo>
                    <a:pt x="355307" y="0"/>
                  </a:lnTo>
                  <a:close/>
                </a:path>
              </a:pathLst>
            </a:custGeom>
            <a:solidFill>
              <a:srgbClr val="FFFFFF"/>
            </a:solidFill>
          </p:spPr>
          <p:txBody>
            <a:bodyPr wrap="square" lIns="0" tIns="0" rIns="0" bIns="0" rtlCol="0"/>
            <a:lstStyle/>
            <a:p>
              <a:endParaRPr/>
            </a:p>
          </p:txBody>
        </p:sp>
        <p:pic>
          <p:nvPicPr>
            <p:cNvPr id="25" name="object 20">
              <a:extLst>
                <a:ext uri="{FF2B5EF4-FFF2-40B4-BE49-F238E27FC236}">
                  <a16:creationId xmlns:a16="http://schemas.microsoft.com/office/drawing/2014/main" id="{9FCD4A5D-A625-2747-8289-0E69D869E670}"/>
                </a:ext>
              </a:extLst>
            </p:cNvPr>
            <p:cNvPicPr/>
            <p:nvPr/>
          </p:nvPicPr>
          <p:blipFill>
            <a:blip r:embed="rId3" cstate="print"/>
            <a:stretch>
              <a:fillRect/>
            </a:stretch>
          </p:blipFill>
          <p:spPr>
            <a:xfrm>
              <a:off x="930050" y="4466548"/>
              <a:ext cx="182414" cy="181267"/>
            </a:xfrm>
            <a:prstGeom prst="rect">
              <a:avLst/>
            </a:prstGeom>
          </p:spPr>
        </p:pic>
        <p:sp>
          <p:nvSpPr>
            <p:cNvPr id="26" name="object 21">
              <a:extLst>
                <a:ext uri="{FF2B5EF4-FFF2-40B4-BE49-F238E27FC236}">
                  <a16:creationId xmlns:a16="http://schemas.microsoft.com/office/drawing/2014/main" id="{BECC2BB9-4D15-EB43-A9D0-6CEED0BB9A17}"/>
                </a:ext>
              </a:extLst>
            </p:cNvPr>
            <p:cNvSpPr/>
            <p:nvPr/>
          </p:nvSpPr>
          <p:spPr>
            <a:xfrm>
              <a:off x="1291983" y="4379531"/>
              <a:ext cx="355600" cy="339090"/>
            </a:xfrm>
            <a:custGeom>
              <a:avLst/>
              <a:gdLst/>
              <a:ahLst/>
              <a:cxnLst/>
              <a:rect l="l" t="t" r="r" b="b"/>
              <a:pathLst>
                <a:path w="355600" h="339089">
                  <a:moveTo>
                    <a:pt x="355295" y="0"/>
                  </a:moveTo>
                  <a:lnTo>
                    <a:pt x="0" y="0"/>
                  </a:lnTo>
                  <a:lnTo>
                    <a:pt x="0" y="338709"/>
                  </a:lnTo>
                  <a:lnTo>
                    <a:pt x="355295" y="338709"/>
                  </a:lnTo>
                  <a:lnTo>
                    <a:pt x="355295" y="0"/>
                  </a:lnTo>
                  <a:close/>
                </a:path>
              </a:pathLst>
            </a:custGeom>
            <a:solidFill>
              <a:srgbClr val="FFFFFF"/>
            </a:solidFill>
          </p:spPr>
          <p:txBody>
            <a:bodyPr wrap="square" lIns="0" tIns="0" rIns="0" bIns="0" rtlCol="0"/>
            <a:lstStyle/>
            <a:p>
              <a:endParaRPr/>
            </a:p>
          </p:txBody>
        </p:sp>
        <p:pic>
          <p:nvPicPr>
            <p:cNvPr id="27" name="object 22">
              <a:extLst>
                <a:ext uri="{FF2B5EF4-FFF2-40B4-BE49-F238E27FC236}">
                  <a16:creationId xmlns:a16="http://schemas.microsoft.com/office/drawing/2014/main" id="{EA0EFCCF-79B5-FE4B-A030-00D3A4D5E033}"/>
                </a:ext>
              </a:extLst>
            </p:cNvPr>
            <p:cNvPicPr/>
            <p:nvPr/>
          </p:nvPicPr>
          <p:blipFill>
            <a:blip r:embed="rId4" cstate="print"/>
            <a:stretch>
              <a:fillRect/>
            </a:stretch>
          </p:blipFill>
          <p:spPr>
            <a:xfrm>
              <a:off x="1399514" y="4469634"/>
              <a:ext cx="140258" cy="175107"/>
            </a:xfrm>
            <a:prstGeom prst="rect">
              <a:avLst/>
            </a:prstGeom>
          </p:spPr>
        </p:pic>
        <p:sp>
          <p:nvSpPr>
            <p:cNvPr id="28" name="object 23">
              <a:extLst>
                <a:ext uri="{FF2B5EF4-FFF2-40B4-BE49-F238E27FC236}">
                  <a16:creationId xmlns:a16="http://schemas.microsoft.com/office/drawing/2014/main" id="{B8497CBF-6F0F-E948-8DC6-B89F3DB656B7}"/>
                </a:ext>
              </a:extLst>
            </p:cNvPr>
            <p:cNvSpPr/>
            <p:nvPr/>
          </p:nvSpPr>
          <p:spPr>
            <a:xfrm>
              <a:off x="1740382" y="4379531"/>
              <a:ext cx="355600" cy="339090"/>
            </a:xfrm>
            <a:custGeom>
              <a:avLst/>
              <a:gdLst/>
              <a:ahLst/>
              <a:cxnLst/>
              <a:rect l="l" t="t" r="r" b="b"/>
              <a:pathLst>
                <a:path w="355600" h="339089">
                  <a:moveTo>
                    <a:pt x="355307" y="0"/>
                  </a:moveTo>
                  <a:lnTo>
                    <a:pt x="0" y="0"/>
                  </a:lnTo>
                  <a:lnTo>
                    <a:pt x="0" y="338709"/>
                  </a:lnTo>
                  <a:lnTo>
                    <a:pt x="355307" y="338709"/>
                  </a:lnTo>
                  <a:lnTo>
                    <a:pt x="355307" y="0"/>
                  </a:lnTo>
                  <a:close/>
                </a:path>
              </a:pathLst>
            </a:custGeom>
            <a:solidFill>
              <a:srgbClr val="FFFFFF"/>
            </a:solidFill>
          </p:spPr>
          <p:txBody>
            <a:bodyPr wrap="square" lIns="0" tIns="0" rIns="0" bIns="0" rtlCol="0"/>
            <a:lstStyle/>
            <a:p>
              <a:endParaRPr/>
            </a:p>
          </p:txBody>
        </p:sp>
        <p:pic>
          <p:nvPicPr>
            <p:cNvPr id="29" name="object 24">
              <a:extLst>
                <a:ext uri="{FF2B5EF4-FFF2-40B4-BE49-F238E27FC236}">
                  <a16:creationId xmlns:a16="http://schemas.microsoft.com/office/drawing/2014/main" id="{A042D9CE-198D-EF45-BC1C-556D12A35BFE}"/>
                </a:ext>
              </a:extLst>
            </p:cNvPr>
            <p:cNvPicPr/>
            <p:nvPr/>
          </p:nvPicPr>
          <p:blipFill>
            <a:blip r:embed="rId5" cstate="print"/>
            <a:stretch>
              <a:fillRect/>
            </a:stretch>
          </p:blipFill>
          <p:spPr>
            <a:xfrm>
              <a:off x="1824685" y="4466548"/>
              <a:ext cx="186715" cy="181267"/>
            </a:xfrm>
            <a:prstGeom prst="rect">
              <a:avLst/>
            </a:prstGeom>
          </p:spPr>
        </p:pic>
        <p:pic>
          <p:nvPicPr>
            <p:cNvPr id="30" name="object 25">
              <a:extLst>
                <a:ext uri="{FF2B5EF4-FFF2-40B4-BE49-F238E27FC236}">
                  <a16:creationId xmlns:a16="http://schemas.microsoft.com/office/drawing/2014/main" id="{FA5E1332-9DA4-0F4F-9980-5671CAAD02ED}"/>
                </a:ext>
              </a:extLst>
            </p:cNvPr>
            <p:cNvPicPr/>
            <p:nvPr/>
          </p:nvPicPr>
          <p:blipFill>
            <a:blip r:embed="rId6" cstate="print"/>
            <a:stretch>
              <a:fillRect/>
            </a:stretch>
          </p:blipFill>
          <p:spPr>
            <a:xfrm>
              <a:off x="393754" y="4786594"/>
              <a:ext cx="1703990" cy="82671"/>
            </a:xfrm>
            <a:prstGeom prst="rect">
              <a:avLst/>
            </a:prstGeom>
          </p:spPr>
        </p:pic>
      </p:grpSp>
      <p:pic>
        <p:nvPicPr>
          <p:cNvPr id="31" name="Picture 30" descr="A picture containing graphical user interface&#10;&#10;Description automatically generated">
            <a:extLst>
              <a:ext uri="{FF2B5EF4-FFF2-40B4-BE49-F238E27FC236}">
                <a16:creationId xmlns:a16="http://schemas.microsoft.com/office/drawing/2014/main" id="{2384A769-9BF0-D349-A8B8-53EEA9532537}"/>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6861420" y="4474786"/>
            <a:ext cx="2044700" cy="46990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userDrawn="1"/>
        </p:nvSpPr>
        <p:spPr>
          <a:xfrm>
            <a:off x="0" y="0"/>
            <a:ext cx="9144000" cy="5144770"/>
          </a:xfrm>
          <a:custGeom>
            <a:avLst/>
            <a:gdLst/>
            <a:ahLst/>
            <a:cxnLst/>
            <a:rect l="l" t="t" r="r" b="b"/>
            <a:pathLst>
              <a:path w="9144000" h="5144770">
                <a:moveTo>
                  <a:pt x="9144000" y="0"/>
                </a:moveTo>
                <a:lnTo>
                  <a:pt x="0" y="0"/>
                </a:lnTo>
                <a:lnTo>
                  <a:pt x="0" y="5144401"/>
                </a:lnTo>
                <a:lnTo>
                  <a:pt x="9144000" y="5144401"/>
                </a:lnTo>
                <a:lnTo>
                  <a:pt x="9144000" y="0"/>
                </a:lnTo>
                <a:close/>
              </a:path>
            </a:pathLst>
          </a:custGeom>
          <a:solidFill>
            <a:srgbClr val="D4CA00"/>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750" b="1"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object 2">
            <a:extLst>
              <a:ext uri="{FF2B5EF4-FFF2-40B4-BE49-F238E27FC236}">
                <a16:creationId xmlns:a16="http://schemas.microsoft.com/office/drawing/2014/main" id="{B6751A77-3FA9-ED48-B0C7-2C2463BB3AD4}"/>
              </a:ext>
            </a:extLst>
          </p:cNvPr>
          <p:cNvSpPr txBox="1">
            <a:spLocks noGrp="1"/>
          </p:cNvSpPr>
          <p:nvPr>
            <p:ph type="title"/>
          </p:nvPr>
        </p:nvSpPr>
        <p:spPr>
          <a:xfrm>
            <a:off x="825500" y="887228"/>
            <a:ext cx="3702685" cy="479425"/>
          </a:xfrm>
          <a:prstGeom prst="rect">
            <a:avLst/>
          </a:prstGeom>
        </p:spPr>
        <p:txBody>
          <a:bodyPr vert="horz" wrap="square" lIns="0" tIns="15875" rIns="0" bIns="0" rtlCol="0">
            <a:spAutoFit/>
          </a:bodyPr>
          <a:lstStyle/>
          <a:p>
            <a:pPr marL="12700">
              <a:lnSpc>
                <a:spcPct val="100000"/>
              </a:lnSpc>
              <a:spcBef>
                <a:spcPts val="125"/>
              </a:spcBef>
            </a:pPr>
            <a:r>
              <a:rPr sz="2950" spc="10" dirty="0">
                <a:solidFill>
                  <a:srgbClr val="000000"/>
                </a:solidFill>
              </a:rPr>
              <a:t>Heading</a:t>
            </a:r>
            <a:r>
              <a:rPr sz="2950" spc="-20" dirty="0">
                <a:solidFill>
                  <a:srgbClr val="000000"/>
                </a:solidFill>
              </a:rPr>
              <a:t> </a:t>
            </a:r>
            <a:r>
              <a:rPr sz="2950" spc="10" dirty="0">
                <a:solidFill>
                  <a:srgbClr val="000000"/>
                </a:solidFill>
              </a:rPr>
              <a:t>will</a:t>
            </a:r>
            <a:r>
              <a:rPr sz="2950" spc="-15" dirty="0">
                <a:solidFill>
                  <a:srgbClr val="000000"/>
                </a:solidFill>
              </a:rPr>
              <a:t> </a:t>
            </a:r>
            <a:r>
              <a:rPr sz="2950" spc="15" dirty="0">
                <a:solidFill>
                  <a:srgbClr val="000000"/>
                </a:solidFill>
              </a:rPr>
              <a:t>go</a:t>
            </a:r>
            <a:r>
              <a:rPr sz="2950" spc="-15" dirty="0">
                <a:solidFill>
                  <a:srgbClr val="000000"/>
                </a:solidFill>
              </a:rPr>
              <a:t> </a:t>
            </a:r>
            <a:r>
              <a:rPr sz="2950" spc="10" dirty="0">
                <a:solidFill>
                  <a:srgbClr val="000000"/>
                </a:solidFill>
              </a:rPr>
              <a:t>here</a:t>
            </a:r>
            <a:endParaRPr sz="2950"/>
          </a:p>
        </p:txBody>
      </p:sp>
      <p:sp>
        <p:nvSpPr>
          <p:cNvPr id="9" name="object 3">
            <a:extLst>
              <a:ext uri="{FF2B5EF4-FFF2-40B4-BE49-F238E27FC236}">
                <a16:creationId xmlns:a16="http://schemas.microsoft.com/office/drawing/2014/main" id="{430F144C-0DF9-8A48-A0BB-302A7AA4BE0A}"/>
              </a:ext>
            </a:extLst>
          </p:cNvPr>
          <p:cNvSpPr txBox="1"/>
          <p:nvPr userDrawn="1"/>
        </p:nvSpPr>
        <p:spPr>
          <a:xfrm>
            <a:off x="800100" y="1560773"/>
            <a:ext cx="2530475" cy="2562860"/>
          </a:xfrm>
          <a:prstGeom prst="rect">
            <a:avLst/>
          </a:prstGeom>
        </p:spPr>
        <p:txBody>
          <a:bodyPr vert="horz" wrap="square" lIns="0" tIns="12700" rIns="0" bIns="0" rtlCol="0">
            <a:spAutoFit/>
          </a:bodyPr>
          <a:lstStyle/>
          <a:p>
            <a:pPr marL="139700" marR="187325" indent="-102235">
              <a:lnSpc>
                <a:spcPct val="107500"/>
              </a:lnSpc>
              <a:spcBef>
                <a:spcPts val="100"/>
              </a:spcBef>
              <a:buClr>
                <a:srgbClr val="D4CA00"/>
              </a:buClr>
              <a:buSzPct val="150000"/>
              <a:buChar char="•"/>
              <a:tabLst>
                <a:tab pos="153035" algn="l"/>
              </a:tabLst>
            </a:pPr>
            <a:r>
              <a:rPr sz="1200" spc="-25" dirty="0">
                <a:latin typeface="Arial"/>
                <a:cs typeface="Arial"/>
              </a:rPr>
              <a:t>Lorem ipsum dolor </a:t>
            </a:r>
            <a:r>
              <a:rPr sz="1200" spc="-20" dirty="0">
                <a:latin typeface="Arial"/>
                <a:cs typeface="Arial"/>
              </a:rPr>
              <a:t>sit </a:t>
            </a:r>
            <a:r>
              <a:rPr sz="1200" spc="-30" dirty="0">
                <a:latin typeface="Arial"/>
                <a:cs typeface="Arial"/>
              </a:rPr>
              <a:t>amet, </a:t>
            </a:r>
            <a:r>
              <a:rPr sz="1200" spc="-25" dirty="0">
                <a:latin typeface="Arial"/>
                <a:cs typeface="Arial"/>
              </a:rPr>
              <a:t> consecter adipiscing elit, </a:t>
            </a:r>
            <a:r>
              <a:rPr sz="1200" spc="-30" dirty="0">
                <a:latin typeface="Arial"/>
                <a:cs typeface="Arial"/>
              </a:rPr>
              <a:t>sedeius </a:t>
            </a:r>
            <a:r>
              <a:rPr sz="1200" spc="-25" dirty="0">
                <a:latin typeface="Arial"/>
                <a:cs typeface="Arial"/>
              </a:rPr>
              <a:t> </a:t>
            </a:r>
            <a:r>
              <a:rPr sz="1200" spc="-20" dirty="0">
                <a:latin typeface="Arial"/>
                <a:cs typeface="Arial"/>
              </a:rPr>
              <a:t>mod</a:t>
            </a:r>
            <a:r>
              <a:rPr sz="1200" spc="-60" dirty="0">
                <a:latin typeface="Arial"/>
                <a:cs typeface="Arial"/>
              </a:rPr>
              <a:t> </a:t>
            </a:r>
            <a:r>
              <a:rPr sz="1200" spc="-25" dirty="0">
                <a:latin typeface="Arial"/>
                <a:cs typeface="Arial"/>
              </a:rPr>
              <a:t>tempor</a:t>
            </a:r>
            <a:r>
              <a:rPr sz="1200" spc="-55" dirty="0">
                <a:latin typeface="Arial"/>
                <a:cs typeface="Arial"/>
              </a:rPr>
              <a:t> </a:t>
            </a:r>
            <a:r>
              <a:rPr sz="1200" spc="-25" dirty="0">
                <a:latin typeface="Arial"/>
                <a:cs typeface="Arial"/>
              </a:rPr>
              <a:t>incididunt</a:t>
            </a:r>
            <a:r>
              <a:rPr sz="1200" spc="-55" dirty="0">
                <a:latin typeface="Arial"/>
                <a:cs typeface="Arial"/>
              </a:rPr>
              <a:t> </a:t>
            </a:r>
            <a:r>
              <a:rPr sz="1200" spc="-15" dirty="0">
                <a:latin typeface="Arial"/>
                <a:cs typeface="Arial"/>
              </a:rPr>
              <a:t>ut</a:t>
            </a:r>
            <a:r>
              <a:rPr sz="1200" spc="-60" dirty="0">
                <a:latin typeface="Arial"/>
                <a:cs typeface="Arial"/>
              </a:rPr>
              <a:t> </a:t>
            </a:r>
            <a:r>
              <a:rPr sz="1200" spc="-25" dirty="0">
                <a:latin typeface="Arial"/>
                <a:cs typeface="Arial"/>
              </a:rPr>
              <a:t>labore</a:t>
            </a:r>
            <a:r>
              <a:rPr sz="1200" spc="-55" dirty="0">
                <a:latin typeface="Arial"/>
                <a:cs typeface="Arial"/>
              </a:rPr>
              <a:t> </a:t>
            </a:r>
            <a:r>
              <a:rPr sz="1200" spc="-30" dirty="0">
                <a:latin typeface="Arial"/>
                <a:cs typeface="Arial"/>
              </a:rPr>
              <a:t>et </a:t>
            </a:r>
            <a:r>
              <a:rPr sz="1200" spc="-320" dirty="0">
                <a:latin typeface="Arial"/>
                <a:cs typeface="Arial"/>
              </a:rPr>
              <a:t> </a:t>
            </a:r>
            <a:r>
              <a:rPr sz="1200" spc="-25" dirty="0">
                <a:latin typeface="Arial"/>
                <a:cs typeface="Arial"/>
              </a:rPr>
              <a:t>dolore</a:t>
            </a:r>
            <a:r>
              <a:rPr sz="1200" spc="-55" dirty="0">
                <a:latin typeface="Arial"/>
                <a:cs typeface="Arial"/>
              </a:rPr>
              <a:t> </a:t>
            </a:r>
            <a:r>
              <a:rPr sz="1200" spc="-25" dirty="0">
                <a:latin typeface="Arial"/>
                <a:cs typeface="Arial"/>
              </a:rPr>
              <a:t>magna</a:t>
            </a:r>
            <a:r>
              <a:rPr sz="1200" spc="-55" dirty="0">
                <a:latin typeface="Arial"/>
                <a:cs typeface="Arial"/>
              </a:rPr>
              <a:t> </a:t>
            </a:r>
            <a:r>
              <a:rPr sz="1200" spc="-25" dirty="0">
                <a:latin typeface="Arial"/>
                <a:cs typeface="Arial"/>
              </a:rPr>
              <a:t>aliquenim</a:t>
            </a:r>
            <a:r>
              <a:rPr sz="1200" spc="-50" dirty="0">
                <a:latin typeface="Arial"/>
                <a:cs typeface="Arial"/>
              </a:rPr>
              <a:t> </a:t>
            </a:r>
            <a:r>
              <a:rPr sz="1200" spc="-30" dirty="0">
                <a:latin typeface="Arial"/>
                <a:cs typeface="Arial"/>
              </a:rPr>
              <a:t>ad</a:t>
            </a:r>
            <a:endParaRPr sz="1200">
              <a:latin typeface="Arial"/>
              <a:cs typeface="Arial"/>
            </a:endParaRPr>
          </a:p>
          <a:p>
            <a:pPr marL="139700" marR="30480" indent="-102235">
              <a:lnSpc>
                <a:spcPct val="107500"/>
              </a:lnSpc>
              <a:spcBef>
                <a:spcPts val="695"/>
              </a:spcBef>
              <a:buClr>
                <a:srgbClr val="D4CA00"/>
              </a:buClr>
              <a:buSzPct val="150000"/>
              <a:buChar char="•"/>
              <a:tabLst>
                <a:tab pos="153035" algn="l"/>
              </a:tabLst>
            </a:pPr>
            <a:r>
              <a:rPr sz="1200" spc="-25" dirty="0">
                <a:latin typeface="Arial"/>
                <a:cs typeface="Arial"/>
              </a:rPr>
              <a:t>Excepteur </a:t>
            </a:r>
            <a:r>
              <a:rPr sz="1200" spc="-20" dirty="0">
                <a:latin typeface="Arial"/>
                <a:cs typeface="Arial"/>
              </a:rPr>
              <a:t>sint </a:t>
            </a:r>
            <a:r>
              <a:rPr sz="1200" spc="-25" dirty="0">
                <a:latin typeface="Arial"/>
                <a:cs typeface="Arial"/>
              </a:rPr>
              <a:t>occaecat </a:t>
            </a:r>
            <a:r>
              <a:rPr sz="1200" spc="-30" dirty="0">
                <a:latin typeface="Arial"/>
                <a:cs typeface="Arial"/>
              </a:rPr>
              <a:t>cupidatat </a:t>
            </a:r>
            <a:r>
              <a:rPr sz="1200" spc="-25" dirty="0">
                <a:latin typeface="Arial"/>
                <a:cs typeface="Arial"/>
              </a:rPr>
              <a:t> </a:t>
            </a:r>
            <a:r>
              <a:rPr sz="1200" spc="-20" dirty="0">
                <a:latin typeface="Arial"/>
                <a:cs typeface="Arial"/>
              </a:rPr>
              <a:t>non</a:t>
            </a:r>
            <a:r>
              <a:rPr sz="1200" spc="-60" dirty="0">
                <a:latin typeface="Arial"/>
                <a:cs typeface="Arial"/>
              </a:rPr>
              <a:t> </a:t>
            </a:r>
            <a:r>
              <a:rPr sz="1200" spc="-25" dirty="0">
                <a:latin typeface="Arial"/>
                <a:cs typeface="Arial"/>
              </a:rPr>
              <a:t>proident,</a:t>
            </a:r>
            <a:r>
              <a:rPr sz="1200" spc="-55" dirty="0">
                <a:latin typeface="Arial"/>
                <a:cs typeface="Arial"/>
              </a:rPr>
              <a:t> </a:t>
            </a:r>
            <a:r>
              <a:rPr sz="1200" spc="-20" dirty="0">
                <a:latin typeface="Arial"/>
                <a:cs typeface="Arial"/>
              </a:rPr>
              <a:t>sunt</a:t>
            </a:r>
            <a:r>
              <a:rPr sz="1200" spc="-55" dirty="0">
                <a:latin typeface="Arial"/>
                <a:cs typeface="Arial"/>
              </a:rPr>
              <a:t> </a:t>
            </a:r>
            <a:r>
              <a:rPr sz="1200" spc="-15" dirty="0">
                <a:latin typeface="Arial"/>
                <a:cs typeface="Arial"/>
              </a:rPr>
              <a:t>in</a:t>
            </a:r>
            <a:r>
              <a:rPr sz="1200" spc="-55" dirty="0">
                <a:latin typeface="Arial"/>
                <a:cs typeface="Arial"/>
              </a:rPr>
              <a:t> </a:t>
            </a:r>
            <a:r>
              <a:rPr sz="1200" spc="-25" dirty="0">
                <a:latin typeface="Arial"/>
                <a:cs typeface="Arial"/>
              </a:rPr>
              <a:t>culpa</a:t>
            </a:r>
            <a:r>
              <a:rPr sz="1200" spc="-55" dirty="0">
                <a:latin typeface="Arial"/>
                <a:cs typeface="Arial"/>
              </a:rPr>
              <a:t> </a:t>
            </a:r>
            <a:r>
              <a:rPr sz="1200" spc="-20" dirty="0">
                <a:latin typeface="Arial"/>
                <a:cs typeface="Arial"/>
              </a:rPr>
              <a:t>qui</a:t>
            </a:r>
            <a:r>
              <a:rPr sz="1200" spc="-55" dirty="0">
                <a:latin typeface="Arial"/>
                <a:cs typeface="Arial"/>
              </a:rPr>
              <a:t> </a:t>
            </a:r>
            <a:r>
              <a:rPr sz="1200" spc="-25" dirty="0">
                <a:latin typeface="Arial"/>
                <a:cs typeface="Arial"/>
              </a:rPr>
              <a:t>officia </a:t>
            </a:r>
            <a:r>
              <a:rPr sz="1200" spc="-320" dirty="0">
                <a:latin typeface="Arial"/>
                <a:cs typeface="Arial"/>
              </a:rPr>
              <a:t> </a:t>
            </a:r>
            <a:r>
              <a:rPr sz="1200" spc="-25" dirty="0">
                <a:latin typeface="Arial"/>
                <a:cs typeface="Arial"/>
              </a:rPr>
              <a:t>deserunt excepteur sint, </a:t>
            </a:r>
            <a:r>
              <a:rPr sz="1200" spc="-20" dirty="0">
                <a:latin typeface="Arial"/>
                <a:cs typeface="Arial"/>
              </a:rPr>
              <a:t>sunt </a:t>
            </a:r>
            <a:r>
              <a:rPr sz="1200" spc="-30" dirty="0">
                <a:latin typeface="Arial"/>
                <a:cs typeface="Arial"/>
              </a:rPr>
              <a:t>in </a:t>
            </a:r>
            <a:r>
              <a:rPr sz="1200" spc="-25" dirty="0">
                <a:latin typeface="Arial"/>
                <a:cs typeface="Arial"/>
              </a:rPr>
              <a:t> culpa</a:t>
            </a:r>
            <a:r>
              <a:rPr sz="1200" spc="-55" dirty="0">
                <a:latin typeface="Arial"/>
                <a:cs typeface="Arial"/>
              </a:rPr>
              <a:t> </a:t>
            </a:r>
            <a:r>
              <a:rPr sz="1200" spc="-20" dirty="0">
                <a:latin typeface="Arial"/>
                <a:cs typeface="Arial"/>
              </a:rPr>
              <a:t>qui</a:t>
            </a:r>
            <a:r>
              <a:rPr sz="1200" spc="-50" dirty="0">
                <a:latin typeface="Arial"/>
                <a:cs typeface="Arial"/>
              </a:rPr>
              <a:t> </a:t>
            </a:r>
            <a:r>
              <a:rPr sz="1200" spc="-20" dirty="0">
                <a:latin typeface="Arial"/>
                <a:cs typeface="Arial"/>
              </a:rPr>
              <a:t>officia</a:t>
            </a:r>
            <a:r>
              <a:rPr sz="1200" spc="-50" dirty="0">
                <a:latin typeface="Arial"/>
                <a:cs typeface="Arial"/>
              </a:rPr>
              <a:t> </a:t>
            </a:r>
            <a:r>
              <a:rPr sz="1200" spc="-30" dirty="0">
                <a:latin typeface="Arial"/>
                <a:cs typeface="Arial"/>
              </a:rPr>
              <a:t>deserunt</a:t>
            </a:r>
            <a:endParaRPr sz="1200">
              <a:latin typeface="Arial"/>
              <a:cs typeface="Arial"/>
            </a:endParaRPr>
          </a:p>
          <a:p>
            <a:pPr marL="139700" marR="189230" indent="-102235">
              <a:lnSpc>
                <a:spcPct val="107500"/>
              </a:lnSpc>
              <a:spcBef>
                <a:spcPts val="700"/>
              </a:spcBef>
              <a:buClr>
                <a:srgbClr val="D4CA00"/>
              </a:buClr>
              <a:buSzPct val="150000"/>
              <a:buChar char="•"/>
              <a:tabLst>
                <a:tab pos="153035" algn="l"/>
              </a:tabLst>
            </a:pPr>
            <a:r>
              <a:rPr sz="1200" spc="-25" dirty="0">
                <a:latin typeface="Arial"/>
                <a:cs typeface="Arial"/>
              </a:rPr>
              <a:t>Lorem ipsum dolor </a:t>
            </a:r>
            <a:r>
              <a:rPr sz="1200" spc="-20" dirty="0">
                <a:latin typeface="Arial"/>
                <a:cs typeface="Arial"/>
              </a:rPr>
              <a:t>sit </a:t>
            </a:r>
            <a:r>
              <a:rPr sz="1200" spc="-30" dirty="0">
                <a:latin typeface="Arial"/>
                <a:cs typeface="Arial"/>
              </a:rPr>
              <a:t>amet, </a:t>
            </a:r>
            <a:r>
              <a:rPr sz="1200" spc="-25" dirty="0">
                <a:latin typeface="Arial"/>
                <a:cs typeface="Arial"/>
              </a:rPr>
              <a:t> </a:t>
            </a:r>
            <a:r>
              <a:rPr sz="1200" spc="-30" dirty="0">
                <a:latin typeface="Arial"/>
                <a:cs typeface="Arial"/>
              </a:rPr>
              <a:t>onsectetu</a:t>
            </a:r>
            <a:r>
              <a:rPr sz="1200" spc="-5" dirty="0">
                <a:latin typeface="Arial"/>
                <a:cs typeface="Arial"/>
              </a:rPr>
              <a:t>r</a:t>
            </a:r>
            <a:r>
              <a:rPr sz="1200" spc="-50" dirty="0">
                <a:latin typeface="Arial"/>
                <a:cs typeface="Arial"/>
              </a:rPr>
              <a:t> </a:t>
            </a:r>
            <a:r>
              <a:rPr sz="1200" spc="-30" dirty="0">
                <a:latin typeface="Arial"/>
                <a:cs typeface="Arial"/>
              </a:rPr>
              <a:t>sedeiusmo</a:t>
            </a:r>
            <a:r>
              <a:rPr sz="1200" spc="-5" dirty="0">
                <a:latin typeface="Arial"/>
                <a:cs typeface="Arial"/>
              </a:rPr>
              <a:t>d</a:t>
            </a:r>
            <a:r>
              <a:rPr sz="1200" spc="-50" dirty="0">
                <a:latin typeface="Arial"/>
                <a:cs typeface="Arial"/>
              </a:rPr>
              <a:t> </a:t>
            </a:r>
            <a:r>
              <a:rPr sz="1200" spc="-30" dirty="0">
                <a:latin typeface="Arial"/>
                <a:cs typeface="Arial"/>
              </a:rPr>
              <a:t>adipiscing  </a:t>
            </a:r>
            <a:r>
              <a:rPr sz="1200" spc="-25" dirty="0">
                <a:latin typeface="Arial"/>
                <a:cs typeface="Arial"/>
              </a:rPr>
              <a:t>elit, tempor incididunt </a:t>
            </a:r>
            <a:r>
              <a:rPr sz="1200" spc="-15" dirty="0">
                <a:latin typeface="Arial"/>
                <a:cs typeface="Arial"/>
              </a:rPr>
              <a:t>ut </a:t>
            </a:r>
            <a:r>
              <a:rPr sz="1200" spc="-25" dirty="0">
                <a:latin typeface="Arial"/>
                <a:cs typeface="Arial"/>
              </a:rPr>
              <a:t>labore </a:t>
            </a:r>
            <a:r>
              <a:rPr sz="1200" spc="-30" dirty="0">
                <a:latin typeface="Arial"/>
                <a:cs typeface="Arial"/>
              </a:rPr>
              <a:t>et </a:t>
            </a:r>
            <a:r>
              <a:rPr sz="1200" spc="-25" dirty="0">
                <a:latin typeface="Arial"/>
                <a:cs typeface="Arial"/>
              </a:rPr>
              <a:t> dolore</a:t>
            </a:r>
            <a:r>
              <a:rPr sz="1200" spc="-55" dirty="0">
                <a:latin typeface="Arial"/>
                <a:cs typeface="Arial"/>
              </a:rPr>
              <a:t> </a:t>
            </a:r>
            <a:r>
              <a:rPr sz="1200" spc="-25" dirty="0">
                <a:latin typeface="Arial"/>
                <a:cs typeface="Arial"/>
              </a:rPr>
              <a:t>magna</a:t>
            </a:r>
            <a:r>
              <a:rPr sz="1200" spc="-55" dirty="0">
                <a:latin typeface="Arial"/>
                <a:cs typeface="Arial"/>
              </a:rPr>
              <a:t> </a:t>
            </a:r>
            <a:r>
              <a:rPr sz="1200" spc="-25" dirty="0">
                <a:latin typeface="Arial"/>
                <a:cs typeface="Arial"/>
              </a:rPr>
              <a:t>aliquenim</a:t>
            </a:r>
            <a:r>
              <a:rPr sz="1200" spc="-50" dirty="0">
                <a:latin typeface="Arial"/>
                <a:cs typeface="Arial"/>
              </a:rPr>
              <a:t> </a:t>
            </a:r>
            <a:r>
              <a:rPr sz="1200" spc="-30" dirty="0">
                <a:latin typeface="Arial"/>
                <a:cs typeface="Arial"/>
              </a:rPr>
              <a:t>ad</a:t>
            </a:r>
            <a:endParaRPr sz="1200">
              <a:latin typeface="Arial"/>
              <a:cs typeface="Arial"/>
            </a:endParaRPr>
          </a:p>
        </p:txBody>
      </p:sp>
      <p:sp>
        <p:nvSpPr>
          <p:cNvPr id="10" name="object 4">
            <a:extLst>
              <a:ext uri="{FF2B5EF4-FFF2-40B4-BE49-F238E27FC236}">
                <a16:creationId xmlns:a16="http://schemas.microsoft.com/office/drawing/2014/main" id="{AF8E086B-2D0A-7F4C-8A7C-88909EFA8D2D}"/>
              </a:ext>
            </a:extLst>
          </p:cNvPr>
          <p:cNvSpPr txBox="1"/>
          <p:nvPr userDrawn="1"/>
        </p:nvSpPr>
        <p:spPr>
          <a:xfrm>
            <a:off x="3378200" y="1560773"/>
            <a:ext cx="2530475" cy="2562860"/>
          </a:xfrm>
          <a:prstGeom prst="rect">
            <a:avLst/>
          </a:prstGeom>
        </p:spPr>
        <p:txBody>
          <a:bodyPr vert="horz" wrap="square" lIns="0" tIns="12700" rIns="0" bIns="0" rtlCol="0">
            <a:spAutoFit/>
          </a:bodyPr>
          <a:lstStyle/>
          <a:p>
            <a:pPr marL="139700" marR="187325" indent="-102235">
              <a:lnSpc>
                <a:spcPct val="107500"/>
              </a:lnSpc>
              <a:spcBef>
                <a:spcPts val="100"/>
              </a:spcBef>
              <a:buClr>
                <a:srgbClr val="D4CA00"/>
              </a:buClr>
              <a:buSzPct val="150000"/>
              <a:buChar char="•"/>
              <a:tabLst>
                <a:tab pos="153035" algn="l"/>
              </a:tabLst>
            </a:pPr>
            <a:r>
              <a:rPr sz="1200" spc="-25" dirty="0">
                <a:latin typeface="Arial"/>
                <a:cs typeface="Arial"/>
              </a:rPr>
              <a:t>Lorem ipsum dolor </a:t>
            </a:r>
            <a:r>
              <a:rPr sz="1200" spc="-20" dirty="0">
                <a:latin typeface="Arial"/>
                <a:cs typeface="Arial"/>
              </a:rPr>
              <a:t>sit </a:t>
            </a:r>
            <a:r>
              <a:rPr sz="1200" spc="-30" dirty="0">
                <a:latin typeface="Arial"/>
                <a:cs typeface="Arial"/>
              </a:rPr>
              <a:t>amet, </a:t>
            </a:r>
            <a:r>
              <a:rPr sz="1200" spc="-25" dirty="0">
                <a:latin typeface="Arial"/>
                <a:cs typeface="Arial"/>
              </a:rPr>
              <a:t> consecter adipiscing elit, </a:t>
            </a:r>
            <a:r>
              <a:rPr sz="1200" spc="-30" dirty="0">
                <a:latin typeface="Arial"/>
                <a:cs typeface="Arial"/>
              </a:rPr>
              <a:t>sedeius </a:t>
            </a:r>
            <a:r>
              <a:rPr sz="1200" spc="-25" dirty="0">
                <a:latin typeface="Arial"/>
                <a:cs typeface="Arial"/>
              </a:rPr>
              <a:t> </a:t>
            </a:r>
            <a:r>
              <a:rPr sz="1200" spc="-20" dirty="0">
                <a:latin typeface="Arial"/>
                <a:cs typeface="Arial"/>
              </a:rPr>
              <a:t>mod</a:t>
            </a:r>
            <a:r>
              <a:rPr sz="1200" spc="-60" dirty="0">
                <a:latin typeface="Arial"/>
                <a:cs typeface="Arial"/>
              </a:rPr>
              <a:t> </a:t>
            </a:r>
            <a:r>
              <a:rPr sz="1200" spc="-25" dirty="0">
                <a:latin typeface="Arial"/>
                <a:cs typeface="Arial"/>
              </a:rPr>
              <a:t>tempor</a:t>
            </a:r>
            <a:r>
              <a:rPr sz="1200" spc="-55" dirty="0">
                <a:latin typeface="Arial"/>
                <a:cs typeface="Arial"/>
              </a:rPr>
              <a:t> </a:t>
            </a:r>
            <a:r>
              <a:rPr sz="1200" spc="-25" dirty="0">
                <a:latin typeface="Arial"/>
                <a:cs typeface="Arial"/>
              </a:rPr>
              <a:t>incididunt</a:t>
            </a:r>
            <a:r>
              <a:rPr sz="1200" spc="-55" dirty="0">
                <a:latin typeface="Arial"/>
                <a:cs typeface="Arial"/>
              </a:rPr>
              <a:t> </a:t>
            </a:r>
            <a:r>
              <a:rPr sz="1200" spc="-15" dirty="0">
                <a:latin typeface="Arial"/>
                <a:cs typeface="Arial"/>
              </a:rPr>
              <a:t>ut</a:t>
            </a:r>
            <a:r>
              <a:rPr sz="1200" spc="-60" dirty="0">
                <a:latin typeface="Arial"/>
                <a:cs typeface="Arial"/>
              </a:rPr>
              <a:t> </a:t>
            </a:r>
            <a:r>
              <a:rPr sz="1200" spc="-25" dirty="0">
                <a:latin typeface="Arial"/>
                <a:cs typeface="Arial"/>
              </a:rPr>
              <a:t>labore</a:t>
            </a:r>
            <a:r>
              <a:rPr sz="1200" spc="-55" dirty="0">
                <a:latin typeface="Arial"/>
                <a:cs typeface="Arial"/>
              </a:rPr>
              <a:t> </a:t>
            </a:r>
            <a:r>
              <a:rPr sz="1200" spc="-30" dirty="0">
                <a:latin typeface="Arial"/>
                <a:cs typeface="Arial"/>
              </a:rPr>
              <a:t>et </a:t>
            </a:r>
            <a:r>
              <a:rPr sz="1200" spc="-320" dirty="0">
                <a:latin typeface="Arial"/>
                <a:cs typeface="Arial"/>
              </a:rPr>
              <a:t> </a:t>
            </a:r>
            <a:r>
              <a:rPr sz="1200" spc="-25" dirty="0">
                <a:latin typeface="Arial"/>
                <a:cs typeface="Arial"/>
              </a:rPr>
              <a:t>dolore</a:t>
            </a:r>
            <a:r>
              <a:rPr sz="1200" spc="-55" dirty="0">
                <a:latin typeface="Arial"/>
                <a:cs typeface="Arial"/>
              </a:rPr>
              <a:t> </a:t>
            </a:r>
            <a:r>
              <a:rPr sz="1200" spc="-25" dirty="0">
                <a:latin typeface="Arial"/>
                <a:cs typeface="Arial"/>
              </a:rPr>
              <a:t>magna</a:t>
            </a:r>
            <a:r>
              <a:rPr sz="1200" spc="-55" dirty="0">
                <a:latin typeface="Arial"/>
                <a:cs typeface="Arial"/>
              </a:rPr>
              <a:t> </a:t>
            </a:r>
            <a:r>
              <a:rPr sz="1200" spc="-25" dirty="0">
                <a:latin typeface="Arial"/>
                <a:cs typeface="Arial"/>
              </a:rPr>
              <a:t>aliquenim</a:t>
            </a:r>
            <a:r>
              <a:rPr sz="1200" spc="-50" dirty="0">
                <a:latin typeface="Arial"/>
                <a:cs typeface="Arial"/>
              </a:rPr>
              <a:t> </a:t>
            </a:r>
            <a:r>
              <a:rPr sz="1200" spc="-30" dirty="0">
                <a:latin typeface="Arial"/>
                <a:cs typeface="Arial"/>
              </a:rPr>
              <a:t>ad</a:t>
            </a:r>
            <a:endParaRPr sz="1200">
              <a:latin typeface="Arial"/>
              <a:cs typeface="Arial"/>
            </a:endParaRPr>
          </a:p>
          <a:p>
            <a:pPr marL="139700" marR="30480" indent="-102235">
              <a:lnSpc>
                <a:spcPct val="107500"/>
              </a:lnSpc>
              <a:spcBef>
                <a:spcPts val="695"/>
              </a:spcBef>
              <a:buClr>
                <a:srgbClr val="D4CA00"/>
              </a:buClr>
              <a:buSzPct val="150000"/>
              <a:buChar char="•"/>
              <a:tabLst>
                <a:tab pos="153035" algn="l"/>
              </a:tabLst>
            </a:pPr>
            <a:r>
              <a:rPr sz="1200" spc="-25" dirty="0">
                <a:latin typeface="Arial"/>
                <a:cs typeface="Arial"/>
              </a:rPr>
              <a:t>Excepteur </a:t>
            </a:r>
            <a:r>
              <a:rPr sz="1200" spc="-20" dirty="0">
                <a:latin typeface="Arial"/>
                <a:cs typeface="Arial"/>
              </a:rPr>
              <a:t>sint </a:t>
            </a:r>
            <a:r>
              <a:rPr sz="1200" spc="-25" dirty="0">
                <a:latin typeface="Arial"/>
                <a:cs typeface="Arial"/>
              </a:rPr>
              <a:t>occaecat </a:t>
            </a:r>
            <a:r>
              <a:rPr sz="1200" spc="-30" dirty="0">
                <a:latin typeface="Arial"/>
                <a:cs typeface="Arial"/>
              </a:rPr>
              <a:t>cupidatat </a:t>
            </a:r>
            <a:r>
              <a:rPr sz="1200" spc="-25" dirty="0">
                <a:latin typeface="Arial"/>
                <a:cs typeface="Arial"/>
              </a:rPr>
              <a:t> </a:t>
            </a:r>
            <a:r>
              <a:rPr sz="1200" spc="-20" dirty="0">
                <a:latin typeface="Arial"/>
                <a:cs typeface="Arial"/>
              </a:rPr>
              <a:t>non</a:t>
            </a:r>
            <a:r>
              <a:rPr sz="1200" spc="-60" dirty="0">
                <a:latin typeface="Arial"/>
                <a:cs typeface="Arial"/>
              </a:rPr>
              <a:t> </a:t>
            </a:r>
            <a:r>
              <a:rPr sz="1200" spc="-25" dirty="0">
                <a:latin typeface="Arial"/>
                <a:cs typeface="Arial"/>
              </a:rPr>
              <a:t>proident,</a:t>
            </a:r>
            <a:r>
              <a:rPr sz="1200" spc="-55" dirty="0">
                <a:latin typeface="Arial"/>
                <a:cs typeface="Arial"/>
              </a:rPr>
              <a:t> </a:t>
            </a:r>
            <a:r>
              <a:rPr sz="1200" spc="-20" dirty="0">
                <a:latin typeface="Arial"/>
                <a:cs typeface="Arial"/>
              </a:rPr>
              <a:t>sunt</a:t>
            </a:r>
            <a:r>
              <a:rPr sz="1200" spc="-55" dirty="0">
                <a:latin typeface="Arial"/>
                <a:cs typeface="Arial"/>
              </a:rPr>
              <a:t> </a:t>
            </a:r>
            <a:r>
              <a:rPr sz="1200" spc="-15" dirty="0">
                <a:latin typeface="Arial"/>
                <a:cs typeface="Arial"/>
              </a:rPr>
              <a:t>in</a:t>
            </a:r>
            <a:r>
              <a:rPr sz="1200" spc="-55" dirty="0">
                <a:latin typeface="Arial"/>
                <a:cs typeface="Arial"/>
              </a:rPr>
              <a:t> </a:t>
            </a:r>
            <a:r>
              <a:rPr sz="1200" spc="-25" dirty="0">
                <a:latin typeface="Arial"/>
                <a:cs typeface="Arial"/>
              </a:rPr>
              <a:t>culpa</a:t>
            </a:r>
            <a:r>
              <a:rPr sz="1200" spc="-55" dirty="0">
                <a:latin typeface="Arial"/>
                <a:cs typeface="Arial"/>
              </a:rPr>
              <a:t> </a:t>
            </a:r>
            <a:r>
              <a:rPr sz="1200" spc="-20" dirty="0">
                <a:latin typeface="Arial"/>
                <a:cs typeface="Arial"/>
              </a:rPr>
              <a:t>qui</a:t>
            </a:r>
            <a:r>
              <a:rPr sz="1200" spc="-55" dirty="0">
                <a:latin typeface="Arial"/>
                <a:cs typeface="Arial"/>
              </a:rPr>
              <a:t> </a:t>
            </a:r>
            <a:r>
              <a:rPr sz="1200" spc="-25" dirty="0">
                <a:latin typeface="Arial"/>
                <a:cs typeface="Arial"/>
              </a:rPr>
              <a:t>officia </a:t>
            </a:r>
            <a:r>
              <a:rPr sz="1200" spc="-320" dirty="0">
                <a:latin typeface="Arial"/>
                <a:cs typeface="Arial"/>
              </a:rPr>
              <a:t> </a:t>
            </a:r>
            <a:r>
              <a:rPr sz="1200" spc="-25" dirty="0">
                <a:latin typeface="Arial"/>
                <a:cs typeface="Arial"/>
              </a:rPr>
              <a:t>deserunt excepteur sint, </a:t>
            </a:r>
            <a:r>
              <a:rPr sz="1200" spc="-20" dirty="0">
                <a:latin typeface="Arial"/>
                <a:cs typeface="Arial"/>
              </a:rPr>
              <a:t>sunt </a:t>
            </a:r>
            <a:r>
              <a:rPr sz="1200" spc="-30" dirty="0">
                <a:latin typeface="Arial"/>
                <a:cs typeface="Arial"/>
              </a:rPr>
              <a:t>in </a:t>
            </a:r>
            <a:r>
              <a:rPr sz="1200" spc="-25" dirty="0">
                <a:latin typeface="Arial"/>
                <a:cs typeface="Arial"/>
              </a:rPr>
              <a:t> culpa</a:t>
            </a:r>
            <a:r>
              <a:rPr sz="1200" spc="-55" dirty="0">
                <a:latin typeface="Arial"/>
                <a:cs typeface="Arial"/>
              </a:rPr>
              <a:t> </a:t>
            </a:r>
            <a:r>
              <a:rPr sz="1200" spc="-20" dirty="0">
                <a:latin typeface="Arial"/>
                <a:cs typeface="Arial"/>
              </a:rPr>
              <a:t>qui</a:t>
            </a:r>
            <a:r>
              <a:rPr sz="1200" spc="-50" dirty="0">
                <a:latin typeface="Arial"/>
                <a:cs typeface="Arial"/>
              </a:rPr>
              <a:t> </a:t>
            </a:r>
            <a:r>
              <a:rPr sz="1200" spc="-20" dirty="0">
                <a:latin typeface="Arial"/>
                <a:cs typeface="Arial"/>
              </a:rPr>
              <a:t>officia</a:t>
            </a:r>
            <a:r>
              <a:rPr sz="1200" spc="-50" dirty="0">
                <a:latin typeface="Arial"/>
                <a:cs typeface="Arial"/>
              </a:rPr>
              <a:t> </a:t>
            </a:r>
            <a:r>
              <a:rPr sz="1200" spc="-30" dirty="0">
                <a:latin typeface="Arial"/>
                <a:cs typeface="Arial"/>
              </a:rPr>
              <a:t>deserunt</a:t>
            </a:r>
            <a:endParaRPr sz="1200">
              <a:latin typeface="Arial"/>
              <a:cs typeface="Arial"/>
            </a:endParaRPr>
          </a:p>
          <a:p>
            <a:pPr marL="139700" marR="189230" indent="-102235">
              <a:lnSpc>
                <a:spcPct val="107500"/>
              </a:lnSpc>
              <a:spcBef>
                <a:spcPts val="700"/>
              </a:spcBef>
              <a:buClr>
                <a:srgbClr val="D4CA00"/>
              </a:buClr>
              <a:buSzPct val="150000"/>
              <a:buChar char="•"/>
              <a:tabLst>
                <a:tab pos="153035" algn="l"/>
              </a:tabLst>
            </a:pPr>
            <a:r>
              <a:rPr sz="1200" spc="-25" dirty="0">
                <a:latin typeface="Arial"/>
                <a:cs typeface="Arial"/>
              </a:rPr>
              <a:t>Lorem ipsum dolor </a:t>
            </a:r>
            <a:r>
              <a:rPr sz="1200" spc="-20" dirty="0">
                <a:latin typeface="Arial"/>
                <a:cs typeface="Arial"/>
              </a:rPr>
              <a:t>sit </a:t>
            </a:r>
            <a:r>
              <a:rPr sz="1200" spc="-30" dirty="0">
                <a:latin typeface="Arial"/>
                <a:cs typeface="Arial"/>
              </a:rPr>
              <a:t>amet, </a:t>
            </a:r>
            <a:r>
              <a:rPr sz="1200" spc="-25" dirty="0">
                <a:latin typeface="Arial"/>
                <a:cs typeface="Arial"/>
              </a:rPr>
              <a:t> </a:t>
            </a:r>
            <a:r>
              <a:rPr sz="1200" spc="-30" dirty="0">
                <a:latin typeface="Arial"/>
                <a:cs typeface="Arial"/>
              </a:rPr>
              <a:t>onsectetu</a:t>
            </a:r>
            <a:r>
              <a:rPr sz="1200" spc="-5" dirty="0">
                <a:latin typeface="Arial"/>
                <a:cs typeface="Arial"/>
              </a:rPr>
              <a:t>r</a:t>
            </a:r>
            <a:r>
              <a:rPr sz="1200" spc="-50" dirty="0">
                <a:latin typeface="Arial"/>
                <a:cs typeface="Arial"/>
              </a:rPr>
              <a:t> </a:t>
            </a:r>
            <a:r>
              <a:rPr sz="1200" spc="-30" dirty="0">
                <a:latin typeface="Arial"/>
                <a:cs typeface="Arial"/>
              </a:rPr>
              <a:t>sedeiusmo</a:t>
            </a:r>
            <a:r>
              <a:rPr sz="1200" spc="-5" dirty="0">
                <a:latin typeface="Arial"/>
                <a:cs typeface="Arial"/>
              </a:rPr>
              <a:t>d</a:t>
            </a:r>
            <a:r>
              <a:rPr sz="1200" spc="-50" dirty="0">
                <a:latin typeface="Arial"/>
                <a:cs typeface="Arial"/>
              </a:rPr>
              <a:t> </a:t>
            </a:r>
            <a:r>
              <a:rPr sz="1200" spc="-30" dirty="0">
                <a:latin typeface="Arial"/>
                <a:cs typeface="Arial"/>
              </a:rPr>
              <a:t>adipiscing  </a:t>
            </a:r>
            <a:r>
              <a:rPr sz="1200" spc="-25" dirty="0">
                <a:latin typeface="Arial"/>
                <a:cs typeface="Arial"/>
              </a:rPr>
              <a:t>elit, tempor incididunt </a:t>
            </a:r>
            <a:r>
              <a:rPr sz="1200" spc="-15" dirty="0">
                <a:latin typeface="Arial"/>
                <a:cs typeface="Arial"/>
              </a:rPr>
              <a:t>ut </a:t>
            </a:r>
            <a:r>
              <a:rPr sz="1200" spc="-25" dirty="0">
                <a:latin typeface="Arial"/>
                <a:cs typeface="Arial"/>
              </a:rPr>
              <a:t>labore </a:t>
            </a:r>
            <a:r>
              <a:rPr sz="1200" spc="-30" dirty="0">
                <a:latin typeface="Arial"/>
                <a:cs typeface="Arial"/>
              </a:rPr>
              <a:t>et </a:t>
            </a:r>
            <a:r>
              <a:rPr sz="1200" spc="-25" dirty="0">
                <a:latin typeface="Arial"/>
                <a:cs typeface="Arial"/>
              </a:rPr>
              <a:t> dolore</a:t>
            </a:r>
            <a:r>
              <a:rPr sz="1200" spc="-55" dirty="0">
                <a:latin typeface="Arial"/>
                <a:cs typeface="Arial"/>
              </a:rPr>
              <a:t> </a:t>
            </a:r>
            <a:r>
              <a:rPr sz="1200" spc="-25" dirty="0">
                <a:latin typeface="Arial"/>
                <a:cs typeface="Arial"/>
              </a:rPr>
              <a:t>magna</a:t>
            </a:r>
            <a:r>
              <a:rPr sz="1200" spc="-55" dirty="0">
                <a:latin typeface="Arial"/>
                <a:cs typeface="Arial"/>
              </a:rPr>
              <a:t> </a:t>
            </a:r>
            <a:r>
              <a:rPr sz="1200" spc="-25" dirty="0">
                <a:latin typeface="Arial"/>
                <a:cs typeface="Arial"/>
              </a:rPr>
              <a:t>aliquenim</a:t>
            </a:r>
            <a:r>
              <a:rPr sz="1200" spc="-50" dirty="0">
                <a:latin typeface="Arial"/>
                <a:cs typeface="Arial"/>
              </a:rPr>
              <a:t> </a:t>
            </a:r>
            <a:r>
              <a:rPr sz="1200" spc="-30" dirty="0">
                <a:latin typeface="Arial"/>
                <a:cs typeface="Arial"/>
              </a:rPr>
              <a:t>ad</a:t>
            </a:r>
            <a:endParaRPr sz="1200">
              <a:latin typeface="Arial"/>
              <a:cs typeface="Arial"/>
            </a:endParaRPr>
          </a:p>
        </p:txBody>
      </p:sp>
      <p:sp>
        <p:nvSpPr>
          <p:cNvPr id="11" name="object 5">
            <a:extLst>
              <a:ext uri="{FF2B5EF4-FFF2-40B4-BE49-F238E27FC236}">
                <a16:creationId xmlns:a16="http://schemas.microsoft.com/office/drawing/2014/main" id="{A55E31E6-CEBF-A842-8C12-CD4015BC9956}"/>
              </a:ext>
            </a:extLst>
          </p:cNvPr>
          <p:cNvSpPr txBox="1"/>
          <p:nvPr userDrawn="1"/>
        </p:nvSpPr>
        <p:spPr>
          <a:xfrm>
            <a:off x="825500" y="4760124"/>
            <a:ext cx="683260" cy="132080"/>
          </a:xfrm>
          <a:prstGeom prst="rect">
            <a:avLst/>
          </a:prstGeom>
        </p:spPr>
        <p:txBody>
          <a:bodyPr vert="horz" wrap="square" lIns="0" tIns="12700" rIns="0" bIns="0" rtlCol="0">
            <a:spAutoFit/>
          </a:bodyPr>
          <a:lstStyle/>
          <a:p>
            <a:pPr marL="12700">
              <a:lnSpc>
                <a:spcPct val="100000"/>
              </a:lnSpc>
              <a:spcBef>
                <a:spcPts val="100"/>
              </a:spcBef>
            </a:pPr>
            <a:r>
              <a:rPr sz="700" dirty="0">
                <a:latin typeface="Arial"/>
                <a:cs typeface="Arial"/>
              </a:rPr>
              <a:t>September </a:t>
            </a:r>
            <a:r>
              <a:rPr sz="700" spc="-5" dirty="0">
                <a:latin typeface="Arial"/>
                <a:cs typeface="Arial"/>
              </a:rPr>
              <a:t>2021</a:t>
            </a:r>
            <a:endParaRPr sz="700" dirty="0">
              <a:latin typeface="Arial"/>
              <a:cs typeface="Arial"/>
            </a:endParaRPr>
          </a:p>
        </p:txBody>
      </p:sp>
      <p:grpSp>
        <p:nvGrpSpPr>
          <p:cNvPr id="12" name="object 6">
            <a:extLst>
              <a:ext uri="{FF2B5EF4-FFF2-40B4-BE49-F238E27FC236}">
                <a16:creationId xmlns:a16="http://schemas.microsoft.com/office/drawing/2014/main" id="{ED4476ED-73CC-BF4D-A264-C4AF5C4CC4DD}"/>
              </a:ext>
            </a:extLst>
          </p:cNvPr>
          <p:cNvGrpSpPr/>
          <p:nvPr userDrawn="1"/>
        </p:nvGrpSpPr>
        <p:grpSpPr>
          <a:xfrm>
            <a:off x="7032891" y="0"/>
            <a:ext cx="2111375" cy="1323975"/>
            <a:chOff x="7032891" y="0"/>
            <a:chExt cx="2111375" cy="1323975"/>
          </a:xfrm>
        </p:grpSpPr>
        <p:sp>
          <p:nvSpPr>
            <p:cNvPr id="13" name="object 7">
              <a:extLst>
                <a:ext uri="{FF2B5EF4-FFF2-40B4-BE49-F238E27FC236}">
                  <a16:creationId xmlns:a16="http://schemas.microsoft.com/office/drawing/2014/main" id="{00680702-2168-EB45-8328-49973BA6BD35}"/>
                </a:ext>
              </a:extLst>
            </p:cNvPr>
            <p:cNvSpPr/>
            <p:nvPr/>
          </p:nvSpPr>
          <p:spPr>
            <a:xfrm>
              <a:off x="7032891" y="488010"/>
              <a:ext cx="607060" cy="607060"/>
            </a:xfrm>
            <a:custGeom>
              <a:avLst/>
              <a:gdLst/>
              <a:ahLst/>
              <a:cxnLst/>
              <a:rect l="l" t="t" r="r" b="b"/>
              <a:pathLst>
                <a:path w="607059" h="607060">
                  <a:moveTo>
                    <a:pt x="606729" y="0"/>
                  </a:moveTo>
                  <a:lnTo>
                    <a:pt x="0" y="0"/>
                  </a:lnTo>
                  <a:lnTo>
                    <a:pt x="0" y="136029"/>
                  </a:lnTo>
                  <a:lnTo>
                    <a:pt x="0" y="606729"/>
                  </a:lnTo>
                  <a:lnTo>
                    <a:pt x="606729" y="606729"/>
                  </a:lnTo>
                  <a:lnTo>
                    <a:pt x="606729" y="136029"/>
                  </a:lnTo>
                  <a:lnTo>
                    <a:pt x="606729" y="0"/>
                  </a:lnTo>
                  <a:close/>
                </a:path>
              </a:pathLst>
            </a:custGeom>
            <a:solidFill>
              <a:srgbClr val="D4CA00"/>
            </a:solidFill>
          </p:spPr>
          <p:txBody>
            <a:bodyPr wrap="square" lIns="0" tIns="0" rIns="0" bIns="0" rtlCol="0"/>
            <a:lstStyle/>
            <a:p>
              <a:endParaRPr/>
            </a:p>
          </p:txBody>
        </p:sp>
        <p:sp>
          <p:nvSpPr>
            <p:cNvPr id="14" name="object 8">
              <a:extLst>
                <a:ext uri="{FF2B5EF4-FFF2-40B4-BE49-F238E27FC236}">
                  <a16:creationId xmlns:a16="http://schemas.microsoft.com/office/drawing/2014/main" id="{E66301F0-2BEF-3D4A-B255-8DEE99834F7C}"/>
                </a:ext>
              </a:extLst>
            </p:cNvPr>
            <p:cNvSpPr/>
            <p:nvPr/>
          </p:nvSpPr>
          <p:spPr>
            <a:xfrm>
              <a:off x="7379677" y="0"/>
              <a:ext cx="633730" cy="624205"/>
            </a:xfrm>
            <a:custGeom>
              <a:avLst/>
              <a:gdLst/>
              <a:ahLst/>
              <a:cxnLst/>
              <a:rect l="l" t="t" r="r" b="b"/>
              <a:pathLst>
                <a:path w="633729" h="624205">
                  <a:moveTo>
                    <a:pt x="633171" y="0"/>
                  </a:moveTo>
                  <a:lnTo>
                    <a:pt x="0" y="0"/>
                  </a:lnTo>
                  <a:lnTo>
                    <a:pt x="0" y="624039"/>
                  </a:lnTo>
                  <a:lnTo>
                    <a:pt x="633171" y="624039"/>
                  </a:lnTo>
                  <a:lnTo>
                    <a:pt x="633171" y="0"/>
                  </a:lnTo>
                  <a:close/>
                </a:path>
              </a:pathLst>
            </a:custGeom>
            <a:solidFill>
              <a:srgbClr val="3B434C"/>
            </a:solidFill>
          </p:spPr>
          <p:txBody>
            <a:bodyPr wrap="square" lIns="0" tIns="0" rIns="0" bIns="0" rtlCol="0"/>
            <a:lstStyle/>
            <a:p>
              <a:endParaRPr/>
            </a:p>
          </p:txBody>
        </p:sp>
        <p:sp>
          <p:nvSpPr>
            <p:cNvPr id="15" name="object 9">
              <a:extLst>
                <a:ext uri="{FF2B5EF4-FFF2-40B4-BE49-F238E27FC236}">
                  <a16:creationId xmlns:a16="http://schemas.microsoft.com/office/drawing/2014/main" id="{C58C70E1-F86D-5345-B3E5-A5A7164FB348}"/>
                </a:ext>
              </a:extLst>
            </p:cNvPr>
            <p:cNvSpPr/>
            <p:nvPr/>
          </p:nvSpPr>
          <p:spPr>
            <a:xfrm>
              <a:off x="8237346" y="850696"/>
              <a:ext cx="473709" cy="473709"/>
            </a:xfrm>
            <a:custGeom>
              <a:avLst/>
              <a:gdLst/>
              <a:ahLst/>
              <a:cxnLst/>
              <a:rect l="l" t="t" r="r" b="b"/>
              <a:pathLst>
                <a:path w="473709" h="473709">
                  <a:moveTo>
                    <a:pt x="473265" y="0"/>
                  </a:moveTo>
                  <a:lnTo>
                    <a:pt x="0" y="0"/>
                  </a:lnTo>
                  <a:lnTo>
                    <a:pt x="0" y="473265"/>
                  </a:lnTo>
                  <a:lnTo>
                    <a:pt x="473265" y="473265"/>
                  </a:lnTo>
                  <a:lnTo>
                    <a:pt x="473265" y="0"/>
                  </a:lnTo>
                  <a:close/>
                </a:path>
              </a:pathLst>
            </a:custGeom>
            <a:solidFill>
              <a:srgbClr val="A4A6AC"/>
            </a:solidFill>
          </p:spPr>
          <p:txBody>
            <a:bodyPr wrap="square" lIns="0" tIns="0" rIns="0" bIns="0" rtlCol="0"/>
            <a:lstStyle/>
            <a:p>
              <a:endParaRPr/>
            </a:p>
          </p:txBody>
        </p:sp>
        <p:sp>
          <p:nvSpPr>
            <p:cNvPr id="16" name="object 10">
              <a:extLst>
                <a:ext uri="{FF2B5EF4-FFF2-40B4-BE49-F238E27FC236}">
                  <a16:creationId xmlns:a16="http://schemas.microsoft.com/office/drawing/2014/main" id="{669E54EC-469C-6A45-8EB9-EC79AB9A6BD6}"/>
                </a:ext>
              </a:extLst>
            </p:cNvPr>
            <p:cNvSpPr/>
            <p:nvPr/>
          </p:nvSpPr>
          <p:spPr>
            <a:xfrm>
              <a:off x="8710612" y="417309"/>
              <a:ext cx="433705" cy="433705"/>
            </a:xfrm>
            <a:custGeom>
              <a:avLst/>
              <a:gdLst/>
              <a:ahLst/>
              <a:cxnLst/>
              <a:rect l="l" t="t" r="r" b="b"/>
              <a:pathLst>
                <a:path w="433704" h="433705">
                  <a:moveTo>
                    <a:pt x="433387" y="0"/>
                  </a:moveTo>
                  <a:lnTo>
                    <a:pt x="0" y="0"/>
                  </a:lnTo>
                  <a:lnTo>
                    <a:pt x="0" y="433387"/>
                  </a:lnTo>
                  <a:lnTo>
                    <a:pt x="433387" y="433387"/>
                  </a:lnTo>
                  <a:lnTo>
                    <a:pt x="433387" y="0"/>
                  </a:lnTo>
                  <a:close/>
                </a:path>
              </a:pathLst>
            </a:custGeom>
            <a:solidFill>
              <a:srgbClr val="D4CA00"/>
            </a:solidFill>
          </p:spPr>
          <p:txBody>
            <a:bodyPr wrap="square" lIns="0" tIns="0" rIns="0" bIns="0" rtlCol="0"/>
            <a:lstStyle/>
            <a:p>
              <a:endParaRPr/>
            </a:p>
          </p:txBody>
        </p:sp>
        <p:sp>
          <p:nvSpPr>
            <p:cNvPr id="17" name="object 11">
              <a:extLst>
                <a:ext uri="{FF2B5EF4-FFF2-40B4-BE49-F238E27FC236}">
                  <a16:creationId xmlns:a16="http://schemas.microsoft.com/office/drawing/2014/main" id="{5314BEA1-BF41-8A4B-AF68-403C7E256301}"/>
                </a:ext>
              </a:extLst>
            </p:cNvPr>
            <p:cNvSpPr/>
            <p:nvPr/>
          </p:nvSpPr>
          <p:spPr>
            <a:xfrm>
              <a:off x="8012849" y="626199"/>
              <a:ext cx="224790" cy="224790"/>
            </a:xfrm>
            <a:custGeom>
              <a:avLst/>
              <a:gdLst/>
              <a:ahLst/>
              <a:cxnLst/>
              <a:rect l="l" t="t" r="r" b="b"/>
              <a:pathLst>
                <a:path w="224790" h="224790">
                  <a:moveTo>
                    <a:pt x="224497" y="0"/>
                  </a:moveTo>
                  <a:lnTo>
                    <a:pt x="0" y="0"/>
                  </a:lnTo>
                  <a:lnTo>
                    <a:pt x="0" y="224497"/>
                  </a:lnTo>
                  <a:lnTo>
                    <a:pt x="224497" y="224497"/>
                  </a:lnTo>
                  <a:lnTo>
                    <a:pt x="224497" y="0"/>
                  </a:lnTo>
                  <a:close/>
                </a:path>
              </a:pathLst>
            </a:custGeom>
            <a:solidFill>
              <a:srgbClr val="A4A6AC"/>
            </a:solidFill>
          </p:spPr>
          <p:txBody>
            <a:bodyPr wrap="square" lIns="0" tIns="0" rIns="0" bIns="0" rtlCol="0"/>
            <a:lstStyle/>
            <a:p>
              <a:endParaRPr/>
            </a:p>
          </p:txBody>
        </p:sp>
        <p:sp>
          <p:nvSpPr>
            <p:cNvPr id="18" name="object 12">
              <a:extLst>
                <a:ext uri="{FF2B5EF4-FFF2-40B4-BE49-F238E27FC236}">
                  <a16:creationId xmlns:a16="http://schemas.microsoft.com/office/drawing/2014/main" id="{987778EB-DE32-7D45-B3D7-C2080B37BF73}"/>
                </a:ext>
              </a:extLst>
            </p:cNvPr>
            <p:cNvSpPr/>
            <p:nvPr/>
          </p:nvSpPr>
          <p:spPr>
            <a:xfrm>
              <a:off x="7639634" y="1094740"/>
              <a:ext cx="103505" cy="103505"/>
            </a:xfrm>
            <a:custGeom>
              <a:avLst/>
              <a:gdLst/>
              <a:ahLst/>
              <a:cxnLst/>
              <a:rect l="l" t="t" r="r" b="b"/>
              <a:pathLst>
                <a:path w="103504" h="103505">
                  <a:moveTo>
                    <a:pt x="103200" y="0"/>
                  </a:moveTo>
                  <a:lnTo>
                    <a:pt x="0" y="0"/>
                  </a:lnTo>
                  <a:lnTo>
                    <a:pt x="0" y="103200"/>
                  </a:lnTo>
                  <a:lnTo>
                    <a:pt x="103200" y="103200"/>
                  </a:lnTo>
                  <a:lnTo>
                    <a:pt x="103200" y="0"/>
                  </a:lnTo>
                  <a:close/>
                </a:path>
              </a:pathLst>
            </a:custGeom>
            <a:solidFill>
              <a:srgbClr val="3B434C"/>
            </a:solidFill>
          </p:spPr>
          <p:txBody>
            <a:bodyPr wrap="square" lIns="0" tIns="0" rIns="0" bIns="0" rtlCol="0"/>
            <a:lstStyle/>
            <a:p>
              <a:endParaRPr/>
            </a:p>
          </p:txBody>
        </p:sp>
      </p:grpSp>
      <p:sp>
        <p:nvSpPr>
          <p:cNvPr id="19" name="object 13">
            <a:extLst>
              <a:ext uri="{FF2B5EF4-FFF2-40B4-BE49-F238E27FC236}">
                <a16:creationId xmlns:a16="http://schemas.microsoft.com/office/drawing/2014/main" id="{7439FEF2-3AB2-194F-B8BA-C4B7A172B344}"/>
              </a:ext>
            </a:extLst>
          </p:cNvPr>
          <p:cNvSpPr/>
          <p:nvPr userDrawn="1"/>
        </p:nvSpPr>
        <p:spPr>
          <a:xfrm>
            <a:off x="7413307" y="1650593"/>
            <a:ext cx="1050925" cy="1052830"/>
          </a:xfrm>
          <a:custGeom>
            <a:avLst/>
            <a:gdLst/>
            <a:ahLst/>
            <a:cxnLst/>
            <a:rect l="l" t="t" r="r" b="b"/>
            <a:pathLst>
              <a:path w="1050925" h="1052830">
                <a:moveTo>
                  <a:pt x="1050366" y="0"/>
                </a:moveTo>
                <a:lnTo>
                  <a:pt x="597712" y="0"/>
                </a:lnTo>
                <a:lnTo>
                  <a:pt x="597712" y="452653"/>
                </a:lnTo>
                <a:lnTo>
                  <a:pt x="0" y="452653"/>
                </a:lnTo>
                <a:lnTo>
                  <a:pt x="0" y="1052207"/>
                </a:lnTo>
                <a:lnTo>
                  <a:pt x="599554" y="1052207"/>
                </a:lnTo>
                <a:lnTo>
                  <a:pt x="599554" y="452653"/>
                </a:lnTo>
                <a:lnTo>
                  <a:pt x="1050366" y="452653"/>
                </a:lnTo>
                <a:lnTo>
                  <a:pt x="1050366" y="0"/>
                </a:lnTo>
                <a:close/>
              </a:path>
            </a:pathLst>
          </a:custGeom>
          <a:solidFill>
            <a:srgbClr val="A4A6AC"/>
          </a:solidFill>
        </p:spPr>
        <p:txBody>
          <a:bodyPr wrap="square" lIns="0" tIns="0" rIns="0" bIns="0" rtlCol="0"/>
          <a:lstStyle/>
          <a:p>
            <a:endParaRPr/>
          </a:p>
        </p:txBody>
      </p:sp>
      <p:sp>
        <p:nvSpPr>
          <p:cNvPr id="20" name="object 14">
            <a:extLst>
              <a:ext uri="{FF2B5EF4-FFF2-40B4-BE49-F238E27FC236}">
                <a16:creationId xmlns:a16="http://schemas.microsoft.com/office/drawing/2014/main" id="{2CA7B5E0-2DB8-3341-A541-907DC9E940D3}"/>
              </a:ext>
            </a:extLst>
          </p:cNvPr>
          <p:cNvSpPr/>
          <p:nvPr userDrawn="1"/>
        </p:nvSpPr>
        <p:spPr>
          <a:xfrm>
            <a:off x="7413307" y="3155454"/>
            <a:ext cx="103505" cy="103505"/>
          </a:xfrm>
          <a:custGeom>
            <a:avLst/>
            <a:gdLst/>
            <a:ahLst/>
            <a:cxnLst/>
            <a:rect l="l" t="t" r="r" b="b"/>
            <a:pathLst>
              <a:path w="103504" h="103504">
                <a:moveTo>
                  <a:pt x="103200" y="0"/>
                </a:moveTo>
                <a:lnTo>
                  <a:pt x="0" y="0"/>
                </a:lnTo>
                <a:lnTo>
                  <a:pt x="0" y="103200"/>
                </a:lnTo>
                <a:lnTo>
                  <a:pt x="103200" y="103200"/>
                </a:lnTo>
                <a:lnTo>
                  <a:pt x="103200" y="0"/>
                </a:lnTo>
                <a:close/>
              </a:path>
            </a:pathLst>
          </a:custGeom>
          <a:solidFill>
            <a:srgbClr val="3B434C"/>
          </a:solidFill>
        </p:spPr>
        <p:txBody>
          <a:bodyPr wrap="square" lIns="0" tIns="0" rIns="0" bIns="0" rtlCol="0"/>
          <a:lstStyle/>
          <a:p>
            <a:endParaRPr/>
          </a:p>
        </p:txBody>
      </p:sp>
      <p:pic>
        <p:nvPicPr>
          <p:cNvPr id="21" name="Picture 20" descr="A picture containing graphical user interface&#10;&#10;Description automatically generated">
            <a:extLst>
              <a:ext uri="{FF2B5EF4-FFF2-40B4-BE49-F238E27FC236}">
                <a16:creationId xmlns:a16="http://schemas.microsoft.com/office/drawing/2014/main" id="{F61D3EA0-EA0C-1B4B-9EA0-321FE91C678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61420" y="4474786"/>
            <a:ext cx="2044700" cy="4699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9144000" cy="5144770"/>
          </a:xfrm>
          <a:custGeom>
            <a:avLst/>
            <a:gdLst/>
            <a:ahLst/>
            <a:cxnLst/>
            <a:rect l="l" t="t" r="r" b="b"/>
            <a:pathLst>
              <a:path w="9144000" h="5144770">
                <a:moveTo>
                  <a:pt x="9144000" y="0"/>
                </a:moveTo>
                <a:lnTo>
                  <a:pt x="0" y="0"/>
                </a:lnTo>
                <a:lnTo>
                  <a:pt x="0" y="5144401"/>
                </a:lnTo>
                <a:lnTo>
                  <a:pt x="9144000" y="5144401"/>
                </a:lnTo>
                <a:lnTo>
                  <a:pt x="9144000" y="0"/>
                </a:lnTo>
                <a:close/>
              </a:path>
            </a:pathLst>
          </a:custGeom>
          <a:solidFill>
            <a:srgbClr val="3B434C"/>
          </a:solidFill>
        </p:spPr>
        <p:txBody>
          <a:bodyPr wrap="square" lIns="0" tIns="0" rIns="0" bIns="0" rtlCol="0"/>
          <a:lstStyle/>
          <a:p>
            <a:endParaRPr/>
          </a:p>
        </p:txBody>
      </p:sp>
      <p:sp>
        <p:nvSpPr>
          <p:cNvPr id="7" name="object 2">
            <a:extLst>
              <a:ext uri="{FF2B5EF4-FFF2-40B4-BE49-F238E27FC236}">
                <a16:creationId xmlns:a16="http://schemas.microsoft.com/office/drawing/2014/main" id="{E8D95E20-EBC3-414B-BE0A-8E1388AF9050}"/>
              </a:ext>
            </a:extLst>
          </p:cNvPr>
          <p:cNvSpPr txBox="1">
            <a:spLocks noGrp="1"/>
          </p:cNvSpPr>
          <p:nvPr>
            <p:ph type="title"/>
          </p:nvPr>
        </p:nvSpPr>
        <p:spPr>
          <a:xfrm>
            <a:off x="0" y="1924652"/>
            <a:ext cx="9144000" cy="418191"/>
          </a:xfrm>
          <a:prstGeom prst="rect">
            <a:avLst/>
          </a:prstGeom>
        </p:spPr>
        <p:txBody>
          <a:bodyPr vert="horz" wrap="square" lIns="0" tIns="10795" rIns="0" bIns="0" rtlCol="0">
            <a:spAutoFit/>
          </a:bodyPr>
          <a:lstStyle/>
          <a:p>
            <a:pPr marR="5080" algn="ctr">
              <a:lnSpc>
                <a:spcPts val="3400"/>
              </a:lnSpc>
              <a:spcBef>
                <a:spcPts val="85"/>
              </a:spcBef>
            </a:pPr>
            <a:r>
              <a:rPr lang="en-GB" spc="-10" dirty="0"/>
              <a:t>Title slide</a:t>
            </a:r>
            <a:endParaRPr spc="-15" dirty="0"/>
          </a:p>
        </p:txBody>
      </p:sp>
      <p:sp>
        <p:nvSpPr>
          <p:cNvPr id="8" name="object 3">
            <a:extLst>
              <a:ext uri="{FF2B5EF4-FFF2-40B4-BE49-F238E27FC236}">
                <a16:creationId xmlns:a16="http://schemas.microsoft.com/office/drawing/2014/main" id="{90C0AD21-765A-224B-ADD0-FDAA168D2B50}"/>
              </a:ext>
            </a:extLst>
          </p:cNvPr>
          <p:cNvSpPr/>
          <p:nvPr userDrawn="1"/>
        </p:nvSpPr>
        <p:spPr>
          <a:xfrm>
            <a:off x="8162645" y="931989"/>
            <a:ext cx="595630" cy="596900"/>
          </a:xfrm>
          <a:custGeom>
            <a:avLst/>
            <a:gdLst/>
            <a:ahLst/>
            <a:cxnLst/>
            <a:rect l="l" t="t" r="r" b="b"/>
            <a:pathLst>
              <a:path w="595629" h="596900">
                <a:moveTo>
                  <a:pt x="595591" y="0"/>
                </a:moveTo>
                <a:lnTo>
                  <a:pt x="338924" y="0"/>
                </a:lnTo>
                <a:lnTo>
                  <a:pt x="338924" y="256667"/>
                </a:lnTo>
                <a:lnTo>
                  <a:pt x="0" y="256667"/>
                </a:lnTo>
                <a:lnTo>
                  <a:pt x="0" y="596633"/>
                </a:lnTo>
                <a:lnTo>
                  <a:pt x="339966" y="596633"/>
                </a:lnTo>
                <a:lnTo>
                  <a:pt x="339966" y="256667"/>
                </a:lnTo>
                <a:lnTo>
                  <a:pt x="595591" y="256667"/>
                </a:lnTo>
                <a:lnTo>
                  <a:pt x="595591" y="0"/>
                </a:lnTo>
                <a:close/>
              </a:path>
            </a:pathLst>
          </a:custGeom>
          <a:solidFill>
            <a:srgbClr val="A4A6AC"/>
          </a:solidFill>
        </p:spPr>
        <p:txBody>
          <a:bodyPr wrap="square" lIns="0" tIns="0" rIns="0" bIns="0" rtlCol="0"/>
          <a:lstStyle/>
          <a:p>
            <a:endParaRPr/>
          </a:p>
        </p:txBody>
      </p:sp>
      <p:grpSp>
        <p:nvGrpSpPr>
          <p:cNvPr id="9" name="object 4">
            <a:extLst>
              <a:ext uri="{FF2B5EF4-FFF2-40B4-BE49-F238E27FC236}">
                <a16:creationId xmlns:a16="http://schemas.microsoft.com/office/drawing/2014/main" id="{44EE6F86-175E-154C-A537-F34BDB6D5E3C}"/>
              </a:ext>
            </a:extLst>
          </p:cNvPr>
          <p:cNvGrpSpPr/>
          <p:nvPr userDrawn="1"/>
        </p:nvGrpSpPr>
        <p:grpSpPr>
          <a:xfrm>
            <a:off x="7946949" y="0"/>
            <a:ext cx="1197610" cy="747395"/>
            <a:chOff x="7946949" y="0"/>
            <a:chExt cx="1197610" cy="747395"/>
          </a:xfrm>
        </p:grpSpPr>
        <p:sp>
          <p:nvSpPr>
            <p:cNvPr id="10" name="object 5">
              <a:extLst>
                <a:ext uri="{FF2B5EF4-FFF2-40B4-BE49-F238E27FC236}">
                  <a16:creationId xmlns:a16="http://schemas.microsoft.com/office/drawing/2014/main" id="{C633C15F-7E48-8D4D-B89F-222CCDA532E1}"/>
                </a:ext>
              </a:extLst>
            </p:cNvPr>
            <p:cNvSpPr/>
            <p:nvPr/>
          </p:nvSpPr>
          <p:spPr>
            <a:xfrm>
              <a:off x="7946949" y="272783"/>
              <a:ext cx="344170" cy="344170"/>
            </a:xfrm>
            <a:custGeom>
              <a:avLst/>
              <a:gdLst/>
              <a:ahLst/>
              <a:cxnLst/>
              <a:rect l="l" t="t" r="r" b="b"/>
              <a:pathLst>
                <a:path w="344170" h="344170">
                  <a:moveTo>
                    <a:pt x="344043" y="0"/>
                  </a:moveTo>
                  <a:lnTo>
                    <a:pt x="0" y="0"/>
                  </a:lnTo>
                  <a:lnTo>
                    <a:pt x="0" y="77127"/>
                  </a:lnTo>
                  <a:lnTo>
                    <a:pt x="0" y="344030"/>
                  </a:lnTo>
                  <a:lnTo>
                    <a:pt x="344043" y="344030"/>
                  </a:lnTo>
                  <a:lnTo>
                    <a:pt x="344043" y="77127"/>
                  </a:lnTo>
                  <a:lnTo>
                    <a:pt x="344043" y="0"/>
                  </a:lnTo>
                  <a:close/>
                </a:path>
              </a:pathLst>
            </a:custGeom>
            <a:solidFill>
              <a:srgbClr val="FFFFFF"/>
            </a:solidFill>
          </p:spPr>
          <p:txBody>
            <a:bodyPr wrap="square" lIns="0" tIns="0" rIns="0" bIns="0" rtlCol="0"/>
            <a:lstStyle/>
            <a:p>
              <a:endParaRPr/>
            </a:p>
          </p:txBody>
        </p:sp>
        <p:sp>
          <p:nvSpPr>
            <p:cNvPr id="11" name="object 6">
              <a:extLst>
                <a:ext uri="{FF2B5EF4-FFF2-40B4-BE49-F238E27FC236}">
                  <a16:creationId xmlns:a16="http://schemas.microsoft.com/office/drawing/2014/main" id="{6500197C-39A8-A74B-BA5A-8DA68D923565}"/>
                </a:ext>
              </a:extLst>
            </p:cNvPr>
            <p:cNvSpPr/>
            <p:nvPr/>
          </p:nvSpPr>
          <p:spPr>
            <a:xfrm>
              <a:off x="8143583" y="0"/>
              <a:ext cx="359410" cy="350520"/>
            </a:xfrm>
            <a:custGeom>
              <a:avLst/>
              <a:gdLst/>
              <a:ahLst/>
              <a:cxnLst/>
              <a:rect l="l" t="t" r="r" b="b"/>
              <a:pathLst>
                <a:path w="359409" h="350520">
                  <a:moveTo>
                    <a:pt x="359016" y="0"/>
                  </a:moveTo>
                  <a:lnTo>
                    <a:pt x="0" y="0"/>
                  </a:lnTo>
                  <a:lnTo>
                    <a:pt x="0" y="349910"/>
                  </a:lnTo>
                  <a:lnTo>
                    <a:pt x="359016" y="349910"/>
                  </a:lnTo>
                  <a:lnTo>
                    <a:pt x="359016" y="0"/>
                  </a:lnTo>
                  <a:close/>
                </a:path>
              </a:pathLst>
            </a:custGeom>
            <a:solidFill>
              <a:srgbClr val="D4CA00"/>
            </a:solidFill>
          </p:spPr>
          <p:txBody>
            <a:bodyPr wrap="square" lIns="0" tIns="0" rIns="0" bIns="0" rtlCol="0"/>
            <a:lstStyle/>
            <a:p>
              <a:endParaRPr/>
            </a:p>
          </p:txBody>
        </p:sp>
        <p:sp>
          <p:nvSpPr>
            <p:cNvPr id="12" name="object 7">
              <a:extLst>
                <a:ext uri="{FF2B5EF4-FFF2-40B4-BE49-F238E27FC236}">
                  <a16:creationId xmlns:a16="http://schemas.microsoft.com/office/drawing/2014/main" id="{D50FEA00-EE45-C94F-88B5-AA0E46378354}"/>
                </a:ext>
              </a:extLst>
            </p:cNvPr>
            <p:cNvSpPr/>
            <p:nvPr/>
          </p:nvSpPr>
          <p:spPr>
            <a:xfrm>
              <a:off x="8629904" y="478421"/>
              <a:ext cx="268605" cy="268605"/>
            </a:xfrm>
            <a:custGeom>
              <a:avLst/>
              <a:gdLst/>
              <a:ahLst/>
              <a:cxnLst/>
              <a:rect l="l" t="t" r="r" b="b"/>
              <a:pathLst>
                <a:path w="268604" h="268605">
                  <a:moveTo>
                    <a:pt x="268350" y="0"/>
                  </a:moveTo>
                  <a:lnTo>
                    <a:pt x="0" y="0"/>
                  </a:lnTo>
                  <a:lnTo>
                    <a:pt x="0" y="268350"/>
                  </a:lnTo>
                  <a:lnTo>
                    <a:pt x="268350" y="268350"/>
                  </a:lnTo>
                  <a:lnTo>
                    <a:pt x="268350" y="0"/>
                  </a:lnTo>
                  <a:close/>
                </a:path>
              </a:pathLst>
            </a:custGeom>
            <a:solidFill>
              <a:srgbClr val="A4A6AC"/>
            </a:solidFill>
          </p:spPr>
          <p:txBody>
            <a:bodyPr wrap="square" lIns="0" tIns="0" rIns="0" bIns="0" rtlCol="0"/>
            <a:lstStyle/>
            <a:p>
              <a:endParaRPr/>
            </a:p>
          </p:txBody>
        </p:sp>
        <p:sp>
          <p:nvSpPr>
            <p:cNvPr id="13" name="object 8">
              <a:extLst>
                <a:ext uri="{FF2B5EF4-FFF2-40B4-BE49-F238E27FC236}">
                  <a16:creationId xmlns:a16="http://schemas.microsoft.com/office/drawing/2014/main" id="{AE107856-1421-BE48-930B-042301861CAE}"/>
                </a:ext>
              </a:extLst>
            </p:cNvPr>
            <p:cNvSpPr/>
            <p:nvPr/>
          </p:nvSpPr>
          <p:spPr>
            <a:xfrm>
              <a:off x="8898255" y="232676"/>
              <a:ext cx="245745" cy="245745"/>
            </a:xfrm>
            <a:custGeom>
              <a:avLst/>
              <a:gdLst/>
              <a:ahLst/>
              <a:cxnLst/>
              <a:rect l="l" t="t" r="r" b="b"/>
              <a:pathLst>
                <a:path w="245745" h="245745">
                  <a:moveTo>
                    <a:pt x="245745" y="0"/>
                  </a:moveTo>
                  <a:lnTo>
                    <a:pt x="0" y="0"/>
                  </a:lnTo>
                  <a:lnTo>
                    <a:pt x="0" y="245745"/>
                  </a:lnTo>
                  <a:lnTo>
                    <a:pt x="245745" y="245745"/>
                  </a:lnTo>
                  <a:lnTo>
                    <a:pt x="245745" y="0"/>
                  </a:lnTo>
                  <a:close/>
                </a:path>
              </a:pathLst>
            </a:custGeom>
            <a:solidFill>
              <a:srgbClr val="FFFFFF"/>
            </a:solidFill>
          </p:spPr>
          <p:txBody>
            <a:bodyPr wrap="square" lIns="0" tIns="0" rIns="0" bIns="0" rtlCol="0"/>
            <a:lstStyle/>
            <a:p>
              <a:endParaRPr/>
            </a:p>
          </p:txBody>
        </p:sp>
        <p:sp>
          <p:nvSpPr>
            <p:cNvPr id="14" name="object 9">
              <a:extLst>
                <a:ext uri="{FF2B5EF4-FFF2-40B4-BE49-F238E27FC236}">
                  <a16:creationId xmlns:a16="http://schemas.microsoft.com/office/drawing/2014/main" id="{3FF23405-47D3-EF47-8155-F487D0CED973}"/>
                </a:ext>
              </a:extLst>
            </p:cNvPr>
            <p:cNvSpPr/>
            <p:nvPr/>
          </p:nvSpPr>
          <p:spPr>
            <a:xfrm>
              <a:off x="8502612" y="351129"/>
              <a:ext cx="127635" cy="127635"/>
            </a:xfrm>
            <a:custGeom>
              <a:avLst/>
              <a:gdLst/>
              <a:ahLst/>
              <a:cxnLst/>
              <a:rect l="l" t="t" r="r" b="b"/>
              <a:pathLst>
                <a:path w="127634" h="127634">
                  <a:moveTo>
                    <a:pt x="127292" y="0"/>
                  </a:moveTo>
                  <a:lnTo>
                    <a:pt x="0" y="0"/>
                  </a:lnTo>
                  <a:lnTo>
                    <a:pt x="0" y="127292"/>
                  </a:lnTo>
                  <a:lnTo>
                    <a:pt x="127292" y="127292"/>
                  </a:lnTo>
                  <a:lnTo>
                    <a:pt x="127292" y="0"/>
                  </a:lnTo>
                  <a:close/>
                </a:path>
              </a:pathLst>
            </a:custGeom>
            <a:solidFill>
              <a:srgbClr val="A4A6AC"/>
            </a:solidFill>
          </p:spPr>
          <p:txBody>
            <a:bodyPr wrap="square" lIns="0" tIns="0" rIns="0" bIns="0" rtlCol="0"/>
            <a:lstStyle/>
            <a:p>
              <a:endParaRPr/>
            </a:p>
          </p:txBody>
        </p:sp>
      </p:grpSp>
      <p:sp>
        <p:nvSpPr>
          <p:cNvPr id="15" name="object 10">
            <a:extLst>
              <a:ext uri="{FF2B5EF4-FFF2-40B4-BE49-F238E27FC236}">
                <a16:creationId xmlns:a16="http://schemas.microsoft.com/office/drawing/2014/main" id="{92FD0DED-53DD-8547-A5F9-7DFBACD6C4E3}"/>
              </a:ext>
            </a:extLst>
          </p:cNvPr>
          <p:cNvSpPr/>
          <p:nvPr userDrawn="1"/>
        </p:nvSpPr>
        <p:spPr>
          <a:xfrm>
            <a:off x="8162645" y="1785290"/>
            <a:ext cx="59055" cy="59055"/>
          </a:xfrm>
          <a:custGeom>
            <a:avLst/>
            <a:gdLst/>
            <a:ahLst/>
            <a:cxnLst/>
            <a:rect l="l" t="t" r="r" b="b"/>
            <a:pathLst>
              <a:path w="59054" h="59055">
                <a:moveTo>
                  <a:pt x="58508" y="0"/>
                </a:moveTo>
                <a:lnTo>
                  <a:pt x="0" y="0"/>
                </a:lnTo>
                <a:lnTo>
                  <a:pt x="0" y="58508"/>
                </a:lnTo>
                <a:lnTo>
                  <a:pt x="58508" y="58508"/>
                </a:lnTo>
                <a:lnTo>
                  <a:pt x="58508" y="0"/>
                </a:lnTo>
                <a:close/>
              </a:path>
            </a:pathLst>
          </a:custGeom>
          <a:solidFill>
            <a:srgbClr val="D4CA00"/>
          </a:solidFill>
        </p:spPr>
        <p:txBody>
          <a:bodyPr wrap="square" lIns="0" tIns="0" rIns="0" bIns="0" rtlCol="0"/>
          <a:lstStyle/>
          <a:p>
            <a:endParaRPr/>
          </a:p>
        </p:txBody>
      </p:sp>
      <p:grpSp>
        <p:nvGrpSpPr>
          <p:cNvPr id="17" name="object 11">
            <a:extLst>
              <a:ext uri="{FF2B5EF4-FFF2-40B4-BE49-F238E27FC236}">
                <a16:creationId xmlns:a16="http://schemas.microsoft.com/office/drawing/2014/main" id="{E618A773-FF92-3C47-8DC5-4DB25D44C3FE}"/>
              </a:ext>
            </a:extLst>
          </p:cNvPr>
          <p:cNvGrpSpPr/>
          <p:nvPr userDrawn="1"/>
        </p:nvGrpSpPr>
        <p:grpSpPr>
          <a:xfrm>
            <a:off x="395173" y="4379531"/>
            <a:ext cx="355600" cy="339090"/>
            <a:chOff x="395173" y="4379531"/>
            <a:chExt cx="355600" cy="339090"/>
          </a:xfrm>
        </p:grpSpPr>
        <p:sp>
          <p:nvSpPr>
            <p:cNvPr id="18" name="object 12">
              <a:extLst>
                <a:ext uri="{FF2B5EF4-FFF2-40B4-BE49-F238E27FC236}">
                  <a16:creationId xmlns:a16="http://schemas.microsoft.com/office/drawing/2014/main" id="{927120C0-557D-484F-8714-CFC6D1CEB084}"/>
                </a:ext>
              </a:extLst>
            </p:cNvPr>
            <p:cNvSpPr/>
            <p:nvPr/>
          </p:nvSpPr>
          <p:spPr>
            <a:xfrm>
              <a:off x="395173" y="4379531"/>
              <a:ext cx="355600" cy="339090"/>
            </a:xfrm>
            <a:custGeom>
              <a:avLst/>
              <a:gdLst/>
              <a:ahLst/>
              <a:cxnLst/>
              <a:rect l="l" t="t" r="r" b="b"/>
              <a:pathLst>
                <a:path w="355600" h="339089">
                  <a:moveTo>
                    <a:pt x="355307" y="0"/>
                  </a:moveTo>
                  <a:lnTo>
                    <a:pt x="0" y="0"/>
                  </a:lnTo>
                  <a:lnTo>
                    <a:pt x="0" y="338709"/>
                  </a:lnTo>
                  <a:lnTo>
                    <a:pt x="355307" y="338709"/>
                  </a:lnTo>
                  <a:lnTo>
                    <a:pt x="355307" y="0"/>
                  </a:lnTo>
                  <a:close/>
                </a:path>
              </a:pathLst>
            </a:custGeom>
            <a:solidFill>
              <a:srgbClr val="D4CA00"/>
            </a:solidFill>
          </p:spPr>
          <p:txBody>
            <a:bodyPr wrap="square" lIns="0" tIns="0" rIns="0" bIns="0" rtlCol="0"/>
            <a:lstStyle/>
            <a:p>
              <a:endParaRPr/>
            </a:p>
          </p:txBody>
        </p:sp>
        <p:pic>
          <p:nvPicPr>
            <p:cNvPr id="19" name="object 13">
              <a:extLst>
                <a:ext uri="{FF2B5EF4-FFF2-40B4-BE49-F238E27FC236}">
                  <a16:creationId xmlns:a16="http://schemas.microsoft.com/office/drawing/2014/main" id="{33B32617-BFA2-6F4A-9A0A-6CB8017C1235}"/>
                </a:ext>
              </a:extLst>
            </p:cNvPr>
            <p:cNvPicPr/>
            <p:nvPr/>
          </p:nvPicPr>
          <p:blipFill>
            <a:blip r:embed="rId2" cstate="print"/>
            <a:stretch>
              <a:fillRect/>
            </a:stretch>
          </p:blipFill>
          <p:spPr>
            <a:xfrm>
              <a:off x="491563" y="4469629"/>
              <a:ext cx="162534" cy="175107"/>
            </a:xfrm>
            <a:prstGeom prst="rect">
              <a:avLst/>
            </a:prstGeom>
          </p:spPr>
        </p:pic>
      </p:grpSp>
      <p:grpSp>
        <p:nvGrpSpPr>
          <p:cNvPr id="20" name="object 14">
            <a:extLst>
              <a:ext uri="{FF2B5EF4-FFF2-40B4-BE49-F238E27FC236}">
                <a16:creationId xmlns:a16="http://schemas.microsoft.com/office/drawing/2014/main" id="{2A7984F7-05B1-954A-90B9-87C2E10827E3}"/>
              </a:ext>
            </a:extLst>
          </p:cNvPr>
          <p:cNvGrpSpPr/>
          <p:nvPr userDrawn="1"/>
        </p:nvGrpSpPr>
        <p:grpSpPr>
          <a:xfrm>
            <a:off x="843584" y="4379531"/>
            <a:ext cx="355600" cy="339090"/>
            <a:chOff x="843584" y="4379531"/>
            <a:chExt cx="355600" cy="339090"/>
          </a:xfrm>
        </p:grpSpPr>
        <p:sp>
          <p:nvSpPr>
            <p:cNvPr id="21" name="object 15">
              <a:extLst>
                <a:ext uri="{FF2B5EF4-FFF2-40B4-BE49-F238E27FC236}">
                  <a16:creationId xmlns:a16="http://schemas.microsoft.com/office/drawing/2014/main" id="{533B93C1-8962-2741-92F3-6F6B1614EADF}"/>
                </a:ext>
              </a:extLst>
            </p:cNvPr>
            <p:cNvSpPr/>
            <p:nvPr/>
          </p:nvSpPr>
          <p:spPr>
            <a:xfrm>
              <a:off x="843584" y="4379531"/>
              <a:ext cx="355600" cy="339090"/>
            </a:xfrm>
            <a:custGeom>
              <a:avLst/>
              <a:gdLst/>
              <a:ahLst/>
              <a:cxnLst/>
              <a:rect l="l" t="t" r="r" b="b"/>
              <a:pathLst>
                <a:path w="355600" h="339089">
                  <a:moveTo>
                    <a:pt x="355307" y="0"/>
                  </a:moveTo>
                  <a:lnTo>
                    <a:pt x="0" y="0"/>
                  </a:lnTo>
                  <a:lnTo>
                    <a:pt x="0" y="338709"/>
                  </a:lnTo>
                  <a:lnTo>
                    <a:pt x="355307" y="338709"/>
                  </a:lnTo>
                  <a:lnTo>
                    <a:pt x="355307" y="0"/>
                  </a:lnTo>
                  <a:close/>
                </a:path>
              </a:pathLst>
            </a:custGeom>
            <a:solidFill>
              <a:srgbClr val="D4CA00"/>
            </a:solidFill>
          </p:spPr>
          <p:txBody>
            <a:bodyPr wrap="square" lIns="0" tIns="0" rIns="0" bIns="0" rtlCol="0"/>
            <a:lstStyle/>
            <a:p>
              <a:endParaRPr/>
            </a:p>
          </p:txBody>
        </p:sp>
        <p:pic>
          <p:nvPicPr>
            <p:cNvPr id="22" name="object 16">
              <a:extLst>
                <a:ext uri="{FF2B5EF4-FFF2-40B4-BE49-F238E27FC236}">
                  <a16:creationId xmlns:a16="http://schemas.microsoft.com/office/drawing/2014/main" id="{43B6BCCB-5A4B-AF4D-A18A-5A81213329F2}"/>
                </a:ext>
              </a:extLst>
            </p:cNvPr>
            <p:cNvPicPr/>
            <p:nvPr/>
          </p:nvPicPr>
          <p:blipFill>
            <a:blip r:embed="rId3" cstate="print"/>
            <a:stretch>
              <a:fillRect/>
            </a:stretch>
          </p:blipFill>
          <p:spPr>
            <a:xfrm>
              <a:off x="930050" y="4466548"/>
              <a:ext cx="182414" cy="181267"/>
            </a:xfrm>
            <a:prstGeom prst="rect">
              <a:avLst/>
            </a:prstGeom>
          </p:spPr>
        </p:pic>
      </p:grpSp>
      <p:grpSp>
        <p:nvGrpSpPr>
          <p:cNvPr id="23" name="object 17">
            <a:extLst>
              <a:ext uri="{FF2B5EF4-FFF2-40B4-BE49-F238E27FC236}">
                <a16:creationId xmlns:a16="http://schemas.microsoft.com/office/drawing/2014/main" id="{6777D62D-C6D4-3F4A-8DBA-6EC4A61020C2}"/>
              </a:ext>
            </a:extLst>
          </p:cNvPr>
          <p:cNvGrpSpPr/>
          <p:nvPr userDrawn="1"/>
        </p:nvGrpSpPr>
        <p:grpSpPr>
          <a:xfrm>
            <a:off x="1291983" y="4379531"/>
            <a:ext cx="355600" cy="339090"/>
            <a:chOff x="1291983" y="4379531"/>
            <a:chExt cx="355600" cy="339090"/>
          </a:xfrm>
        </p:grpSpPr>
        <p:sp>
          <p:nvSpPr>
            <p:cNvPr id="24" name="object 18">
              <a:extLst>
                <a:ext uri="{FF2B5EF4-FFF2-40B4-BE49-F238E27FC236}">
                  <a16:creationId xmlns:a16="http://schemas.microsoft.com/office/drawing/2014/main" id="{D2979EC8-2D2C-8144-9E41-04FBB9ADEECD}"/>
                </a:ext>
              </a:extLst>
            </p:cNvPr>
            <p:cNvSpPr/>
            <p:nvPr/>
          </p:nvSpPr>
          <p:spPr>
            <a:xfrm>
              <a:off x="1291983" y="4379531"/>
              <a:ext cx="355600" cy="339090"/>
            </a:xfrm>
            <a:custGeom>
              <a:avLst/>
              <a:gdLst/>
              <a:ahLst/>
              <a:cxnLst/>
              <a:rect l="l" t="t" r="r" b="b"/>
              <a:pathLst>
                <a:path w="355600" h="339089">
                  <a:moveTo>
                    <a:pt x="355295" y="0"/>
                  </a:moveTo>
                  <a:lnTo>
                    <a:pt x="0" y="0"/>
                  </a:lnTo>
                  <a:lnTo>
                    <a:pt x="0" y="338709"/>
                  </a:lnTo>
                  <a:lnTo>
                    <a:pt x="355295" y="338709"/>
                  </a:lnTo>
                  <a:lnTo>
                    <a:pt x="355295" y="0"/>
                  </a:lnTo>
                  <a:close/>
                </a:path>
              </a:pathLst>
            </a:custGeom>
            <a:solidFill>
              <a:srgbClr val="D4CA00"/>
            </a:solidFill>
          </p:spPr>
          <p:txBody>
            <a:bodyPr wrap="square" lIns="0" tIns="0" rIns="0" bIns="0" rtlCol="0"/>
            <a:lstStyle/>
            <a:p>
              <a:endParaRPr/>
            </a:p>
          </p:txBody>
        </p:sp>
        <p:pic>
          <p:nvPicPr>
            <p:cNvPr id="25" name="object 19">
              <a:extLst>
                <a:ext uri="{FF2B5EF4-FFF2-40B4-BE49-F238E27FC236}">
                  <a16:creationId xmlns:a16="http://schemas.microsoft.com/office/drawing/2014/main" id="{3BFD0004-4B2E-DB4D-B89F-4F4F9B886905}"/>
                </a:ext>
              </a:extLst>
            </p:cNvPr>
            <p:cNvPicPr/>
            <p:nvPr/>
          </p:nvPicPr>
          <p:blipFill>
            <a:blip r:embed="rId4" cstate="print"/>
            <a:stretch>
              <a:fillRect/>
            </a:stretch>
          </p:blipFill>
          <p:spPr>
            <a:xfrm>
              <a:off x="1399514" y="4469634"/>
              <a:ext cx="140258" cy="175107"/>
            </a:xfrm>
            <a:prstGeom prst="rect">
              <a:avLst/>
            </a:prstGeom>
          </p:spPr>
        </p:pic>
      </p:grpSp>
      <p:grpSp>
        <p:nvGrpSpPr>
          <p:cNvPr id="26" name="object 20">
            <a:extLst>
              <a:ext uri="{FF2B5EF4-FFF2-40B4-BE49-F238E27FC236}">
                <a16:creationId xmlns:a16="http://schemas.microsoft.com/office/drawing/2014/main" id="{1526B182-E8F2-AA42-BAF8-54C8AC456DE7}"/>
              </a:ext>
            </a:extLst>
          </p:cNvPr>
          <p:cNvGrpSpPr/>
          <p:nvPr userDrawn="1"/>
        </p:nvGrpSpPr>
        <p:grpSpPr>
          <a:xfrm>
            <a:off x="1740382" y="4379531"/>
            <a:ext cx="355600" cy="339090"/>
            <a:chOff x="1740382" y="4379531"/>
            <a:chExt cx="355600" cy="339090"/>
          </a:xfrm>
        </p:grpSpPr>
        <p:sp>
          <p:nvSpPr>
            <p:cNvPr id="27" name="object 21">
              <a:extLst>
                <a:ext uri="{FF2B5EF4-FFF2-40B4-BE49-F238E27FC236}">
                  <a16:creationId xmlns:a16="http://schemas.microsoft.com/office/drawing/2014/main" id="{0B483D83-993E-0C4B-9969-A5CA11E7FE33}"/>
                </a:ext>
              </a:extLst>
            </p:cNvPr>
            <p:cNvSpPr/>
            <p:nvPr/>
          </p:nvSpPr>
          <p:spPr>
            <a:xfrm>
              <a:off x="1740382" y="4379531"/>
              <a:ext cx="355600" cy="339090"/>
            </a:xfrm>
            <a:custGeom>
              <a:avLst/>
              <a:gdLst/>
              <a:ahLst/>
              <a:cxnLst/>
              <a:rect l="l" t="t" r="r" b="b"/>
              <a:pathLst>
                <a:path w="355600" h="339089">
                  <a:moveTo>
                    <a:pt x="355307" y="0"/>
                  </a:moveTo>
                  <a:lnTo>
                    <a:pt x="0" y="0"/>
                  </a:lnTo>
                  <a:lnTo>
                    <a:pt x="0" y="338709"/>
                  </a:lnTo>
                  <a:lnTo>
                    <a:pt x="355307" y="338709"/>
                  </a:lnTo>
                  <a:lnTo>
                    <a:pt x="355307" y="0"/>
                  </a:lnTo>
                  <a:close/>
                </a:path>
              </a:pathLst>
            </a:custGeom>
            <a:solidFill>
              <a:srgbClr val="D4CA00"/>
            </a:solidFill>
          </p:spPr>
          <p:txBody>
            <a:bodyPr wrap="square" lIns="0" tIns="0" rIns="0" bIns="0" rtlCol="0"/>
            <a:lstStyle/>
            <a:p>
              <a:endParaRPr/>
            </a:p>
          </p:txBody>
        </p:sp>
        <p:pic>
          <p:nvPicPr>
            <p:cNvPr id="28" name="object 22">
              <a:extLst>
                <a:ext uri="{FF2B5EF4-FFF2-40B4-BE49-F238E27FC236}">
                  <a16:creationId xmlns:a16="http://schemas.microsoft.com/office/drawing/2014/main" id="{A4C48F68-8A96-534B-BCA7-A76E5292A7D5}"/>
                </a:ext>
              </a:extLst>
            </p:cNvPr>
            <p:cNvPicPr/>
            <p:nvPr/>
          </p:nvPicPr>
          <p:blipFill>
            <a:blip r:embed="rId5" cstate="print"/>
            <a:stretch>
              <a:fillRect/>
            </a:stretch>
          </p:blipFill>
          <p:spPr>
            <a:xfrm>
              <a:off x="1824685" y="4466548"/>
              <a:ext cx="186715" cy="181267"/>
            </a:xfrm>
            <a:prstGeom prst="rect">
              <a:avLst/>
            </a:prstGeom>
          </p:spPr>
        </p:pic>
      </p:grpSp>
      <p:pic>
        <p:nvPicPr>
          <p:cNvPr id="29" name="object 23">
            <a:extLst>
              <a:ext uri="{FF2B5EF4-FFF2-40B4-BE49-F238E27FC236}">
                <a16:creationId xmlns:a16="http://schemas.microsoft.com/office/drawing/2014/main" id="{43DA85EC-4324-AE47-A5D0-016AA4FB7095}"/>
              </a:ext>
            </a:extLst>
          </p:cNvPr>
          <p:cNvPicPr/>
          <p:nvPr userDrawn="1"/>
        </p:nvPicPr>
        <p:blipFill>
          <a:blip r:embed="rId6" cstate="print"/>
          <a:stretch>
            <a:fillRect/>
          </a:stretch>
        </p:blipFill>
        <p:spPr>
          <a:xfrm>
            <a:off x="393754" y="4786594"/>
            <a:ext cx="1703990" cy="82671"/>
          </a:xfrm>
          <a:prstGeom prst="rect">
            <a:avLst/>
          </a:prstGeom>
        </p:spPr>
      </p:pic>
      <p:pic>
        <p:nvPicPr>
          <p:cNvPr id="30" name="Picture 29" descr="Graphical user interface&#10;&#10;Description automatically generated with low confidence">
            <a:extLst>
              <a:ext uri="{FF2B5EF4-FFF2-40B4-BE49-F238E27FC236}">
                <a16:creationId xmlns:a16="http://schemas.microsoft.com/office/drawing/2014/main" id="{D19425EE-E16B-764C-988A-24EC489479BA}"/>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6923883" y="4483420"/>
            <a:ext cx="2032000" cy="50800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845172" y="1924652"/>
            <a:ext cx="7453655" cy="875030"/>
          </a:xfrm>
          <a:prstGeom prst="rect">
            <a:avLst/>
          </a:prstGeom>
        </p:spPr>
        <p:txBody>
          <a:bodyPr wrap="square" lIns="0" tIns="0" rIns="0" bIns="0">
            <a:spAutoFit/>
          </a:bodyPr>
          <a:lstStyle>
            <a:lvl1pPr>
              <a:defRPr sz="2750" b="1" i="0">
                <a:solidFill>
                  <a:schemeClr val="bg1"/>
                </a:solidFill>
                <a:latin typeface="Arial"/>
                <a:cs typeface="Arial"/>
              </a:defRPr>
            </a:lvl1pPr>
          </a:lstStyle>
          <a:p>
            <a:endParaRPr/>
          </a:p>
        </p:txBody>
      </p:sp>
      <p:sp>
        <p:nvSpPr>
          <p:cNvPr id="3" name="Holder 3"/>
          <p:cNvSpPr>
            <a:spLocks noGrp="1"/>
          </p:cNvSpPr>
          <p:nvPr>
            <p:ph type="body" idx="1"/>
          </p:nvPr>
        </p:nvSpPr>
        <p:spPr>
          <a:xfrm>
            <a:off x="812800" y="1773942"/>
            <a:ext cx="7518400" cy="186436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08960" y="4789360"/>
            <a:ext cx="2926080" cy="25749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4789360"/>
            <a:ext cx="2103120" cy="25749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7/2/24</a:t>
            </a:fld>
            <a:endParaRPr lang="en-US"/>
          </a:p>
        </p:txBody>
      </p:sp>
      <p:sp>
        <p:nvSpPr>
          <p:cNvPr id="6" name="Holder 6"/>
          <p:cNvSpPr>
            <a:spLocks noGrp="1"/>
          </p:cNvSpPr>
          <p:nvPr>
            <p:ph type="sldNum" sz="quarter" idx="7"/>
          </p:nvPr>
        </p:nvSpPr>
        <p:spPr>
          <a:xfrm>
            <a:off x="6583680" y="4789360"/>
            <a:ext cx="2103120" cy="25749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hyperlink" Target="https://www.vodg.org.uk/resource/building-the-right-support-vodg-position-paper.html" TargetMode="External"/><Relationship Id="rId1" Type="http://schemas.openxmlformats.org/officeDocument/2006/relationships/slideLayout" Target="../slideLayouts/slideLayout3.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5.xml"/><Relationship Id="rId6" Type="http://schemas.openxmlformats.org/officeDocument/2006/relationships/hyperlink" Target="mailto:research.policy@vodg.org.uk" TargetMode="External"/><Relationship Id="rId5" Type="http://schemas.openxmlformats.org/officeDocument/2006/relationships/image" Target="../media/image9.pn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602740" cy="5144770"/>
          </a:xfrm>
          <a:custGeom>
            <a:avLst/>
            <a:gdLst/>
            <a:ahLst/>
            <a:cxnLst/>
            <a:rect l="l" t="t" r="r" b="b"/>
            <a:pathLst>
              <a:path w="1602740" h="5144770">
                <a:moveTo>
                  <a:pt x="1602473" y="0"/>
                </a:moveTo>
                <a:lnTo>
                  <a:pt x="0" y="0"/>
                </a:lnTo>
                <a:lnTo>
                  <a:pt x="0" y="5144401"/>
                </a:lnTo>
                <a:lnTo>
                  <a:pt x="1602473" y="5144401"/>
                </a:lnTo>
                <a:lnTo>
                  <a:pt x="1602473" y="0"/>
                </a:lnTo>
                <a:close/>
              </a:path>
            </a:pathLst>
          </a:custGeom>
          <a:solidFill>
            <a:srgbClr val="D4CA00"/>
          </a:solidFill>
        </p:spPr>
        <p:txBody>
          <a:bodyPr wrap="square" lIns="0" tIns="0" rIns="0" bIns="0" rtlCol="0"/>
          <a:lstStyle/>
          <a:p>
            <a:endParaRPr/>
          </a:p>
        </p:txBody>
      </p:sp>
      <p:grpSp>
        <p:nvGrpSpPr>
          <p:cNvPr id="3" name="object 3"/>
          <p:cNvGrpSpPr/>
          <p:nvPr/>
        </p:nvGrpSpPr>
        <p:grpSpPr>
          <a:xfrm>
            <a:off x="1763344" y="351650"/>
            <a:ext cx="650240" cy="650240"/>
            <a:chOff x="1763344" y="351650"/>
            <a:chExt cx="650240" cy="650240"/>
          </a:xfrm>
        </p:grpSpPr>
        <p:sp>
          <p:nvSpPr>
            <p:cNvPr id="4" name="object 4"/>
            <p:cNvSpPr/>
            <p:nvPr/>
          </p:nvSpPr>
          <p:spPr>
            <a:xfrm>
              <a:off x="1763344" y="662190"/>
              <a:ext cx="339725" cy="339725"/>
            </a:xfrm>
            <a:custGeom>
              <a:avLst/>
              <a:gdLst/>
              <a:ahLst/>
              <a:cxnLst/>
              <a:rect l="l" t="t" r="r" b="b"/>
              <a:pathLst>
                <a:path w="339725" h="339725">
                  <a:moveTo>
                    <a:pt x="339115" y="0"/>
                  </a:moveTo>
                  <a:lnTo>
                    <a:pt x="0" y="0"/>
                  </a:lnTo>
                  <a:lnTo>
                    <a:pt x="0" y="339115"/>
                  </a:lnTo>
                  <a:lnTo>
                    <a:pt x="339115" y="339115"/>
                  </a:lnTo>
                  <a:lnTo>
                    <a:pt x="339115" y="0"/>
                  </a:lnTo>
                  <a:close/>
                </a:path>
              </a:pathLst>
            </a:custGeom>
            <a:solidFill>
              <a:srgbClr val="A4A6AC"/>
            </a:solidFill>
          </p:spPr>
          <p:txBody>
            <a:bodyPr wrap="square" lIns="0" tIns="0" rIns="0" bIns="0" rtlCol="0"/>
            <a:lstStyle/>
            <a:p>
              <a:endParaRPr/>
            </a:p>
          </p:txBody>
        </p:sp>
        <p:sp>
          <p:nvSpPr>
            <p:cNvPr id="5" name="object 5"/>
            <p:cNvSpPr/>
            <p:nvPr/>
          </p:nvSpPr>
          <p:spPr>
            <a:xfrm>
              <a:off x="2102459" y="351650"/>
              <a:ext cx="311150" cy="311150"/>
            </a:xfrm>
            <a:custGeom>
              <a:avLst/>
              <a:gdLst/>
              <a:ahLst/>
              <a:cxnLst/>
              <a:rect l="l" t="t" r="r" b="b"/>
              <a:pathLst>
                <a:path w="311150" h="311150">
                  <a:moveTo>
                    <a:pt x="310540" y="0"/>
                  </a:moveTo>
                  <a:lnTo>
                    <a:pt x="0" y="0"/>
                  </a:lnTo>
                  <a:lnTo>
                    <a:pt x="0" y="310540"/>
                  </a:lnTo>
                  <a:lnTo>
                    <a:pt x="310540" y="310540"/>
                  </a:lnTo>
                  <a:lnTo>
                    <a:pt x="310540" y="0"/>
                  </a:lnTo>
                  <a:close/>
                </a:path>
              </a:pathLst>
            </a:custGeom>
            <a:solidFill>
              <a:srgbClr val="D4CA00"/>
            </a:solidFill>
          </p:spPr>
          <p:txBody>
            <a:bodyPr wrap="square" lIns="0" tIns="0" rIns="0" bIns="0" rtlCol="0"/>
            <a:lstStyle/>
            <a:p>
              <a:endParaRPr/>
            </a:p>
          </p:txBody>
        </p:sp>
      </p:grpSp>
      <p:sp>
        <p:nvSpPr>
          <p:cNvPr id="6" name="object 6"/>
          <p:cNvSpPr/>
          <p:nvPr/>
        </p:nvSpPr>
        <p:spPr>
          <a:xfrm>
            <a:off x="1101140" y="0"/>
            <a:ext cx="501650" cy="501650"/>
          </a:xfrm>
          <a:custGeom>
            <a:avLst/>
            <a:gdLst/>
            <a:ahLst/>
            <a:cxnLst/>
            <a:rect l="l" t="t" r="r" b="b"/>
            <a:pathLst>
              <a:path w="501650" h="501650">
                <a:moveTo>
                  <a:pt x="501332" y="0"/>
                </a:moveTo>
                <a:lnTo>
                  <a:pt x="0" y="0"/>
                </a:lnTo>
                <a:lnTo>
                  <a:pt x="0" y="501332"/>
                </a:lnTo>
                <a:lnTo>
                  <a:pt x="501332" y="501332"/>
                </a:lnTo>
                <a:lnTo>
                  <a:pt x="501332" y="0"/>
                </a:lnTo>
                <a:close/>
              </a:path>
            </a:pathLst>
          </a:custGeom>
          <a:solidFill>
            <a:srgbClr val="3B434C"/>
          </a:solidFill>
        </p:spPr>
        <p:txBody>
          <a:bodyPr wrap="square" lIns="0" tIns="0" rIns="0" bIns="0" rtlCol="0"/>
          <a:lstStyle/>
          <a:p>
            <a:endParaRPr/>
          </a:p>
        </p:txBody>
      </p:sp>
      <p:sp>
        <p:nvSpPr>
          <p:cNvPr id="7" name="object 7"/>
          <p:cNvSpPr/>
          <p:nvPr/>
        </p:nvSpPr>
        <p:spPr>
          <a:xfrm>
            <a:off x="1016114" y="846912"/>
            <a:ext cx="324485" cy="324485"/>
          </a:xfrm>
          <a:custGeom>
            <a:avLst/>
            <a:gdLst/>
            <a:ahLst/>
            <a:cxnLst/>
            <a:rect l="l" t="t" r="r" b="b"/>
            <a:pathLst>
              <a:path w="324484" h="324484">
                <a:moveTo>
                  <a:pt x="324345" y="0"/>
                </a:moveTo>
                <a:lnTo>
                  <a:pt x="0" y="0"/>
                </a:lnTo>
                <a:lnTo>
                  <a:pt x="0" y="324345"/>
                </a:lnTo>
                <a:lnTo>
                  <a:pt x="324345" y="324345"/>
                </a:lnTo>
                <a:lnTo>
                  <a:pt x="324345" y="0"/>
                </a:lnTo>
                <a:close/>
              </a:path>
            </a:pathLst>
          </a:custGeom>
          <a:solidFill>
            <a:srgbClr val="FFFFFF"/>
          </a:solidFill>
        </p:spPr>
        <p:txBody>
          <a:bodyPr wrap="square" lIns="0" tIns="0" rIns="0" bIns="0" rtlCol="0"/>
          <a:lstStyle/>
          <a:p>
            <a:endParaRPr/>
          </a:p>
        </p:txBody>
      </p:sp>
      <p:sp>
        <p:nvSpPr>
          <p:cNvPr id="8" name="object 8"/>
          <p:cNvSpPr/>
          <p:nvPr/>
        </p:nvSpPr>
        <p:spPr>
          <a:xfrm>
            <a:off x="884186" y="1925561"/>
            <a:ext cx="288925" cy="288925"/>
          </a:xfrm>
          <a:custGeom>
            <a:avLst/>
            <a:gdLst/>
            <a:ahLst/>
            <a:cxnLst/>
            <a:rect l="l" t="t" r="r" b="b"/>
            <a:pathLst>
              <a:path w="288925" h="288925">
                <a:moveTo>
                  <a:pt x="288683" y="0"/>
                </a:moveTo>
                <a:lnTo>
                  <a:pt x="0" y="0"/>
                </a:lnTo>
                <a:lnTo>
                  <a:pt x="0" y="288683"/>
                </a:lnTo>
                <a:lnTo>
                  <a:pt x="288683" y="288683"/>
                </a:lnTo>
                <a:lnTo>
                  <a:pt x="288683" y="0"/>
                </a:lnTo>
                <a:close/>
              </a:path>
            </a:pathLst>
          </a:custGeom>
          <a:solidFill>
            <a:srgbClr val="FFFFFF"/>
          </a:solidFill>
        </p:spPr>
        <p:txBody>
          <a:bodyPr wrap="square" lIns="0" tIns="0" rIns="0" bIns="0" rtlCol="0"/>
          <a:lstStyle/>
          <a:p>
            <a:endParaRPr/>
          </a:p>
        </p:txBody>
      </p:sp>
      <p:sp>
        <p:nvSpPr>
          <p:cNvPr id="9" name="object 9"/>
          <p:cNvSpPr/>
          <p:nvPr/>
        </p:nvSpPr>
        <p:spPr>
          <a:xfrm>
            <a:off x="1172870" y="1171257"/>
            <a:ext cx="754380" cy="754380"/>
          </a:xfrm>
          <a:custGeom>
            <a:avLst/>
            <a:gdLst/>
            <a:ahLst/>
            <a:cxnLst/>
            <a:rect l="l" t="t" r="r" b="b"/>
            <a:pathLst>
              <a:path w="754380" h="754380">
                <a:moveTo>
                  <a:pt x="429602" y="324345"/>
                </a:moveTo>
                <a:lnTo>
                  <a:pt x="0" y="324345"/>
                </a:lnTo>
                <a:lnTo>
                  <a:pt x="0" y="753948"/>
                </a:lnTo>
                <a:lnTo>
                  <a:pt x="429602" y="753948"/>
                </a:lnTo>
                <a:lnTo>
                  <a:pt x="429602" y="324345"/>
                </a:lnTo>
                <a:close/>
              </a:path>
              <a:path w="754380" h="754380">
                <a:moveTo>
                  <a:pt x="753960" y="0"/>
                </a:moveTo>
                <a:lnTo>
                  <a:pt x="429615" y="0"/>
                </a:lnTo>
                <a:lnTo>
                  <a:pt x="429615" y="324345"/>
                </a:lnTo>
                <a:lnTo>
                  <a:pt x="753960" y="324345"/>
                </a:lnTo>
                <a:lnTo>
                  <a:pt x="753960" y="0"/>
                </a:lnTo>
                <a:close/>
              </a:path>
            </a:pathLst>
          </a:custGeom>
          <a:solidFill>
            <a:srgbClr val="A4A6AC"/>
          </a:solidFill>
        </p:spPr>
        <p:txBody>
          <a:bodyPr wrap="square" lIns="0" tIns="0" rIns="0" bIns="0" rtlCol="0"/>
          <a:lstStyle/>
          <a:p>
            <a:endParaRPr/>
          </a:p>
        </p:txBody>
      </p:sp>
      <p:sp>
        <p:nvSpPr>
          <p:cNvPr id="10" name="object 10"/>
          <p:cNvSpPr/>
          <p:nvPr/>
        </p:nvSpPr>
        <p:spPr>
          <a:xfrm>
            <a:off x="1602486" y="501332"/>
            <a:ext cx="161290" cy="161290"/>
          </a:xfrm>
          <a:custGeom>
            <a:avLst/>
            <a:gdLst/>
            <a:ahLst/>
            <a:cxnLst/>
            <a:rect l="l" t="t" r="r" b="b"/>
            <a:pathLst>
              <a:path w="161289" h="161290">
                <a:moveTo>
                  <a:pt x="160858" y="0"/>
                </a:moveTo>
                <a:lnTo>
                  <a:pt x="0" y="0"/>
                </a:lnTo>
                <a:lnTo>
                  <a:pt x="0" y="160858"/>
                </a:lnTo>
                <a:lnTo>
                  <a:pt x="160858" y="160858"/>
                </a:lnTo>
                <a:lnTo>
                  <a:pt x="160858" y="0"/>
                </a:lnTo>
                <a:close/>
              </a:path>
            </a:pathLst>
          </a:custGeom>
          <a:solidFill>
            <a:srgbClr val="A4A6AC"/>
          </a:solidFill>
        </p:spPr>
        <p:txBody>
          <a:bodyPr wrap="square" lIns="0" tIns="0" rIns="0" bIns="0" rtlCol="0"/>
          <a:lstStyle/>
          <a:p>
            <a:endParaRPr/>
          </a:p>
        </p:txBody>
      </p:sp>
      <p:sp>
        <p:nvSpPr>
          <p:cNvPr id="11" name="object 11"/>
          <p:cNvSpPr/>
          <p:nvPr/>
        </p:nvSpPr>
        <p:spPr>
          <a:xfrm>
            <a:off x="1340459" y="772960"/>
            <a:ext cx="74295" cy="74295"/>
          </a:xfrm>
          <a:custGeom>
            <a:avLst/>
            <a:gdLst/>
            <a:ahLst/>
            <a:cxnLst/>
            <a:rect l="l" t="t" r="r" b="b"/>
            <a:pathLst>
              <a:path w="74294" h="74294">
                <a:moveTo>
                  <a:pt x="73939" y="0"/>
                </a:moveTo>
                <a:lnTo>
                  <a:pt x="0" y="0"/>
                </a:lnTo>
                <a:lnTo>
                  <a:pt x="0" y="73939"/>
                </a:lnTo>
                <a:lnTo>
                  <a:pt x="73939" y="73939"/>
                </a:lnTo>
                <a:lnTo>
                  <a:pt x="73939" y="0"/>
                </a:lnTo>
                <a:close/>
              </a:path>
            </a:pathLst>
          </a:custGeom>
          <a:solidFill>
            <a:srgbClr val="3B434C"/>
          </a:solidFill>
        </p:spPr>
        <p:txBody>
          <a:bodyPr wrap="square" lIns="0" tIns="0" rIns="0" bIns="0" rtlCol="0"/>
          <a:lstStyle/>
          <a:p>
            <a:endParaRPr/>
          </a:p>
        </p:txBody>
      </p:sp>
      <p:sp>
        <p:nvSpPr>
          <p:cNvPr id="12" name="object 12"/>
          <p:cNvSpPr/>
          <p:nvPr/>
        </p:nvSpPr>
        <p:spPr>
          <a:xfrm>
            <a:off x="1172870" y="2214257"/>
            <a:ext cx="74295" cy="74295"/>
          </a:xfrm>
          <a:custGeom>
            <a:avLst/>
            <a:gdLst/>
            <a:ahLst/>
            <a:cxnLst/>
            <a:rect l="l" t="t" r="r" b="b"/>
            <a:pathLst>
              <a:path w="74294" h="74294">
                <a:moveTo>
                  <a:pt x="73939" y="0"/>
                </a:moveTo>
                <a:lnTo>
                  <a:pt x="0" y="0"/>
                </a:lnTo>
                <a:lnTo>
                  <a:pt x="0" y="73939"/>
                </a:lnTo>
                <a:lnTo>
                  <a:pt x="73939" y="73939"/>
                </a:lnTo>
                <a:lnTo>
                  <a:pt x="73939" y="0"/>
                </a:lnTo>
                <a:close/>
              </a:path>
            </a:pathLst>
          </a:custGeom>
          <a:solidFill>
            <a:srgbClr val="3B434C"/>
          </a:solidFill>
        </p:spPr>
        <p:txBody>
          <a:bodyPr wrap="square" lIns="0" tIns="0" rIns="0" bIns="0" rtlCol="0"/>
          <a:lstStyle/>
          <a:p>
            <a:endParaRPr/>
          </a:p>
        </p:txBody>
      </p:sp>
      <p:sp>
        <p:nvSpPr>
          <p:cNvPr id="26" name="object 26"/>
          <p:cNvSpPr txBox="1">
            <a:spLocks noGrp="1"/>
          </p:cNvSpPr>
          <p:nvPr>
            <p:ph type="title"/>
          </p:nvPr>
        </p:nvSpPr>
        <p:spPr>
          <a:xfrm>
            <a:off x="2089754" y="2103814"/>
            <a:ext cx="5530245" cy="612988"/>
          </a:xfrm>
          <a:prstGeom prst="rect">
            <a:avLst/>
          </a:prstGeom>
        </p:spPr>
        <p:txBody>
          <a:bodyPr vert="horz" wrap="square" lIns="0" tIns="12700" rIns="0" bIns="0" rtlCol="0" anchor="t">
            <a:spAutoFit/>
          </a:bodyPr>
          <a:lstStyle/>
          <a:p>
            <a:pPr marL="12700">
              <a:spcBef>
                <a:spcPts val="100"/>
              </a:spcBef>
            </a:pPr>
            <a:r>
              <a:rPr lang="en-US" sz="3900" spc="-5" dirty="0">
                <a:solidFill>
                  <a:srgbClr val="000000"/>
                </a:solidFill>
              </a:rPr>
              <a:t>VODG Policy Positions</a:t>
            </a:r>
          </a:p>
        </p:txBody>
      </p:sp>
      <p:pic>
        <p:nvPicPr>
          <p:cNvPr id="30" name="Picture 29" descr="A picture containing text, sign, black&#10;&#10;Description automatically generated">
            <a:extLst>
              <a:ext uri="{FF2B5EF4-FFF2-40B4-BE49-F238E27FC236}">
                <a16:creationId xmlns:a16="http://schemas.microsoft.com/office/drawing/2014/main" id="{FB62D867-CD8E-A14B-B221-BADE93B192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72083" y="250825"/>
            <a:ext cx="2540000" cy="850900"/>
          </a:xfrm>
          <a:prstGeom prst="rect">
            <a:avLst/>
          </a:prstGeom>
        </p:spPr>
      </p:pic>
      <p:sp>
        <p:nvSpPr>
          <p:cNvPr id="27" name="object 27"/>
          <p:cNvSpPr txBox="1"/>
          <p:nvPr/>
        </p:nvSpPr>
        <p:spPr>
          <a:xfrm>
            <a:off x="2089754" y="2827730"/>
            <a:ext cx="6063645" cy="1026563"/>
          </a:xfrm>
          <a:prstGeom prst="rect">
            <a:avLst/>
          </a:prstGeom>
        </p:spPr>
        <p:txBody>
          <a:bodyPr vert="horz" wrap="square" lIns="0" tIns="15875" rIns="0" bIns="0" rtlCol="0" anchor="t">
            <a:spAutoFit/>
          </a:bodyPr>
          <a:lstStyle/>
          <a:p>
            <a:pPr marL="12700">
              <a:spcBef>
                <a:spcPts val="125"/>
              </a:spcBef>
            </a:pPr>
            <a:r>
              <a:rPr lang="en-GB" spc="10" dirty="0">
                <a:latin typeface="Arial"/>
                <a:cs typeface="Arial"/>
              </a:rPr>
              <a:t>Key Messages </a:t>
            </a:r>
            <a:br>
              <a:rPr lang="en-GB" spc="5" dirty="0">
                <a:latin typeface="Arial"/>
                <a:cs typeface="Arial"/>
              </a:rPr>
            </a:br>
            <a:r>
              <a:rPr lang="en-GB" spc="5" dirty="0">
                <a:latin typeface="Arial"/>
                <a:cs typeface="Arial"/>
              </a:rPr>
              <a:t>May 2024</a:t>
            </a:r>
          </a:p>
          <a:p>
            <a:pPr marL="12700">
              <a:lnSpc>
                <a:spcPct val="100000"/>
              </a:lnSpc>
              <a:spcBef>
                <a:spcPts val="125"/>
              </a:spcBef>
            </a:pPr>
            <a:endParaRPr lang="en-GB" sz="1400" spc="5" dirty="0">
              <a:latin typeface="Arial"/>
              <a:cs typeface="Arial"/>
            </a:endParaRPr>
          </a:p>
          <a:p>
            <a:pPr marL="12700">
              <a:lnSpc>
                <a:spcPct val="100000"/>
              </a:lnSpc>
              <a:spcBef>
                <a:spcPts val="125"/>
              </a:spcBef>
            </a:pPr>
            <a:endParaRPr sz="1400" dirty="0">
              <a:latin typeface="Arial"/>
              <a:cs typeface="Arial"/>
            </a:endParaRPr>
          </a:p>
        </p:txBody>
      </p:sp>
      <p:pic>
        <p:nvPicPr>
          <p:cNvPr id="32" name="Picture 31" descr="A picture containing graphical user interface&#10;&#10;Description automatically generated">
            <a:extLst>
              <a:ext uri="{FF2B5EF4-FFF2-40B4-BE49-F238E27FC236}">
                <a16:creationId xmlns:a16="http://schemas.microsoft.com/office/drawing/2014/main" id="{2CD6FAE4-DE5B-6E4D-8912-983E90F7E0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61420" y="4474786"/>
            <a:ext cx="2044700" cy="4699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1171257"/>
            <a:ext cx="9144000" cy="3973195"/>
          </a:xfrm>
          <a:custGeom>
            <a:avLst/>
            <a:gdLst/>
            <a:ahLst/>
            <a:cxnLst/>
            <a:rect l="l" t="t" r="r" b="b"/>
            <a:pathLst>
              <a:path w="9144000" h="3973195">
                <a:moveTo>
                  <a:pt x="9144000" y="0"/>
                </a:moveTo>
                <a:lnTo>
                  <a:pt x="0" y="0"/>
                </a:lnTo>
                <a:lnTo>
                  <a:pt x="0" y="3973144"/>
                </a:lnTo>
                <a:lnTo>
                  <a:pt x="9144000" y="3973144"/>
                </a:lnTo>
                <a:lnTo>
                  <a:pt x="9144000" y="0"/>
                </a:lnTo>
                <a:close/>
              </a:path>
            </a:pathLst>
          </a:custGeom>
          <a:solidFill>
            <a:srgbClr val="D4CA00"/>
          </a:solidFill>
        </p:spPr>
        <p:txBody>
          <a:bodyPr wrap="square" lIns="0" tIns="0" rIns="0" bIns="0" rtlCol="0"/>
          <a:lstStyle/>
          <a:p>
            <a:endParaRPr/>
          </a:p>
        </p:txBody>
      </p:sp>
      <p:grpSp>
        <p:nvGrpSpPr>
          <p:cNvPr id="3" name="object 3"/>
          <p:cNvGrpSpPr/>
          <p:nvPr/>
        </p:nvGrpSpPr>
        <p:grpSpPr>
          <a:xfrm>
            <a:off x="1763344" y="351650"/>
            <a:ext cx="650240" cy="650240"/>
            <a:chOff x="1763344" y="351650"/>
            <a:chExt cx="650240" cy="650240"/>
          </a:xfrm>
        </p:grpSpPr>
        <p:sp>
          <p:nvSpPr>
            <p:cNvPr id="4" name="object 4"/>
            <p:cNvSpPr/>
            <p:nvPr/>
          </p:nvSpPr>
          <p:spPr>
            <a:xfrm>
              <a:off x="1763344" y="662190"/>
              <a:ext cx="339725" cy="339725"/>
            </a:xfrm>
            <a:custGeom>
              <a:avLst/>
              <a:gdLst/>
              <a:ahLst/>
              <a:cxnLst/>
              <a:rect l="l" t="t" r="r" b="b"/>
              <a:pathLst>
                <a:path w="339725" h="339725">
                  <a:moveTo>
                    <a:pt x="339115" y="0"/>
                  </a:moveTo>
                  <a:lnTo>
                    <a:pt x="0" y="0"/>
                  </a:lnTo>
                  <a:lnTo>
                    <a:pt x="0" y="339115"/>
                  </a:lnTo>
                  <a:lnTo>
                    <a:pt x="339115" y="339115"/>
                  </a:lnTo>
                  <a:lnTo>
                    <a:pt x="339115" y="0"/>
                  </a:lnTo>
                  <a:close/>
                </a:path>
              </a:pathLst>
            </a:custGeom>
            <a:solidFill>
              <a:srgbClr val="A4A6AC"/>
            </a:solidFill>
          </p:spPr>
          <p:txBody>
            <a:bodyPr wrap="square" lIns="0" tIns="0" rIns="0" bIns="0" rtlCol="0"/>
            <a:lstStyle/>
            <a:p>
              <a:endParaRPr/>
            </a:p>
          </p:txBody>
        </p:sp>
        <p:sp>
          <p:nvSpPr>
            <p:cNvPr id="5" name="object 5"/>
            <p:cNvSpPr/>
            <p:nvPr/>
          </p:nvSpPr>
          <p:spPr>
            <a:xfrm>
              <a:off x="2102459" y="351650"/>
              <a:ext cx="311150" cy="311150"/>
            </a:xfrm>
            <a:custGeom>
              <a:avLst/>
              <a:gdLst/>
              <a:ahLst/>
              <a:cxnLst/>
              <a:rect l="l" t="t" r="r" b="b"/>
              <a:pathLst>
                <a:path w="311150" h="311150">
                  <a:moveTo>
                    <a:pt x="310540" y="0"/>
                  </a:moveTo>
                  <a:lnTo>
                    <a:pt x="0" y="0"/>
                  </a:lnTo>
                  <a:lnTo>
                    <a:pt x="0" y="310540"/>
                  </a:lnTo>
                  <a:lnTo>
                    <a:pt x="310540" y="310540"/>
                  </a:lnTo>
                  <a:lnTo>
                    <a:pt x="310540" y="0"/>
                  </a:lnTo>
                  <a:close/>
                </a:path>
              </a:pathLst>
            </a:custGeom>
            <a:solidFill>
              <a:srgbClr val="D4CA00"/>
            </a:solidFill>
          </p:spPr>
          <p:txBody>
            <a:bodyPr wrap="square" lIns="0" tIns="0" rIns="0" bIns="0" rtlCol="0"/>
            <a:lstStyle/>
            <a:p>
              <a:endParaRPr/>
            </a:p>
          </p:txBody>
        </p:sp>
      </p:grpSp>
      <p:sp>
        <p:nvSpPr>
          <p:cNvPr id="6" name="object 6"/>
          <p:cNvSpPr/>
          <p:nvPr/>
        </p:nvSpPr>
        <p:spPr>
          <a:xfrm>
            <a:off x="1101140" y="0"/>
            <a:ext cx="501650" cy="501650"/>
          </a:xfrm>
          <a:custGeom>
            <a:avLst/>
            <a:gdLst/>
            <a:ahLst/>
            <a:cxnLst/>
            <a:rect l="l" t="t" r="r" b="b"/>
            <a:pathLst>
              <a:path w="501650" h="501650">
                <a:moveTo>
                  <a:pt x="501332" y="0"/>
                </a:moveTo>
                <a:lnTo>
                  <a:pt x="0" y="0"/>
                </a:lnTo>
                <a:lnTo>
                  <a:pt x="0" y="501332"/>
                </a:lnTo>
                <a:lnTo>
                  <a:pt x="501332" y="501332"/>
                </a:lnTo>
                <a:lnTo>
                  <a:pt x="501332" y="0"/>
                </a:lnTo>
                <a:close/>
              </a:path>
            </a:pathLst>
          </a:custGeom>
          <a:solidFill>
            <a:srgbClr val="3B434C"/>
          </a:solidFill>
        </p:spPr>
        <p:txBody>
          <a:bodyPr wrap="square" lIns="0" tIns="0" rIns="0" bIns="0" rtlCol="0"/>
          <a:lstStyle/>
          <a:p>
            <a:endParaRPr/>
          </a:p>
        </p:txBody>
      </p:sp>
      <p:sp>
        <p:nvSpPr>
          <p:cNvPr id="7" name="object 7"/>
          <p:cNvSpPr/>
          <p:nvPr/>
        </p:nvSpPr>
        <p:spPr>
          <a:xfrm>
            <a:off x="884186" y="1925561"/>
            <a:ext cx="288925" cy="288925"/>
          </a:xfrm>
          <a:custGeom>
            <a:avLst/>
            <a:gdLst/>
            <a:ahLst/>
            <a:cxnLst/>
            <a:rect l="l" t="t" r="r" b="b"/>
            <a:pathLst>
              <a:path w="288925" h="288925">
                <a:moveTo>
                  <a:pt x="288683" y="0"/>
                </a:moveTo>
                <a:lnTo>
                  <a:pt x="0" y="0"/>
                </a:lnTo>
                <a:lnTo>
                  <a:pt x="0" y="288683"/>
                </a:lnTo>
                <a:lnTo>
                  <a:pt x="288683" y="288683"/>
                </a:lnTo>
                <a:lnTo>
                  <a:pt x="288683" y="0"/>
                </a:lnTo>
                <a:close/>
              </a:path>
            </a:pathLst>
          </a:custGeom>
          <a:solidFill>
            <a:srgbClr val="FFFFFF"/>
          </a:solidFill>
        </p:spPr>
        <p:txBody>
          <a:bodyPr wrap="square" lIns="0" tIns="0" rIns="0" bIns="0" rtlCol="0"/>
          <a:lstStyle/>
          <a:p>
            <a:endParaRPr/>
          </a:p>
        </p:txBody>
      </p:sp>
      <p:sp>
        <p:nvSpPr>
          <p:cNvPr id="8" name="object 8"/>
          <p:cNvSpPr/>
          <p:nvPr/>
        </p:nvSpPr>
        <p:spPr>
          <a:xfrm>
            <a:off x="1172870" y="1171257"/>
            <a:ext cx="754380" cy="754380"/>
          </a:xfrm>
          <a:custGeom>
            <a:avLst/>
            <a:gdLst/>
            <a:ahLst/>
            <a:cxnLst/>
            <a:rect l="l" t="t" r="r" b="b"/>
            <a:pathLst>
              <a:path w="754380" h="754380">
                <a:moveTo>
                  <a:pt x="429602" y="324345"/>
                </a:moveTo>
                <a:lnTo>
                  <a:pt x="0" y="324345"/>
                </a:lnTo>
                <a:lnTo>
                  <a:pt x="0" y="753948"/>
                </a:lnTo>
                <a:lnTo>
                  <a:pt x="429602" y="753948"/>
                </a:lnTo>
                <a:lnTo>
                  <a:pt x="429602" y="324345"/>
                </a:lnTo>
                <a:close/>
              </a:path>
              <a:path w="754380" h="754380">
                <a:moveTo>
                  <a:pt x="753960" y="0"/>
                </a:moveTo>
                <a:lnTo>
                  <a:pt x="429615" y="0"/>
                </a:lnTo>
                <a:lnTo>
                  <a:pt x="429615" y="324345"/>
                </a:lnTo>
                <a:lnTo>
                  <a:pt x="753960" y="324345"/>
                </a:lnTo>
                <a:lnTo>
                  <a:pt x="753960" y="0"/>
                </a:lnTo>
                <a:close/>
              </a:path>
            </a:pathLst>
          </a:custGeom>
          <a:solidFill>
            <a:srgbClr val="A4A6AC"/>
          </a:solidFill>
        </p:spPr>
        <p:txBody>
          <a:bodyPr wrap="square" lIns="0" tIns="0" rIns="0" bIns="0" rtlCol="0"/>
          <a:lstStyle/>
          <a:p>
            <a:endParaRPr/>
          </a:p>
        </p:txBody>
      </p:sp>
      <p:sp>
        <p:nvSpPr>
          <p:cNvPr id="9" name="object 9"/>
          <p:cNvSpPr/>
          <p:nvPr/>
        </p:nvSpPr>
        <p:spPr>
          <a:xfrm>
            <a:off x="1602486" y="501332"/>
            <a:ext cx="161290" cy="161290"/>
          </a:xfrm>
          <a:custGeom>
            <a:avLst/>
            <a:gdLst/>
            <a:ahLst/>
            <a:cxnLst/>
            <a:rect l="l" t="t" r="r" b="b"/>
            <a:pathLst>
              <a:path w="161289" h="161290">
                <a:moveTo>
                  <a:pt x="160858" y="0"/>
                </a:moveTo>
                <a:lnTo>
                  <a:pt x="0" y="0"/>
                </a:lnTo>
                <a:lnTo>
                  <a:pt x="0" y="160858"/>
                </a:lnTo>
                <a:lnTo>
                  <a:pt x="160858" y="160858"/>
                </a:lnTo>
                <a:lnTo>
                  <a:pt x="160858" y="0"/>
                </a:lnTo>
                <a:close/>
              </a:path>
            </a:pathLst>
          </a:custGeom>
          <a:solidFill>
            <a:srgbClr val="A4A6AC"/>
          </a:solidFill>
        </p:spPr>
        <p:txBody>
          <a:bodyPr wrap="square" lIns="0" tIns="0" rIns="0" bIns="0" rtlCol="0"/>
          <a:lstStyle/>
          <a:p>
            <a:endParaRPr/>
          </a:p>
        </p:txBody>
      </p:sp>
      <p:sp>
        <p:nvSpPr>
          <p:cNvPr id="10" name="object 10"/>
          <p:cNvSpPr/>
          <p:nvPr/>
        </p:nvSpPr>
        <p:spPr>
          <a:xfrm>
            <a:off x="1340459" y="772960"/>
            <a:ext cx="74295" cy="74295"/>
          </a:xfrm>
          <a:custGeom>
            <a:avLst/>
            <a:gdLst/>
            <a:ahLst/>
            <a:cxnLst/>
            <a:rect l="l" t="t" r="r" b="b"/>
            <a:pathLst>
              <a:path w="74294" h="74294">
                <a:moveTo>
                  <a:pt x="73939" y="0"/>
                </a:moveTo>
                <a:lnTo>
                  <a:pt x="0" y="0"/>
                </a:lnTo>
                <a:lnTo>
                  <a:pt x="0" y="73939"/>
                </a:lnTo>
                <a:lnTo>
                  <a:pt x="73939" y="73939"/>
                </a:lnTo>
                <a:lnTo>
                  <a:pt x="73939" y="0"/>
                </a:lnTo>
                <a:close/>
              </a:path>
            </a:pathLst>
          </a:custGeom>
          <a:solidFill>
            <a:srgbClr val="3B434C"/>
          </a:solidFill>
        </p:spPr>
        <p:txBody>
          <a:bodyPr wrap="square" lIns="0" tIns="0" rIns="0" bIns="0" rtlCol="0"/>
          <a:lstStyle/>
          <a:p>
            <a:endParaRPr/>
          </a:p>
        </p:txBody>
      </p:sp>
      <p:sp>
        <p:nvSpPr>
          <p:cNvPr id="11" name="object 11"/>
          <p:cNvSpPr/>
          <p:nvPr/>
        </p:nvSpPr>
        <p:spPr>
          <a:xfrm>
            <a:off x="1172870" y="2214257"/>
            <a:ext cx="74295" cy="74295"/>
          </a:xfrm>
          <a:custGeom>
            <a:avLst/>
            <a:gdLst/>
            <a:ahLst/>
            <a:cxnLst/>
            <a:rect l="l" t="t" r="r" b="b"/>
            <a:pathLst>
              <a:path w="74294" h="74294">
                <a:moveTo>
                  <a:pt x="73939" y="0"/>
                </a:moveTo>
                <a:lnTo>
                  <a:pt x="0" y="0"/>
                </a:lnTo>
                <a:lnTo>
                  <a:pt x="0" y="73939"/>
                </a:lnTo>
                <a:lnTo>
                  <a:pt x="73939" y="73939"/>
                </a:lnTo>
                <a:lnTo>
                  <a:pt x="73939" y="0"/>
                </a:lnTo>
                <a:close/>
              </a:path>
            </a:pathLst>
          </a:custGeom>
          <a:solidFill>
            <a:srgbClr val="3B434C"/>
          </a:solidFill>
        </p:spPr>
        <p:txBody>
          <a:bodyPr wrap="square" lIns="0" tIns="0" rIns="0" bIns="0" rtlCol="0"/>
          <a:lstStyle/>
          <a:p>
            <a:endParaRPr/>
          </a:p>
        </p:txBody>
      </p:sp>
      <p:sp>
        <p:nvSpPr>
          <p:cNvPr id="25" name="object 25"/>
          <p:cNvSpPr txBox="1"/>
          <p:nvPr/>
        </p:nvSpPr>
        <p:spPr>
          <a:xfrm>
            <a:off x="1561901" y="2005141"/>
            <a:ext cx="5877821" cy="566822"/>
          </a:xfrm>
          <a:prstGeom prst="rect">
            <a:avLst/>
          </a:prstGeom>
        </p:spPr>
        <p:txBody>
          <a:bodyPr vert="horz" wrap="square" lIns="0" tIns="12700" rIns="0" bIns="0" rtlCol="0">
            <a:spAutoFit/>
          </a:bodyPr>
          <a:lstStyle/>
          <a:p>
            <a:pPr marL="12700">
              <a:lnSpc>
                <a:spcPct val="100000"/>
              </a:lnSpc>
              <a:spcBef>
                <a:spcPts val="100"/>
              </a:spcBef>
            </a:pPr>
            <a:r>
              <a:rPr lang="en-GB" sz="3600" b="1" spc="-5" dirty="0">
                <a:latin typeface="Arial"/>
                <a:cs typeface="Arial"/>
              </a:rPr>
              <a:t>About VODG</a:t>
            </a:r>
            <a:endParaRPr sz="3600" dirty="0">
              <a:latin typeface="Arial"/>
              <a:cs typeface="Arial"/>
            </a:endParaRPr>
          </a:p>
        </p:txBody>
      </p:sp>
      <p:sp>
        <p:nvSpPr>
          <p:cNvPr id="26" name="object 26"/>
          <p:cNvSpPr txBox="1"/>
          <p:nvPr/>
        </p:nvSpPr>
        <p:spPr>
          <a:xfrm>
            <a:off x="1578392" y="2751052"/>
            <a:ext cx="5723562" cy="2437206"/>
          </a:xfrm>
          <a:prstGeom prst="rect">
            <a:avLst/>
          </a:prstGeom>
        </p:spPr>
        <p:txBody>
          <a:bodyPr vert="horz" wrap="square" lIns="0" tIns="15875" rIns="0" bIns="0" rtlCol="0">
            <a:spAutoFit/>
          </a:bodyPr>
          <a:lstStyle/>
          <a:p>
            <a:pPr marL="12700">
              <a:lnSpc>
                <a:spcPct val="100000"/>
              </a:lnSpc>
              <a:spcBef>
                <a:spcPts val="125"/>
              </a:spcBef>
            </a:pPr>
            <a:r>
              <a:rPr lang="en-GB" sz="1400" spc="10" dirty="0">
                <a:latin typeface="Arial"/>
                <a:cs typeface="Arial"/>
              </a:rPr>
              <a:t>The Voluntary Organisations Disability Group (VODG) is the membership body for disability charities. We seek to inform policy making, systems design and best practice, to improve the environment within which members operate in support of disabled people of all ages living the lives they choose. </a:t>
            </a:r>
          </a:p>
          <a:p>
            <a:pPr marL="12700">
              <a:lnSpc>
                <a:spcPct val="100000"/>
              </a:lnSpc>
              <a:spcBef>
                <a:spcPts val="125"/>
              </a:spcBef>
            </a:pPr>
            <a:endParaRPr lang="en-GB" sz="1400" spc="10" dirty="0">
              <a:latin typeface="Arial"/>
              <a:cs typeface="Arial"/>
            </a:endParaRPr>
          </a:p>
          <a:p>
            <a:pPr marL="12700">
              <a:lnSpc>
                <a:spcPct val="100000"/>
              </a:lnSpc>
              <a:spcBef>
                <a:spcPts val="125"/>
              </a:spcBef>
            </a:pPr>
            <a:r>
              <a:rPr lang="en-GB" sz="1400" spc="10" dirty="0">
                <a:latin typeface="Arial"/>
                <a:cs typeface="Arial"/>
              </a:rPr>
              <a:t>Alongside our influencing activity we amplify the work of our members and stakeholders and are actively involved in various coalitions and campaigns championing positive change. </a:t>
            </a:r>
          </a:p>
          <a:p>
            <a:pPr marL="12700">
              <a:lnSpc>
                <a:spcPct val="100000"/>
              </a:lnSpc>
              <a:spcBef>
                <a:spcPts val="125"/>
              </a:spcBef>
            </a:pPr>
            <a:endParaRPr lang="en-GB" sz="1400" spc="10" dirty="0">
              <a:latin typeface="Arial"/>
              <a:cs typeface="Arial"/>
            </a:endParaRPr>
          </a:p>
          <a:p>
            <a:pPr marL="12700">
              <a:lnSpc>
                <a:spcPct val="100000"/>
              </a:lnSpc>
              <a:spcBef>
                <a:spcPts val="125"/>
              </a:spcBef>
            </a:pPr>
            <a:endParaRPr sz="1400" dirty="0">
              <a:latin typeface="Arial"/>
              <a:cs typeface="Arial"/>
            </a:endParaRPr>
          </a:p>
        </p:txBody>
      </p:sp>
      <p:pic>
        <p:nvPicPr>
          <p:cNvPr id="29" name="Picture 28" descr="A picture containing text, sign, black&#10;&#10;Description automatically generated">
            <a:extLst>
              <a:ext uri="{FF2B5EF4-FFF2-40B4-BE49-F238E27FC236}">
                <a16:creationId xmlns:a16="http://schemas.microsoft.com/office/drawing/2014/main" id="{8A142563-8D70-1D46-AD7E-D2AEDA71CD4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30393" y="250825"/>
            <a:ext cx="2181690" cy="730866"/>
          </a:xfrm>
          <a:prstGeom prst="rect">
            <a:avLst/>
          </a:prstGeom>
        </p:spPr>
      </p:pic>
      <p:pic>
        <p:nvPicPr>
          <p:cNvPr id="32" name="Picture 31" descr="Graphical user interface&#10;&#10;Description automatically generated with medium confidence">
            <a:extLst>
              <a:ext uri="{FF2B5EF4-FFF2-40B4-BE49-F238E27FC236}">
                <a16:creationId xmlns:a16="http://schemas.microsoft.com/office/drawing/2014/main" id="{065F8EB4-1456-2841-A5EC-3FA6919FA2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61420" y="4479925"/>
            <a:ext cx="2044700" cy="4699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5080"/>
            <a:ext cx="6795686" cy="5144770"/>
          </a:xfrm>
          <a:custGeom>
            <a:avLst/>
            <a:gdLst/>
            <a:ahLst/>
            <a:cxnLst/>
            <a:rect l="l" t="t" r="r" b="b"/>
            <a:pathLst>
              <a:path w="5422900" h="5144770">
                <a:moveTo>
                  <a:pt x="5422900" y="0"/>
                </a:moveTo>
                <a:lnTo>
                  <a:pt x="0" y="0"/>
                </a:lnTo>
                <a:lnTo>
                  <a:pt x="0" y="5144401"/>
                </a:lnTo>
                <a:lnTo>
                  <a:pt x="5422900" y="5144401"/>
                </a:lnTo>
                <a:lnTo>
                  <a:pt x="5422900" y="0"/>
                </a:lnTo>
                <a:close/>
              </a:path>
            </a:pathLst>
          </a:custGeom>
          <a:solidFill>
            <a:srgbClr val="D4CA00"/>
          </a:solidFill>
        </p:spPr>
        <p:txBody>
          <a:bodyPr wrap="square" lIns="0" tIns="0" rIns="0" bIns="0" rtlCol="0"/>
          <a:lstStyle/>
          <a:p>
            <a:endParaRPr/>
          </a:p>
        </p:txBody>
      </p:sp>
      <p:sp>
        <p:nvSpPr>
          <p:cNvPr id="4" name="object 4"/>
          <p:cNvSpPr txBox="1"/>
          <p:nvPr/>
        </p:nvSpPr>
        <p:spPr>
          <a:xfrm>
            <a:off x="825500" y="1000385"/>
            <a:ext cx="5346700" cy="3029034"/>
          </a:xfrm>
          <a:prstGeom prst="rect">
            <a:avLst/>
          </a:prstGeom>
        </p:spPr>
        <p:txBody>
          <a:bodyPr vert="horz" wrap="square" lIns="0" tIns="12700" rIns="0" bIns="0" rtlCol="0">
            <a:spAutoFit/>
          </a:bodyPr>
          <a:lstStyle/>
          <a:p>
            <a:r>
              <a:rPr lang="en-GB" b="0" i="0" u="none" strike="noStrike" dirty="0">
                <a:solidFill>
                  <a:srgbClr val="212121"/>
                </a:solidFill>
                <a:effectLst/>
                <a:latin typeface="Arial" panose="020B0604020202020204" pitchFamily="34" charset="0"/>
                <a:cs typeface="Arial" panose="020B0604020202020204" pitchFamily="34" charset="0"/>
              </a:rPr>
              <a:t> </a:t>
            </a:r>
          </a:p>
          <a:p>
            <a:r>
              <a:rPr lang="en-GB" b="1" spc="-5" dirty="0">
                <a:latin typeface="Arial"/>
                <a:cs typeface="Arial"/>
              </a:rPr>
              <a:t>VODG Influencing Activity</a:t>
            </a:r>
          </a:p>
          <a:p>
            <a:endParaRPr lang="en-GB" sz="1400" b="1" spc="-5" dirty="0">
              <a:solidFill>
                <a:srgbClr val="212121"/>
              </a:solidFill>
              <a:latin typeface="Arial"/>
              <a:cs typeface="Arial"/>
            </a:endParaRPr>
          </a:p>
          <a:p>
            <a:endParaRPr lang="en-GB" sz="1400" dirty="0">
              <a:solidFill>
                <a:srgbClr val="212121"/>
              </a:solidFill>
              <a:latin typeface="Arial" panose="020B0604020202020204" pitchFamily="34" charset="0"/>
              <a:cs typeface="Arial" panose="020B0604020202020204" pitchFamily="34" charset="0"/>
            </a:endParaRPr>
          </a:p>
          <a:p>
            <a:r>
              <a:rPr lang="en-GB" sz="1400" b="0" i="0" u="none" strike="noStrike" dirty="0">
                <a:solidFill>
                  <a:srgbClr val="212121"/>
                </a:solidFill>
                <a:effectLst/>
                <a:latin typeface="Arial" panose="020B0604020202020204" pitchFamily="34" charset="0"/>
                <a:cs typeface="Arial" panose="020B0604020202020204" pitchFamily="34" charset="0"/>
              </a:rPr>
              <a:t>There are 16 million disabled people in the UK, the majority of which rely on state funding for the support they need. Too often they face disadvantage and challenge in almost all aspects of their lives, from education and employment, to housing, health and social care. They face higher costs of living and 31% of disabled people live in poverty (UK Poverty Report, 2024). </a:t>
            </a:r>
          </a:p>
          <a:p>
            <a:endParaRPr lang="en-GB" sz="1400" dirty="0">
              <a:solidFill>
                <a:srgbClr val="212121"/>
              </a:solidFill>
              <a:latin typeface="Arial" panose="020B0604020202020204" pitchFamily="34" charset="0"/>
              <a:cs typeface="Arial" panose="020B0604020202020204" pitchFamily="34" charset="0"/>
            </a:endParaRPr>
          </a:p>
          <a:p>
            <a:r>
              <a:rPr lang="en-GB" sz="1400" b="0" i="0" u="none" strike="noStrike" dirty="0">
                <a:solidFill>
                  <a:srgbClr val="212121"/>
                </a:solidFill>
                <a:effectLst/>
                <a:latin typeface="Arial" panose="020B0604020202020204" pitchFamily="34" charset="0"/>
                <a:cs typeface="Arial" panose="020B0604020202020204" pitchFamily="34" charset="0"/>
              </a:rPr>
              <a:t>We are calling on the next government </a:t>
            </a:r>
            <a:r>
              <a:rPr lang="en-GB" sz="1400" dirty="0">
                <a:solidFill>
                  <a:srgbClr val="212121"/>
                </a:solidFill>
                <a:latin typeface="Arial" panose="020B0604020202020204" pitchFamily="34" charset="0"/>
                <a:cs typeface="Arial" panose="020B0604020202020204" pitchFamily="34" charset="0"/>
              </a:rPr>
              <a:t>to </a:t>
            </a:r>
            <a:r>
              <a:rPr lang="en-GB" sz="1400" b="0" i="0" u="none" strike="noStrike" dirty="0">
                <a:solidFill>
                  <a:srgbClr val="212121"/>
                </a:solidFill>
                <a:effectLst/>
                <a:latin typeface="Arial" panose="020B0604020202020204" pitchFamily="34" charset="0"/>
                <a:cs typeface="Arial" panose="020B0604020202020204" pitchFamily="34" charset="0"/>
              </a:rPr>
              <a:t>prioritise people with disabilities and the support they need to live the lives they choose.</a:t>
            </a:r>
            <a:endParaRPr lang="en-GB" sz="1400" dirty="0">
              <a:solidFill>
                <a:srgbClr val="212121"/>
              </a:solidFill>
              <a:latin typeface="Arial" panose="020B0604020202020204" pitchFamily="34" charset="0"/>
              <a:cs typeface="Arial" panose="020B0604020202020204" pitchFamily="34" charset="0"/>
            </a:endParaRPr>
          </a:p>
        </p:txBody>
      </p:sp>
      <p:grpSp>
        <p:nvGrpSpPr>
          <p:cNvPr id="7" name="object 7"/>
          <p:cNvGrpSpPr/>
          <p:nvPr/>
        </p:nvGrpSpPr>
        <p:grpSpPr>
          <a:xfrm>
            <a:off x="7792884" y="0"/>
            <a:ext cx="1351280" cy="844550"/>
            <a:chOff x="7792884" y="0"/>
            <a:chExt cx="1351280" cy="844550"/>
          </a:xfrm>
        </p:grpSpPr>
        <p:sp>
          <p:nvSpPr>
            <p:cNvPr id="8" name="object 8"/>
            <p:cNvSpPr/>
            <p:nvPr/>
          </p:nvSpPr>
          <p:spPr>
            <a:xfrm>
              <a:off x="7792885" y="309041"/>
              <a:ext cx="388620" cy="388620"/>
            </a:xfrm>
            <a:custGeom>
              <a:avLst/>
              <a:gdLst/>
              <a:ahLst/>
              <a:cxnLst/>
              <a:rect l="l" t="t" r="r" b="b"/>
              <a:pathLst>
                <a:path w="388620" h="388620">
                  <a:moveTo>
                    <a:pt x="388315" y="0"/>
                  </a:moveTo>
                  <a:lnTo>
                    <a:pt x="0" y="0"/>
                  </a:lnTo>
                  <a:lnTo>
                    <a:pt x="0" y="87058"/>
                  </a:lnTo>
                  <a:lnTo>
                    <a:pt x="0" y="388315"/>
                  </a:lnTo>
                  <a:lnTo>
                    <a:pt x="388315" y="388315"/>
                  </a:lnTo>
                  <a:lnTo>
                    <a:pt x="388315" y="87058"/>
                  </a:lnTo>
                  <a:lnTo>
                    <a:pt x="388315" y="0"/>
                  </a:lnTo>
                  <a:close/>
                </a:path>
              </a:pathLst>
            </a:custGeom>
            <a:solidFill>
              <a:srgbClr val="D4CA00"/>
            </a:solidFill>
          </p:spPr>
          <p:txBody>
            <a:bodyPr wrap="square" lIns="0" tIns="0" rIns="0" bIns="0" rtlCol="0"/>
            <a:lstStyle/>
            <a:p>
              <a:endParaRPr/>
            </a:p>
          </p:txBody>
        </p:sp>
        <p:sp>
          <p:nvSpPr>
            <p:cNvPr id="9" name="object 9"/>
            <p:cNvSpPr/>
            <p:nvPr/>
          </p:nvSpPr>
          <p:spPr>
            <a:xfrm>
              <a:off x="8014829" y="0"/>
              <a:ext cx="405765" cy="396240"/>
            </a:xfrm>
            <a:custGeom>
              <a:avLst/>
              <a:gdLst/>
              <a:ahLst/>
              <a:cxnLst/>
              <a:rect l="l" t="t" r="r" b="b"/>
              <a:pathLst>
                <a:path w="405765" h="396240">
                  <a:moveTo>
                    <a:pt x="405244" y="0"/>
                  </a:moveTo>
                  <a:lnTo>
                    <a:pt x="0" y="0"/>
                  </a:lnTo>
                  <a:lnTo>
                    <a:pt x="0" y="396113"/>
                  </a:lnTo>
                  <a:lnTo>
                    <a:pt x="405244" y="396113"/>
                  </a:lnTo>
                  <a:lnTo>
                    <a:pt x="405244" y="0"/>
                  </a:lnTo>
                  <a:close/>
                </a:path>
              </a:pathLst>
            </a:custGeom>
            <a:solidFill>
              <a:srgbClr val="3B434C"/>
            </a:solidFill>
          </p:spPr>
          <p:txBody>
            <a:bodyPr wrap="square" lIns="0" tIns="0" rIns="0" bIns="0" rtlCol="0"/>
            <a:lstStyle/>
            <a:p>
              <a:endParaRPr/>
            </a:p>
          </p:txBody>
        </p:sp>
        <p:sp>
          <p:nvSpPr>
            <p:cNvPr id="10" name="object 10"/>
            <p:cNvSpPr/>
            <p:nvPr/>
          </p:nvSpPr>
          <p:spPr>
            <a:xfrm>
              <a:off x="8563749" y="541172"/>
              <a:ext cx="302895" cy="302895"/>
            </a:xfrm>
            <a:custGeom>
              <a:avLst/>
              <a:gdLst/>
              <a:ahLst/>
              <a:cxnLst/>
              <a:rect l="l" t="t" r="r" b="b"/>
              <a:pathLst>
                <a:path w="302895" h="302894">
                  <a:moveTo>
                    <a:pt x="302882" y="0"/>
                  </a:moveTo>
                  <a:lnTo>
                    <a:pt x="0" y="0"/>
                  </a:lnTo>
                  <a:lnTo>
                    <a:pt x="0" y="302882"/>
                  </a:lnTo>
                  <a:lnTo>
                    <a:pt x="302882" y="302882"/>
                  </a:lnTo>
                  <a:lnTo>
                    <a:pt x="302882" y="0"/>
                  </a:lnTo>
                  <a:close/>
                </a:path>
              </a:pathLst>
            </a:custGeom>
            <a:solidFill>
              <a:srgbClr val="A4A6AC"/>
            </a:solidFill>
          </p:spPr>
          <p:txBody>
            <a:bodyPr wrap="square" lIns="0" tIns="0" rIns="0" bIns="0" rtlCol="0"/>
            <a:lstStyle/>
            <a:p>
              <a:endParaRPr/>
            </a:p>
          </p:txBody>
        </p:sp>
        <p:sp>
          <p:nvSpPr>
            <p:cNvPr id="11" name="object 11"/>
            <p:cNvSpPr/>
            <p:nvPr/>
          </p:nvSpPr>
          <p:spPr>
            <a:xfrm>
              <a:off x="8866631" y="263804"/>
              <a:ext cx="277495" cy="277495"/>
            </a:xfrm>
            <a:custGeom>
              <a:avLst/>
              <a:gdLst/>
              <a:ahLst/>
              <a:cxnLst/>
              <a:rect l="l" t="t" r="r" b="b"/>
              <a:pathLst>
                <a:path w="277495" h="277495">
                  <a:moveTo>
                    <a:pt x="277368" y="0"/>
                  </a:moveTo>
                  <a:lnTo>
                    <a:pt x="0" y="0"/>
                  </a:lnTo>
                  <a:lnTo>
                    <a:pt x="0" y="277355"/>
                  </a:lnTo>
                  <a:lnTo>
                    <a:pt x="277368" y="277355"/>
                  </a:lnTo>
                  <a:lnTo>
                    <a:pt x="277368" y="0"/>
                  </a:lnTo>
                  <a:close/>
                </a:path>
              </a:pathLst>
            </a:custGeom>
            <a:solidFill>
              <a:srgbClr val="D4CA00"/>
            </a:solidFill>
          </p:spPr>
          <p:txBody>
            <a:bodyPr wrap="square" lIns="0" tIns="0" rIns="0" bIns="0" rtlCol="0"/>
            <a:lstStyle/>
            <a:p>
              <a:endParaRPr/>
            </a:p>
          </p:txBody>
        </p:sp>
        <p:sp>
          <p:nvSpPr>
            <p:cNvPr id="12" name="object 12"/>
            <p:cNvSpPr/>
            <p:nvPr/>
          </p:nvSpPr>
          <p:spPr>
            <a:xfrm>
              <a:off x="8420061" y="397497"/>
              <a:ext cx="144145" cy="144145"/>
            </a:xfrm>
            <a:custGeom>
              <a:avLst/>
              <a:gdLst/>
              <a:ahLst/>
              <a:cxnLst/>
              <a:rect l="l" t="t" r="r" b="b"/>
              <a:pathLst>
                <a:path w="144145" h="144145">
                  <a:moveTo>
                    <a:pt x="143675" y="0"/>
                  </a:moveTo>
                  <a:lnTo>
                    <a:pt x="0" y="0"/>
                  </a:lnTo>
                  <a:lnTo>
                    <a:pt x="0" y="143675"/>
                  </a:lnTo>
                  <a:lnTo>
                    <a:pt x="143675" y="143675"/>
                  </a:lnTo>
                  <a:lnTo>
                    <a:pt x="143675" y="0"/>
                  </a:lnTo>
                  <a:close/>
                </a:path>
              </a:pathLst>
            </a:custGeom>
            <a:solidFill>
              <a:srgbClr val="A4A6AC"/>
            </a:solidFill>
          </p:spPr>
          <p:txBody>
            <a:bodyPr wrap="square" lIns="0" tIns="0" rIns="0" bIns="0" rtlCol="0"/>
            <a:lstStyle/>
            <a:p>
              <a:endParaRPr/>
            </a:p>
          </p:txBody>
        </p:sp>
        <p:sp>
          <p:nvSpPr>
            <p:cNvPr id="13" name="object 13"/>
            <p:cNvSpPr/>
            <p:nvPr/>
          </p:nvSpPr>
          <p:spPr>
            <a:xfrm>
              <a:off x="8181199" y="697369"/>
              <a:ext cx="66040" cy="66040"/>
            </a:xfrm>
            <a:custGeom>
              <a:avLst/>
              <a:gdLst/>
              <a:ahLst/>
              <a:cxnLst/>
              <a:rect l="l" t="t" r="r" b="b"/>
              <a:pathLst>
                <a:path w="66040" h="66040">
                  <a:moveTo>
                    <a:pt x="66040" y="0"/>
                  </a:moveTo>
                  <a:lnTo>
                    <a:pt x="0" y="0"/>
                  </a:lnTo>
                  <a:lnTo>
                    <a:pt x="0" y="66039"/>
                  </a:lnTo>
                  <a:lnTo>
                    <a:pt x="66040" y="66039"/>
                  </a:lnTo>
                  <a:lnTo>
                    <a:pt x="66040" y="0"/>
                  </a:lnTo>
                  <a:close/>
                </a:path>
              </a:pathLst>
            </a:custGeom>
            <a:solidFill>
              <a:srgbClr val="3B434C"/>
            </a:solidFill>
          </p:spPr>
          <p:txBody>
            <a:bodyPr wrap="square" lIns="0" tIns="0" rIns="0" bIns="0" rtlCol="0"/>
            <a:lstStyle/>
            <a:p>
              <a:endParaRPr/>
            </a:p>
          </p:txBody>
        </p:sp>
      </p:grpSp>
      <p:sp>
        <p:nvSpPr>
          <p:cNvPr id="14" name="object 14"/>
          <p:cNvSpPr/>
          <p:nvPr/>
        </p:nvSpPr>
        <p:spPr>
          <a:xfrm>
            <a:off x="8036357" y="1053109"/>
            <a:ext cx="672465" cy="673735"/>
          </a:xfrm>
          <a:custGeom>
            <a:avLst/>
            <a:gdLst/>
            <a:ahLst/>
            <a:cxnLst/>
            <a:rect l="l" t="t" r="r" b="b"/>
            <a:pathLst>
              <a:path w="672465" h="673735">
                <a:moveTo>
                  <a:pt x="672236" y="0"/>
                </a:moveTo>
                <a:lnTo>
                  <a:pt x="382536" y="0"/>
                </a:lnTo>
                <a:lnTo>
                  <a:pt x="382536" y="289687"/>
                </a:lnTo>
                <a:lnTo>
                  <a:pt x="0" y="289687"/>
                </a:lnTo>
                <a:lnTo>
                  <a:pt x="0" y="673404"/>
                </a:lnTo>
                <a:lnTo>
                  <a:pt x="383717" y="673404"/>
                </a:lnTo>
                <a:lnTo>
                  <a:pt x="383717" y="289699"/>
                </a:lnTo>
                <a:lnTo>
                  <a:pt x="672236" y="289699"/>
                </a:lnTo>
                <a:lnTo>
                  <a:pt x="672236" y="0"/>
                </a:lnTo>
                <a:close/>
              </a:path>
            </a:pathLst>
          </a:custGeom>
          <a:solidFill>
            <a:srgbClr val="A4A6AC"/>
          </a:solidFill>
        </p:spPr>
        <p:txBody>
          <a:bodyPr wrap="square" lIns="0" tIns="0" rIns="0" bIns="0" rtlCol="0"/>
          <a:lstStyle/>
          <a:p>
            <a:endParaRPr/>
          </a:p>
        </p:txBody>
      </p:sp>
      <p:sp>
        <p:nvSpPr>
          <p:cNvPr id="15" name="object 15"/>
          <p:cNvSpPr/>
          <p:nvPr/>
        </p:nvSpPr>
        <p:spPr>
          <a:xfrm>
            <a:off x="8036356" y="2016226"/>
            <a:ext cx="66040" cy="66040"/>
          </a:xfrm>
          <a:custGeom>
            <a:avLst/>
            <a:gdLst/>
            <a:ahLst/>
            <a:cxnLst/>
            <a:rect l="l" t="t" r="r" b="b"/>
            <a:pathLst>
              <a:path w="66040" h="66039">
                <a:moveTo>
                  <a:pt x="66040" y="0"/>
                </a:moveTo>
                <a:lnTo>
                  <a:pt x="0" y="0"/>
                </a:lnTo>
                <a:lnTo>
                  <a:pt x="0" y="66039"/>
                </a:lnTo>
                <a:lnTo>
                  <a:pt x="66040" y="66039"/>
                </a:lnTo>
                <a:lnTo>
                  <a:pt x="66040" y="0"/>
                </a:lnTo>
                <a:close/>
              </a:path>
            </a:pathLst>
          </a:custGeom>
          <a:solidFill>
            <a:srgbClr val="3B434C"/>
          </a:solidFill>
        </p:spPr>
        <p:txBody>
          <a:bodyPr wrap="square" lIns="0" tIns="0" rIns="0" bIns="0" rtlCol="0"/>
          <a:lstStyle/>
          <a:p>
            <a:endParaRPr/>
          </a:p>
        </p:txBody>
      </p:sp>
      <p:grpSp>
        <p:nvGrpSpPr>
          <p:cNvPr id="16" name="object 16"/>
          <p:cNvGrpSpPr/>
          <p:nvPr/>
        </p:nvGrpSpPr>
        <p:grpSpPr>
          <a:xfrm>
            <a:off x="393754" y="4379531"/>
            <a:ext cx="1704339" cy="490220"/>
            <a:chOff x="393754" y="4379531"/>
            <a:chExt cx="1704339" cy="490220"/>
          </a:xfrm>
        </p:grpSpPr>
        <p:sp>
          <p:nvSpPr>
            <p:cNvPr id="17" name="object 17"/>
            <p:cNvSpPr/>
            <p:nvPr/>
          </p:nvSpPr>
          <p:spPr>
            <a:xfrm>
              <a:off x="395173" y="4379531"/>
              <a:ext cx="355600" cy="339090"/>
            </a:xfrm>
            <a:custGeom>
              <a:avLst/>
              <a:gdLst/>
              <a:ahLst/>
              <a:cxnLst/>
              <a:rect l="l" t="t" r="r" b="b"/>
              <a:pathLst>
                <a:path w="355600" h="339089">
                  <a:moveTo>
                    <a:pt x="355307" y="0"/>
                  </a:moveTo>
                  <a:lnTo>
                    <a:pt x="0" y="0"/>
                  </a:lnTo>
                  <a:lnTo>
                    <a:pt x="0" y="338709"/>
                  </a:lnTo>
                  <a:lnTo>
                    <a:pt x="355307" y="338709"/>
                  </a:lnTo>
                  <a:lnTo>
                    <a:pt x="355307" y="0"/>
                  </a:lnTo>
                  <a:close/>
                </a:path>
              </a:pathLst>
            </a:custGeom>
            <a:solidFill>
              <a:srgbClr val="FFFFFF"/>
            </a:solidFill>
          </p:spPr>
          <p:txBody>
            <a:bodyPr wrap="square" lIns="0" tIns="0" rIns="0" bIns="0" rtlCol="0"/>
            <a:lstStyle/>
            <a:p>
              <a:endParaRPr/>
            </a:p>
          </p:txBody>
        </p:sp>
        <p:pic>
          <p:nvPicPr>
            <p:cNvPr id="18" name="object 18"/>
            <p:cNvPicPr/>
            <p:nvPr/>
          </p:nvPicPr>
          <p:blipFill>
            <a:blip r:embed="rId2" cstate="print"/>
            <a:stretch>
              <a:fillRect/>
            </a:stretch>
          </p:blipFill>
          <p:spPr>
            <a:xfrm>
              <a:off x="491563" y="4469629"/>
              <a:ext cx="162534" cy="175107"/>
            </a:xfrm>
            <a:prstGeom prst="rect">
              <a:avLst/>
            </a:prstGeom>
          </p:spPr>
        </p:pic>
        <p:sp>
          <p:nvSpPr>
            <p:cNvPr id="19" name="object 19"/>
            <p:cNvSpPr/>
            <p:nvPr/>
          </p:nvSpPr>
          <p:spPr>
            <a:xfrm>
              <a:off x="843584" y="4379531"/>
              <a:ext cx="355600" cy="339090"/>
            </a:xfrm>
            <a:custGeom>
              <a:avLst/>
              <a:gdLst/>
              <a:ahLst/>
              <a:cxnLst/>
              <a:rect l="l" t="t" r="r" b="b"/>
              <a:pathLst>
                <a:path w="355600" h="339089">
                  <a:moveTo>
                    <a:pt x="355307" y="0"/>
                  </a:moveTo>
                  <a:lnTo>
                    <a:pt x="0" y="0"/>
                  </a:lnTo>
                  <a:lnTo>
                    <a:pt x="0" y="338709"/>
                  </a:lnTo>
                  <a:lnTo>
                    <a:pt x="355307" y="338709"/>
                  </a:lnTo>
                  <a:lnTo>
                    <a:pt x="355307" y="0"/>
                  </a:lnTo>
                  <a:close/>
                </a:path>
              </a:pathLst>
            </a:custGeom>
            <a:solidFill>
              <a:srgbClr val="FFFFFF"/>
            </a:solidFill>
          </p:spPr>
          <p:txBody>
            <a:bodyPr wrap="square" lIns="0" tIns="0" rIns="0" bIns="0" rtlCol="0"/>
            <a:lstStyle/>
            <a:p>
              <a:endParaRPr/>
            </a:p>
          </p:txBody>
        </p:sp>
        <p:pic>
          <p:nvPicPr>
            <p:cNvPr id="20" name="object 20"/>
            <p:cNvPicPr/>
            <p:nvPr/>
          </p:nvPicPr>
          <p:blipFill>
            <a:blip r:embed="rId3" cstate="print"/>
            <a:stretch>
              <a:fillRect/>
            </a:stretch>
          </p:blipFill>
          <p:spPr>
            <a:xfrm>
              <a:off x="930050" y="4466548"/>
              <a:ext cx="182414" cy="181267"/>
            </a:xfrm>
            <a:prstGeom prst="rect">
              <a:avLst/>
            </a:prstGeom>
          </p:spPr>
        </p:pic>
        <p:sp>
          <p:nvSpPr>
            <p:cNvPr id="21" name="object 21"/>
            <p:cNvSpPr/>
            <p:nvPr/>
          </p:nvSpPr>
          <p:spPr>
            <a:xfrm>
              <a:off x="1291983" y="4379531"/>
              <a:ext cx="355600" cy="339090"/>
            </a:xfrm>
            <a:custGeom>
              <a:avLst/>
              <a:gdLst/>
              <a:ahLst/>
              <a:cxnLst/>
              <a:rect l="l" t="t" r="r" b="b"/>
              <a:pathLst>
                <a:path w="355600" h="339089">
                  <a:moveTo>
                    <a:pt x="355295" y="0"/>
                  </a:moveTo>
                  <a:lnTo>
                    <a:pt x="0" y="0"/>
                  </a:lnTo>
                  <a:lnTo>
                    <a:pt x="0" y="338709"/>
                  </a:lnTo>
                  <a:lnTo>
                    <a:pt x="355295" y="338709"/>
                  </a:lnTo>
                  <a:lnTo>
                    <a:pt x="355295" y="0"/>
                  </a:lnTo>
                  <a:close/>
                </a:path>
              </a:pathLst>
            </a:custGeom>
            <a:solidFill>
              <a:srgbClr val="FFFFFF"/>
            </a:solidFill>
          </p:spPr>
          <p:txBody>
            <a:bodyPr wrap="square" lIns="0" tIns="0" rIns="0" bIns="0" rtlCol="0"/>
            <a:lstStyle/>
            <a:p>
              <a:endParaRPr/>
            </a:p>
          </p:txBody>
        </p:sp>
        <p:pic>
          <p:nvPicPr>
            <p:cNvPr id="22" name="object 22"/>
            <p:cNvPicPr/>
            <p:nvPr/>
          </p:nvPicPr>
          <p:blipFill>
            <a:blip r:embed="rId4" cstate="print"/>
            <a:stretch>
              <a:fillRect/>
            </a:stretch>
          </p:blipFill>
          <p:spPr>
            <a:xfrm>
              <a:off x="1399514" y="4469634"/>
              <a:ext cx="140258" cy="175107"/>
            </a:xfrm>
            <a:prstGeom prst="rect">
              <a:avLst/>
            </a:prstGeom>
          </p:spPr>
        </p:pic>
        <p:sp>
          <p:nvSpPr>
            <p:cNvPr id="23" name="object 23"/>
            <p:cNvSpPr/>
            <p:nvPr/>
          </p:nvSpPr>
          <p:spPr>
            <a:xfrm>
              <a:off x="1740382" y="4379531"/>
              <a:ext cx="355600" cy="339090"/>
            </a:xfrm>
            <a:custGeom>
              <a:avLst/>
              <a:gdLst/>
              <a:ahLst/>
              <a:cxnLst/>
              <a:rect l="l" t="t" r="r" b="b"/>
              <a:pathLst>
                <a:path w="355600" h="339089">
                  <a:moveTo>
                    <a:pt x="355307" y="0"/>
                  </a:moveTo>
                  <a:lnTo>
                    <a:pt x="0" y="0"/>
                  </a:lnTo>
                  <a:lnTo>
                    <a:pt x="0" y="338709"/>
                  </a:lnTo>
                  <a:lnTo>
                    <a:pt x="355307" y="338709"/>
                  </a:lnTo>
                  <a:lnTo>
                    <a:pt x="355307" y="0"/>
                  </a:lnTo>
                  <a:close/>
                </a:path>
              </a:pathLst>
            </a:custGeom>
            <a:solidFill>
              <a:srgbClr val="FFFFFF"/>
            </a:solidFill>
          </p:spPr>
          <p:txBody>
            <a:bodyPr wrap="square" lIns="0" tIns="0" rIns="0" bIns="0" rtlCol="0"/>
            <a:lstStyle/>
            <a:p>
              <a:endParaRPr/>
            </a:p>
          </p:txBody>
        </p:sp>
        <p:pic>
          <p:nvPicPr>
            <p:cNvPr id="24" name="object 24"/>
            <p:cNvPicPr/>
            <p:nvPr/>
          </p:nvPicPr>
          <p:blipFill>
            <a:blip r:embed="rId5" cstate="print"/>
            <a:stretch>
              <a:fillRect/>
            </a:stretch>
          </p:blipFill>
          <p:spPr>
            <a:xfrm>
              <a:off x="1824685" y="4466548"/>
              <a:ext cx="186715" cy="181267"/>
            </a:xfrm>
            <a:prstGeom prst="rect">
              <a:avLst/>
            </a:prstGeom>
          </p:spPr>
        </p:pic>
        <p:pic>
          <p:nvPicPr>
            <p:cNvPr id="25" name="object 25"/>
            <p:cNvPicPr/>
            <p:nvPr/>
          </p:nvPicPr>
          <p:blipFill>
            <a:blip r:embed="rId6" cstate="print"/>
            <a:stretch>
              <a:fillRect/>
            </a:stretch>
          </p:blipFill>
          <p:spPr>
            <a:xfrm>
              <a:off x="393754" y="4786594"/>
              <a:ext cx="1703990" cy="82671"/>
            </a:xfrm>
            <a:prstGeom prst="rect">
              <a:avLst/>
            </a:prstGeom>
          </p:spPr>
        </p:pic>
      </p:grpSp>
      <p:pic>
        <p:nvPicPr>
          <p:cNvPr id="28" name="Picture 27" descr="A picture containing graphical user interface&#10;&#10;Description automatically generated">
            <a:extLst>
              <a:ext uri="{FF2B5EF4-FFF2-40B4-BE49-F238E27FC236}">
                <a16:creationId xmlns:a16="http://schemas.microsoft.com/office/drawing/2014/main" id="{36D59AC5-0448-EB4C-9A95-303E4B4DCB8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861420" y="4474786"/>
            <a:ext cx="2044700" cy="469900"/>
          </a:xfrm>
          <a:prstGeom prst="rect">
            <a:avLst/>
          </a:prstGeom>
        </p:spPr>
      </p:pic>
    </p:spTree>
    <p:extLst>
      <p:ext uri="{BB962C8B-B14F-4D97-AF65-F5344CB8AC3E}">
        <p14:creationId xmlns:p14="http://schemas.microsoft.com/office/powerpoint/2010/main" val="256982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79768" y="634161"/>
            <a:ext cx="5858916" cy="293029"/>
          </a:xfrm>
          <a:prstGeom prst="rect">
            <a:avLst/>
          </a:prstGeom>
        </p:spPr>
        <p:txBody>
          <a:bodyPr vert="horz" wrap="square" lIns="0" tIns="15875" rIns="0" bIns="0" rtlCol="0">
            <a:spAutoFit/>
          </a:bodyPr>
          <a:lstStyle/>
          <a:p>
            <a:pPr marL="12700">
              <a:lnSpc>
                <a:spcPct val="100000"/>
              </a:lnSpc>
              <a:spcBef>
                <a:spcPts val="125"/>
              </a:spcBef>
            </a:pPr>
            <a:r>
              <a:rPr lang="en-GB" sz="1800" spc="10" dirty="0">
                <a:solidFill>
                  <a:srgbClr val="000000"/>
                </a:solidFill>
              </a:rPr>
              <a:t>A summary of our asks:</a:t>
            </a:r>
            <a:endParaRPr sz="1800" dirty="0"/>
          </a:p>
        </p:txBody>
      </p:sp>
      <p:sp>
        <p:nvSpPr>
          <p:cNvPr id="3" name="object 3"/>
          <p:cNvSpPr txBox="1"/>
          <p:nvPr/>
        </p:nvSpPr>
        <p:spPr>
          <a:xfrm>
            <a:off x="679768" y="1122508"/>
            <a:ext cx="5892800" cy="4919232"/>
          </a:xfrm>
          <a:prstGeom prst="rect">
            <a:avLst/>
          </a:prstGeom>
        </p:spPr>
        <p:txBody>
          <a:bodyPr vert="horz" wrap="square" lIns="0" tIns="12700" rIns="0" bIns="0" rtlCol="0">
            <a:spAutoFit/>
          </a:bodyPr>
          <a:lstStyle/>
          <a:p>
            <a:pPr algn="l"/>
            <a:r>
              <a:rPr lang="en-GB" sz="1400" b="0" i="0" u="none" strike="noStrike" dirty="0">
                <a:solidFill>
                  <a:srgbClr val="000000"/>
                </a:solidFill>
                <a:effectLst/>
                <a:latin typeface="Arial" panose="020B0604020202020204" pitchFamily="34" charset="0"/>
                <a:cs typeface="Arial" panose="020B0604020202020204" pitchFamily="34" charset="0"/>
              </a:rPr>
              <a:t>We are calling on the next government to take the following actions as a matter of urgency:</a:t>
            </a:r>
          </a:p>
          <a:p>
            <a:pPr algn="l"/>
            <a:endParaRPr lang="en-GB" sz="1400" b="0" i="0" u="none" strike="noStrike" dirty="0">
              <a:solidFill>
                <a:srgbClr val="000000"/>
              </a:solidFill>
              <a:effectLst/>
              <a:latin typeface="Arial" panose="020B0604020202020204" pitchFamily="34" charset="0"/>
              <a:cs typeface="Arial" panose="020B0604020202020204" pitchFamily="34" charset="0"/>
            </a:endParaRPr>
          </a:p>
          <a:p>
            <a:pPr marL="171450" indent="-171450" algn="l">
              <a:buFont typeface="Arial" panose="020B0604020202020204" pitchFamily="34" charset="0"/>
              <a:buChar char="•"/>
            </a:pPr>
            <a:r>
              <a:rPr lang="en-GB" sz="1400" b="0" i="0" u="none" strike="noStrike" dirty="0">
                <a:solidFill>
                  <a:srgbClr val="000000"/>
                </a:solidFill>
                <a:effectLst/>
                <a:latin typeface="Arial" panose="020B0604020202020204" pitchFamily="34" charset="0"/>
                <a:cs typeface="Arial" panose="020B0604020202020204" pitchFamily="34" charset="0"/>
              </a:rPr>
              <a:t>Fully fund the delivery of services for disabled people, including the full costs of commissioned services delivered by third sector providers, to ensure social care is on a surer footing. </a:t>
            </a:r>
          </a:p>
          <a:p>
            <a:pPr marL="171450" indent="-171450" algn="l">
              <a:buFont typeface="Arial" panose="020B0604020202020204" pitchFamily="34" charset="0"/>
              <a:buChar char="•"/>
            </a:pPr>
            <a:endParaRPr lang="en-GB" sz="1400" b="0" i="0" u="none" strike="noStrike" dirty="0">
              <a:solidFill>
                <a:srgbClr val="000000"/>
              </a:solidFill>
              <a:effectLst/>
              <a:latin typeface="Arial" panose="020B0604020202020204" pitchFamily="34" charset="0"/>
              <a:cs typeface="Arial" panose="020B0604020202020204" pitchFamily="34" charset="0"/>
            </a:endParaRPr>
          </a:p>
          <a:p>
            <a:pPr marL="171450" indent="-171450" algn="l">
              <a:buFont typeface="Arial" panose="020B0604020202020204" pitchFamily="34" charset="0"/>
              <a:buChar char="•"/>
            </a:pPr>
            <a:r>
              <a:rPr lang="en-GB" sz="1400" dirty="0">
                <a:solidFill>
                  <a:srgbClr val="000000"/>
                </a:solidFill>
                <a:latin typeface="Arial" panose="020B0604020202020204" pitchFamily="34" charset="0"/>
                <a:cs typeface="Arial" panose="020B0604020202020204" pitchFamily="34" charset="0"/>
              </a:rPr>
              <a:t>Recognise the valued role played by the social care workforce in the life chances and experience of disabled people and their families. As a starting point this should include parity of pay, recognition and career progression as in the NHS.</a:t>
            </a:r>
          </a:p>
          <a:p>
            <a:pPr marL="171450" indent="-171450" algn="l">
              <a:buFont typeface="Arial" panose="020B0604020202020204" pitchFamily="34" charset="0"/>
              <a:buChar char="•"/>
            </a:pPr>
            <a:endParaRPr lang="en-GB" sz="1400" dirty="0">
              <a:solidFill>
                <a:srgbClr val="000000"/>
              </a:solidFill>
              <a:latin typeface="Arial" panose="020B0604020202020204" pitchFamily="34" charset="0"/>
              <a:cs typeface="Arial" panose="020B0604020202020204" pitchFamily="34" charset="0"/>
            </a:endParaRPr>
          </a:p>
          <a:p>
            <a:pPr marL="171450" indent="-171450" algn="l">
              <a:buFont typeface="Arial" panose="020B0604020202020204" pitchFamily="34" charset="0"/>
              <a:buChar char="•"/>
            </a:pPr>
            <a:r>
              <a:rPr lang="en-GB" sz="1400" dirty="0">
                <a:solidFill>
                  <a:srgbClr val="000000"/>
                </a:solidFill>
                <a:latin typeface="Arial" panose="020B0604020202020204" pitchFamily="34" charset="0"/>
                <a:cs typeface="Arial" panose="020B0604020202020204" pitchFamily="34" charset="0"/>
              </a:rPr>
              <a:t>Alleviate the disproportionate impact of the rising cost of living on people with disabilities by providing an essential guarantee in universal credit.</a:t>
            </a:r>
          </a:p>
          <a:p>
            <a:pPr marL="171450" indent="-171450" algn="l">
              <a:buFont typeface="Arial" panose="020B0604020202020204" pitchFamily="34" charset="0"/>
              <a:buChar char="•"/>
            </a:pPr>
            <a:endParaRPr lang="en-GB" sz="1400" dirty="0">
              <a:solidFill>
                <a:srgbClr val="000000"/>
              </a:solidFill>
              <a:latin typeface="Arial" panose="020B0604020202020204" pitchFamily="34" charset="0"/>
              <a:cs typeface="Arial" panose="020B0604020202020204" pitchFamily="34" charset="0"/>
            </a:endParaRPr>
          </a:p>
          <a:p>
            <a:pPr marL="171450" indent="-171450" algn="l">
              <a:buFont typeface="Arial" panose="020B0604020202020204" pitchFamily="34" charset="0"/>
              <a:buChar char="•"/>
            </a:pPr>
            <a:endParaRPr lang="en-GB" sz="1400" dirty="0">
              <a:solidFill>
                <a:srgbClr val="000000"/>
              </a:solidFill>
              <a:latin typeface="Arial" panose="020B0604020202020204" pitchFamily="34" charset="0"/>
              <a:cs typeface="Arial" panose="020B0604020202020204" pitchFamily="34" charset="0"/>
            </a:endParaRPr>
          </a:p>
          <a:p>
            <a:pPr marL="171450" indent="-171450" algn="l">
              <a:buFont typeface="Arial" panose="020B0604020202020204" pitchFamily="34" charset="0"/>
              <a:buChar char="•"/>
            </a:pPr>
            <a:endParaRPr lang="en-GB" sz="1400" dirty="0">
              <a:solidFill>
                <a:srgbClr val="000000"/>
              </a:solidFill>
              <a:latin typeface="Arial" panose="020B0604020202020204" pitchFamily="34" charset="0"/>
              <a:cs typeface="Arial" panose="020B0604020202020204" pitchFamily="34" charset="0"/>
            </a:endParaRPr>
          </a:p>
          <a:p>
            <a:pPr marL="171450" indent="-171450" algn="l">
              <a:buFont typeface="Arial" panose="020B0604020202020204" pitchFamily="34" charset="0"/>
              <a:buChar char="•"/>
            </a:pPr>
            <a:endParaRPr lang="en-GB" sz="1400" b="0" i="0" u="none" strike="noStrike" dirty="0">
              <a:solidFill>
                <a:srgbClr val="000000"/>
              </a:solidFill>
              <a:effectLst/>
              <a:latin typeface="Arial" panose="020B0604020202020204" pitchFamily="34" charset="0"/>
              <a:cs typeface="Arial" panose="020B0604020202020204" pitchFamily="34" charset="0"/>
            </a:endParaRPr>
          </a:p>
          <a:p>
            <a:pPr marL="171450" indent="-171450" algn="l">
              <a:buFont typeface="Arial" panose="020B0604020202020204" pitchFamily="34" charset="0"/>
              <a:buChar char="•"/>
            </a:pPr>
            <a:endParaRPr lang="en-GB" sz="1400" dirty="0">
              <a:solidFill>
                <a:srgbClr val="000000"/>
              </a:solidFill>
              <a:latin typeface="Arial" panose="020B0604020202020204" pitchFamily="34" charset="0"/>
              <a:cs typeface="Arial" panose="020B0604020202020204" pitchFamily="34" charset="0"/>
            </a:endParaRPr>
          </a:p>
          <a:p>
            <a:pPr marL="171450" indent="-171450" algn="l">
              <a:buFont typeface="Arial" panose="020B0604020202020204" pitchFamily="34" charset="0"/>
              <a:buChar char="•"/>
            </a:pPr>
            <a:endParaRPr lang="en-GB" sz="1400" dirty="0">
              <a:solidFill>
                <a:srgbClr val="212121"/>
              </a:solidFill>
              <a:latin typeface="Arial" panose="020B0604020202020204" pitchFamily="34" charset="0"/>
              <a:cs typeface="Arial" panose="020B0604020202020204" pitchFamily="34" charset="0"/>
            </a:endParaRPr>
          </a:p>
          <a:p>
            <a:pPr marL="171450" indent="-171450" algn="l">
              <a:buFont typeface="Arial" panose="020B0604020202020204" pitchFamily="34" charset="0"/>
              <a:buChar char="•"/>
            </a:pPr>
            <a:endParaRPr lang="en-GB" sz="1400" b="0" i="0" u="none" strike="noStrike" dirty="0">
              <a:solidFill>
                <a:srgbClr val="000000"/>
              </a:solidFill>
              <a:effectLst/>
              <a:latin typeface="Arial" panose="020B0604020202020204" pitchFamily="34" charset="0"/>
              <a:cs typeface="Arial" panose="020B0604020202020204" pitchFamily="34" charset="0"/>
            </a:endParaRPr>
          </a:p>
          <a:p>
            <a:pPr marL="228600" algn="l"/>
            <a:r>
              <a:rPr lang="en-GB" sz="1200" b="0" i="0" u="none" strike="noStrike" dirty="0">
                <a:solidFill>
                  <a:srgbClr val="000000"/>
                </a:solidFill>
                <a:effectLst/>
                <a:latin typeface="Arial" panose="020B0604020202020204" pitchFamily="34" charset="0"/>
                <a:cs typeface="Arial" panose="020B0604020202020204" pitchFamily="34" charset="0"/>
              </a:rPr>
              <a:t> </a:t>
            </a:r>
            <a:endParaRPr lang="en-GB" sz="1200" b="0" i="0" u="none" strike="noStrike" dirty="0">
              <a:solidFill>
                <a:srgbClr val="212121"/>
              </a:solidFill>
              <a:effectLst/>
              <a:latin typeface="Arial" panose="020B0604020202020204" pitchFamily="34" charset="0"/>
              <a:cs typeface="Arial" panose="020B0604020202020204" pitchFamily="34" charset="0"/>
            </a:endParaRPr>
          </a:p>
          <a:p>
            <a:pPr marL="127000" marR="17780" indent="-102235">
              <a:lnSpc>
                <a:spcPct val="107500"/>
              </a:lnSpc>
              <a:spcBef>
                <a:spcPts val="100"/>
              </a:spcBef>
              <a:buClr>
                <a:srgbClr val="D4CA00"/>
              </a:buClr>
              <a:buSzPct val="150000"/>
              <a:buChar char="•"/>
              <a:tabLst>
                <a:tab pos="140335" algn="l"/>
              </a:tabLst>
            </a:pPr>
            <a:endParaRPr sz="1200" dirty="0">
              <a:latin typeface="Arial"/>
              <a:cs typeface="Arial"/>
            </a:endParaRPr>
          </a:p>
        </p:txBody>
      </p:sp>
      <p:grpSp>
        <p:nvGrpSpPr>
          <p:cNvPr id="4" name="object 4"/>
          <p:cNvGrpSpPr/>
          <p:nvPr/>
        </p:nvGrpSpPr>
        <p:grpSpPr>
          <a:xfrm>
            <a:off x="7032891" y="0"/>
            <a:ext cx="2111375" cy="1323975"/>
            <a:chOff x="7032891" y="0"/>
            <a:chExt cx="2111375" cy="1323975"/>
          </a:xfrm>
        </p:grpSpPr>
        <p:sp>
          <p:nvSpPr>
            <p:cNvPr id="5" name="object 5"/>
            <p:cNvSpPr/>
            <p:nvPr/>
          </p:nvSpPr>
          <p:spPr>
            <a:xfrm>
              <a:off x="7032891" y="488010"/>
              <a:ext cx="607060" cy="607060"/>
            </a:xfrm>
            <a:custGeom>
              <a:avLst/>
              <a:gdLst/>
              <a:ahLst/>
              <a:cxnLst/>
              <a:rect l="l" t="t" r="r" b="b"/>
              <a:pathLst>
                <a:path w="607059" h="607060">
                  <a:moveTo>
                    <a:pt x="606729" y="0"/>
                  </a:moveTo>
                  <a:lnTo>
                    <a:pt x="0" y="0"/>
                  </a:lnTo>
                  <a:lnTo>
                    <a:pt x="0" y="136029"/>
                  </a:lnTo>
                  <a:lnTo>
                    <a:pt x="0" y="606729"/>
                  </a:lnTo>
                  <a:lnTo>
                    <a:pt x="606729" y="606729"/>
                  </a:lnTo>
                  <a:lnTo>
                    <a:pt x="606729" y="136029"/>
                  </a:lnTo>
                  <a:lnTo>
                    <a:pt x="606729" y="0"/>
                  </a:lnTo>
                  <a:close/>
                </a:path>
              </a:pathLst>
            </a:custGeom>
            <a:solidFill>
              <a:srgbClr val="D4CA00"/>
            </a:solidFill>
          </p:spPr>
          <p:txBody>
            <a:bodyPr wrap="square" lIns="0" tIns="0" rIns="0" bIns="0" rtlCol="0"/>
            <a:lstStyle/>
            <a:p>
              <a:endParaRPr/>
            </a:p>
          </p:txBody>
        </p:sp>
        <p:sp>
          <p:nvSpPr>
            <p:cNvPr id="6" name="object 6"/>
            <p:cNvSpPr/>
            <p:nvPr/>
          </p:nvSpPr>
          <p:spPr>
            <a:xfrm>
              <a:off x="7379677" y="0"/>
              <a:ext cx="633730" cy="624205"/>
            </a:xfrm>
            <a:custGeom>
              <a:avLst/>
              <a:gdLst/>
              <a:ahLst/>
              <a:cxnLst/>
              <a:rect l="l" t="t" r="r" b="b"/>
              <a:pathLst>
                <a:path w="633729" h="624205">
                  <a:moveTo>
                    <a:pt x="633171" y="0"/>
                  </a:moveTo>
                  <a:lnTo>
                    <a:pt x="0" y="0"/>
                  </a:lnTo>
                  <a:lnTo>
                    <a:pt x="0" y="624039"/>
                  </a:lnTo>
                  <a:lnTo>
                    <a:pt x="633171" y="624039"/>
                  </a:lnTo>
                  <a:lnTo>
                    <a:pt x="633171" y="0"/>
                  </a:lnTo>
                  <a:close/>
                </a:path>
              </a:pathLst>
            </a:custGeom>
            <a:solidFill>
              <a:srgbClr val="3B434C"/>
            </a:solidFill>
          </p:spPr>
          <p:txBody>
            <a:bodyPr wrap="square" lIns="0" tIns="0" rIns="0" bIns="0" rtlCol="0"/>
            <a:lstStyle/>
            <a:p>
              <a:endParaRPr/>
            </a:p>
          </p:txBody>
        </p:sp>
        <p:sp>
          <p:nvSpPr>
            <p:cNvPr id="7" name="object 7"/>
            <p:cNvSpPr/>
            <p:nvPr/>
          </p:nvSpPr>
          <p:spPr>
            <a:xfrm>
              <a:off x="8237346" y="850696"/>
              <a:ext cx="473709" cy="473709"/>
            </a:xfrm>
            <a:custGeom>
              <a:avLst/>
              <a:gdLst/>
              <a:ahLst/>
              <a:cxnLst/>
              <a:rect l="l" t="t" r="r" b="b"/>
              <a:pathLst>
                <a:path w="473709" h="473709">
                  <a:moveTo>
                    <a:pt x="473265" y="0"/>
                  </a:moveTo>
                  <a:lnTo>
                    <a:pt x="0" y="0"/>
                  </a:lnTo>
                  <a:lnTo>
                    <a:pt x="0" y="473265"/>
                  </a:lnTo>
                  <a:lnTo>
                    <a:pt x="473265" y="473265"/>
                  </a:lnTo>
                  <a:lnTo>
                    <a:pt x="473265" y="0"/>
                  </a:lnTo>
                  <a:close/>
                </a:path>
              </a:pathLst>
            </a:custGeom>
            <a:solidFill>
              <a:srgbClr val="A4A6AC"/>
            </a:solidFill>
          </p:spPr>
          <p:txBody>
            <a:bodyPr wrap="square" lIns="0" tIns="0" rIns="0" bIns="0" rtlCol="0"/>
            <a:lstStyle/>
            <a:p>
              <a:endParaRPr/>
            </a:p>
          </p:txBody>
        </p:sp>
        <p:sp>
          <p:nvSpPr>
            <p:cNvPr id="8" name="object 8"/>
            <p:cNvSpPr/>
            <p:nvPr/>
          </p:nvSpPr>
          <p:spPr>
            <a:xfrm>
              <a:off x="8710612" y="417309"/>
              <a:ext cx="433705" cy="433705"/>
            </a:xfrm>
            <a:custGeom>
              <a:avLst/>
              <a:gdLst/>
              <a:ahLst/>
              <a:cxnLst/>
              <a:rect l="l" t="t" r="r" b="b"/>
              <a:pathLst>
                <a:path w="433704" h="433705">
                  <a:moveTo>
                    <a:pt x="433387" y="0"/>
                  </a:moveTo>
                  <a:lnTo>
                    <a:pt x="0" y="0"/>
                  </a:lnTo>
                  <a:lnTo>
                    <a:pt x="0" y="433387"/>
                  </a:lnTo>
                  <a:lnTo>
                    <a:pt x="433387" y="433387"/>
                  </a:lnTo>
                  <a:lnTo>
                    <a:pt x="433387" y="0"/>
                  </a:lnTo>
                  <a:close/>
                </a:path>
              </a:pathLst>
            </a:custGeom>
            <a:solidFill>
              <a:srgbClr val="D4CA00"/>
            </a:solidFill>
          </p:spPr>
          <p:txBody>
            <a:bodyPr wrap="square" lIns="0" tIns="0" rIns="0" bIns="0" rtlCol="0"/>
            <a:lstStyle/>
            <a:p>
              <a:endParaRPr/>
            </a:p>
          </p:txBody>
        </p:sp>
        <p:sp>
          <p:nvSpPr>
            <p:cNvPr id="9" name="object 9"/>
            <p:cNvSpPr/>
            <p:nvPr/>
          </p:nvSpPr>
          <p:spPr>
            <a:xfrm>
              <a:off x="8012849" y="626199"/>
              <a:ext cx="224790" cy="224790"/>
            </a:xfrm>
            <a:custGeom>
              <a:avLst/>
              <a:gdLst/>
              <a:ahLst/>
              <a:cxnLst/>
              <a:rect l="l" t="t" r="r" b="b"/>
              <a:pathLst>
                <a:path w="224790" h="224790">
                  <a:moveTo>
                    <a:pt x="224497" y="0"/>
                  </a:moveTo>
                  <a:lnTo>
                    <a:pt x="0" y="0"/>
                  </a:lnTo>
                  <a:lnTo>
                    <a:pt x="0" y="224497"/>
                  </a:lnTo>
                  <a:lnTo>
                    <a:pt x="224497" y="224497"/>
                  </a:lnTo>
                  <a:lnTo>
                    <a:pt x="224497" y="0"/>
                  </a:lnTo>
                  <a:close/>
                </a:path>
              </a:pathLst>
            </a:custGeom>
            <a:solidFill>
              <a:srgbClr val="A4A6AC"/>
            </a:solidFill>
          </p:spPr>
          <p:txBody>
            <a:bodyPr wrap="square" lIns="0" tIns="0" rIns="0" bIns="0" rtlCol="0"/>
            <a:lstStyle/>
            <a:p>
              <a:endParaRPr/>
            </a:p>
          </p:txBody>
        </p:sp>
        <p:sp>
          <p:nvSpPr>
            <p:cNvPr id="10" name="object 10"/>
            <p:cNvSpPr/>
            <p:nvPr/>
          </p:nvSpPr>
          <p:spPr>
            <a:xfrm>
              <a:off x="7639634" y="1094740"/>
              <a:ext cx="103505" cy="103505"/>
            </a:xfrm>
            <a:custGeom>
              <a:avLst/>
              <a:gdLst/>
              <a:ahLst/>
              <a:cxnLst/>
              <a:rect l="l" t="t" r="r" b="b"/>
              <a:pathLst>
                <a:path w="103504" h="103505">
                  <a:moveTo>
                    <a:pt x="103200" y="0"/>
                  </a:moveTo>
                  <a:lnTo>
                    <a:pt x="0" y="0"/>
                  </a:lnTo>
                  <a:lnTo>
                    <a:pt x="0" y="103200"/>
                  </a:lnTo>
                  <a:lnTo>
                    <a:pt x="103200" y="103200"/>
                  </a:lnTo>
                  <a:lnTo>
                    <a:pt x="103200" y="0"/>
                  </a:lnTo>
                  <a:close/>
                </a:path>
              </a:pathLst>
            </a:custGeom>
            <a:solidFill>
              <a:srgbClr val="3B434C"/>
            </a:solidFill>
          </p:spPr>
          <p:txBody>
            <a:bodyPr wrap="square" lIns="0" tIns="0" rIns="0" bIns="0" rtlCol="0"/>
            <a:lstStyle/>
            <a:p>
              <a:endParaRPr/>
            </a:p>
          </p:txBody>
        </p:sp>
      </p:grpSp>
      <p:sp>
        <p:nvSpPr>
          <p:cNvPr id="11" name="object 11"/>
          <p:cNvSpPr/>
          <p:nvPr/>
        </p:nvSpPr>
        <p:spPr>
          <a:xfrm>
            <a:off x="7413307" y="1650593"/>
            <a:ext cx="1050925" cy="1052830"/>
          </a:xfrm>
          <a:custGeom>
            <a:avLst/>
            <a:gdLst/>
            <a:ahLst/>
            <a:cxnLst/>
            <a:rect l="l" t="t" r="r" b="b"/>
            <a:pathLst>
              <a:path w="1050925" h="1052830">
                <a:moveTo>
                  <a:pt x="1050366" y="0"/>
                </a:moveTo>
                <a:lnTo>
                  <a:pt x="597712" y="0"/>
                </a:lnTo>
                <a:lnTo>
                  <a:pt x="597712" y="452653"/>
                </a:lnTo>
                <a:lnTo>
                  <a:pt x="0" y="452653"/>
                </a:lnTo>
                <a:lnTo>
                  <a:pt x="0" y="1052207"/>
                </a:lnTo>
                <a:lnTo>
                  <a:pt x="599554" y="1052207"/>
                </a:lnTo>
                <a:lnTo>
                  <a:pt x="599554" y="452653"/>
                </a:lnTo>
                <a:lnTo>
                  <a:pt x="1050366" y="452653"/>
                </a:lnTo>
                <a:lnTo>
                  <a:pt x="1050366" y="0"/>
                </a:lnTo>
                <a:close/>
              </a:path>
            </a:pathLst>
          </a:custGeom>
          <a:solidFill>
            <a:srgbClr val="A4A6AC"/>
          </a:solidFill>
        </p:spPr>
        <p:txBody>
          <a:bodyPr wrap="square" lIns="0" tIns="0" rIns="0" bIns="0" rtlCol="0"/>
          <a:lstStyle/>
          <a:p>
            <a:endParaRPr/>
          </a:p>
        </p:txBody>
      </p:sp>
      <p:sp>
        <p:nvSpPr>
          <p:cNvPr id="12" name="object 12"/>
          <p:cNvSpPr/>
          <p:nvPr/>
        </p:nvSpPr>
        <p:spPr>
          <a:xfrm>
            <a:off x="7413307" y="3155454"/>
            <a:ext cx="103505" cy="103505"/>
          </a:xfrm>
          <a:custGeom>
            <a:avLst/>
            <a:gdLst/>
            <a:ahLst/>
            <a:cxnLst/>
            <a:rect l="l" t="t" r="r" b="b"/>
            <a:pathLst>
              <a:path w="103504" h="103504">
                <a:moveTo>
                  <a:pt x="103200" y="0"/>
                </a:moveTo>
                <a:lnTo>
                  <a:pt x="0" y="0"/>
                </a:lnTo>
                <a:lnTo>
                  <a:pt x="0" y="103200"/>
                </a:lnTo>
                <a:lnTo>
                  <a:pt x="103200" y="103200"/>
                </a:lnTo>
                <a:lnTo>
                  <a:pt x="103200" y="0"/>
                </a:lnTo>
                <a:close/>
              </a:path>
            </a:pathLst>
          </a:custGeom>
          <a:solidFill>
            <a:srgbClr val="3B434C"/>
          </a:solidFill>
        </p:spPr>
        <p:txBody>
          <a:bodyPr wrap="square" lIns="0" tIns="0" rIns="0" bIns="0" rtlCol="0"/>
          <a:lstStyle/>
          <a:p>
            <a:endParaRPr/>
          </a:p>
        </p:txBody>
      </p:sp>
      <p:pic>
        <p:nvPicPr>
          <p:cNvPr id="27" name="Picture 26" descr="A picture containing graphical user interface&#10;&#10;Description automatically generated">
            <a:extLst>
              <a:ext uri="{FF2B5EF4-FFF2-40B4-BE49-F238E27FC236}">
                <a16:creationId xmlns:a16="http://schemas.microsoft.com/office/drawing/2014/main" id="{163A7124-F26B-DB4C-9E03-A175CED14ED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61420" y="4474786"/>
            <a:ext cx="2044700" cy="469900"/>
          </a:xfrm>
          <a:prstGeom prst="rect">
            <a:avLst/>
          </a:prstGeom>
        </p:spPr>
      </p:pic>
      <p:pic>
        <p:nvPicPr>
          <p:cNvPr id="29" name="Picture 28" descr="A picture containing text, sign, black&#10;&#10;Description automatically generated">
            <a:extLst>
              <a:ext uri="{FF2B5EF4-FFF2-40B4-BE49-F238E27FC236}">
                <a16:creationId xmlns:a16="http://schemas.microsoft.com/office/drawing/2014/main" id="{9333BCD0-1796-3944-9786-D3A8EB8D0A2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946" y="4326589"/>
            <a:ext cx="1805605" cy="604878"/>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6795686" cy="5144770"/>
          </a:xfrm>
          <a:custGeom>
            <a:avLst/>
            <a:gdLst/>
            <a:ahLst/>
            <a:cxnLst/>
            <a:rect l="l" t="t" r="r" b="b"/>
            <a:pathLst>
              <a:path w="5422900" h="5144770">
                <a:moveTo>
                  <a:pt x="5422900" y="0"/>
                </a:moveTo>
                <a:lnTo>
                  <a:pt x="0" y="0"/>
                </a:lnTo>
                <a:lnTo>
                  <a:pt x="0" y="5144401"/>
                </a:lnTo>
                <a:lnTo>
                  <a:pt x="5422900" y="5144401"/>
                </a:lnTo>
                <a:lnTo>
                  <a:pt x="5422900" y="0"/>
                </a:lnTo>
                <a:close/>
              </a:path>
            </a:pathLst>
          </a:custGeom>
          <a:solidFill>
            <a:srgbClr val="D4CA00"/>
          </a:solidFill>
        </p:spPr>
        <p:txBody>
          <a:bodyPr wrap="square" lIns="0" tIns="0" rIns="0" bIns="0" rtlCol="0"/>
          <a:lstStyle/>
          <a:p>
            <a:endParaRPr/>
          </a:p>
        </p:txBody>
      </p:sp>
      <p:sp>
        <p:nvSpPr>
          <p:cNvPr id="4" name="object 4"/>
          <p:cNvSpPr txBox="1"/>
          <p:nvPr/>
        </p:nvSpPr>
        <p:spPr>
          <a:xfrm>
            <a:off x="782082" y="844067"/>
            <a:ext cx="5346700" cy="3675365"/>
          </a:xfrm>
          <a:prstGeom prst="rect">
            <a:avLst/>
          </a:prstGeom>
        </p:spPr>
        <p:txBody>
          <a:bodyPr vert="horz" wrap="square" lIns="0" tIns="12700" rIns="0" bIns="0" rtlCol="0">
            <a:spAutoFit/>
          </a:bodyPr>
          <a:lstStyle/>
          <a:p>
            <a:pPr marL="171450" indent="-171450">
              <a:buFont typeface="Arial" panose="020B0604020202020204" pitchFamily="34" charset="0"/>
              <a:buChar char="•"/>
            </a:pPr>
            <a:r>
              <a:rPr lang="en-GB" sz="1400" b="0" i="0" u="none" strike="noStrike" dirty="0">
                <a:solidFill>
                  <a:srgbClr val="212121"/>
                </a:solidFill>
                <a:effectLst/>
                <a:latin typeface="Arial" panose="020B0604020202020204" pitchFamily="34" charset="0"/>
                <a:cs typeface="Arial" panose="020B0604020202020204" pitchFamily="34" charset="0"/>
              </a:rPr>
              <a:t>Commit all government departments to the co-production of policy with disabled people, Disabled People’s Organisations (DPOs) and third sector providers so that decisions about disabled people are made with disabled people.</a:t>
            </a:r>
            <a:endParaRPr lang="en-GB" sz="1400" dirty="0">
              <a:solidFill>
                <a:srgbClr val="000000"/>
              </a:solidFill>
              <a:latin typeface="Arial" panose="020B0604020202020204" pitchFamily="34" charset="0"/>
              <a:cs typeface="Arial" panose="020B0604020202020204" pitchFamily="34" charset="0"/>
            </a:endParaRPr>
          </a:p>
          <a:p>
            <a:pPr algn="l"/>
            <a:endParaRPr lang="en-GB" sz="1400" dirty="0">
              <a:solidFill>
                <a:srgbClr val="212121"/>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1400" b="0" i="0" u="none" strike="noStrike" dirty="0">
                <a:solidFill>
                  <a:srgbClr val="212121"/>
                </a:solidFill>
                <a:effectLst/>
                <a:latin typeface="Arial" panose="020B0604020202020204" pitchFamily="34" charset="0"/>
                <a:cs typeface="Arial" panose="020B0604020202020204" pitchFamily="34" charset="0"/>
              </a:rPr>
              <a:t>Prioritise and properly invest </a:t>
            </a:r>
            <a:r>
              <a:rPr lang="en-GB" sz="1400" b="0" i="0" u="none" strike="noStrike" dirty="0">
                <a:solidFill>
                  <a:srgbClr val="212121"/>
                </a:solidFill>
                <a:effectLst/>
                <a:latin typeface="Arial" panose="020B0604020202020204" pitchFamily="34" charset="0"/>
                <a:cs typeface="Arial" panose="020B0604020202020204" pitchFamily="34" charset="0"/>
                <a:hlinkClick r:id="rId2"/>
              </a:rPr>
              <a:t>in building the right support </a:t>
            </a:r>
            <a:r>
              <a:rPr lang="en-GB" sz="1400" b="0" i="0" u="none" strike="noStrike" dirty="0">
                <a:solidFill>
                  <a:srgbClr val="212121"/>
                </a:solidFill>
                <a:effectLst/>
                <a:latin typeface="Arial" panose="020B0604020202020204" pitchFamily="34" charset="0"/>
                <a:cs typeface="Arial" panose="020B0604020202020204" pitchFamily="34" charset="0"/>
              </a:rPr>
              <a:t>in the community for autistic people and people with a learning disability who remain in long-stay hospitals. This includes </a:t>
            </a:r>
            <a:r>
              <a:rPr lang="en-GB" sz="1400" dirty="0">
                <a:solidFill>
                  <a:srgbClr val="212121"/>
                </a:solidFill>
                <a:latin typeface="Arial" panose="020B0604020202020204" pitchFamily="34" charset="0"/>
                <a:cs typeface="Arial" panose="020B0604020202020204" pitchFamily="34" charset="0"/>
              </a:rPr>
              <a:t>prioritising </a:t>
            </a:r>
            <a:r>
              <a:rPr lang="en-GB" sz="1400" b="0" i="0" u="none" strike="noStrike" dirty="0">
                <a:solidFill>
                  <a:srgbClr val="212121"/>
                </a:solidFill>
                <a:effectLst/>
                <a:latin typeface="Arial" panose="020B0604020202020204" pitchFamily="34" charset="0"/>
                <a:cs typeface="Arial" panose="020B0604020202020204" pitchFamily="34" charset="0"/>
              </a:rPr>
              <a:t>Mental Health Act reform in the first King’s Speech of the next Parliament. </a:t>
            </a:r>
          </a:p>
          <a:p>
            <a:pPr algn="l"/>
            <a:endParaRPr lang="en-GB" sz="1400" b="0" i="0" u="none" strike="noStrike" dirty="0">
              <a:solidFill>
                <a:srgbClr val="212121"/>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1400" b="0" i="0" u="none" strike="noStrike" dirty="0">
                <a:solidFill>
                  <a:srgbClr val="212121"/>
                </a:solidFill>
                <a:effectLst/>
                <a:latin typeface="Arial" panose="020B0604020202020204" pitchFamily="34" charset="0"/>
                <a:cs typeface="Arial" panose="020B0604020202020204" pitchFamily="34" charset="0"/>
              </a:rPr>
              <a:t>Ensure public bodies adopt a transformative approach to outcomes-based commissioning that maximises partnership building with disabled people, DPOs, the third sector and local communities to enable innovation to flourish.</a:t>
            </a:r>
          </a:p>
          <a:p>
            <a:pPr marL="171450" indent="-171450" algn="l">
              <a:buFont typeface="Arial" panose="020B0604020202020204" pitchFamily="34" charset="0"/>
              <a:buChar char="•"/>
            </a:pPr>
            <a:endParaRPr lang="en-GB" sz="1400" b="0" i="0" u="none" strike="noStrike" dirty="0">
              <a:solidFill>
                <a:srgbClr val="000000"/>
              </a:solidFill>
              <a:effectLst/>
              <a:latin typeface="Arial" panose="020B0604020202020204" pitchFamily="34" charset="0"/>
              <a:cs typeface="Arial" panose="020B0604020202020204" pitchFamily="34" charset="0"/>
            </a:endParaRPr>
          </a:p>
          <a:p>
            <a:pPr marL="171450" indent="-171450" algn="l">
              <a:buFont typeface="Arial" panose="020B0604020202020204" pitchFamily="34" charset="0"/>
              <a:buChar char="•"/>
            </a:pPr>
            <a:endParaRPr lang="en-GB" sz="1400" dirty="0">
              <a:solidFill>
                <a:srgbClr val="212121"/>
              </a:solidFill>
              <a:latin typeface="Arial" panose="020B0604020202020204" pitchFamily="34" charset="0"/>
              <a:cs typeface="Arial" panose="020B0604020202020204" pitchFamily="34" charset="0"/>
            </a:endParaRPr>
          </a:p>
        </p:txBody>
      </p:sp>
      <p:grpSp>
        <p:nvGrpSpPr>
          <p:cNvPr id="7" name="object 7"/>
          <p:cNvGrpSpPr/>
          <p:nvPr/>
        </p:nvGrpSpPr>
        <p:grpSpPr>
          <a:xfrm>
            <a:off x="7792884" y="0"/>
            <a:ext cx="1351280" cy="844550"/>
            <a:chOff x="7792884" y="0"/>
            <a:chExt cx="1351280" cy="844550"/>
          </a:xfrm>
        </p:grpSpPr>
        <p:sp>
          <p:nvSpPr>
            <p:cNvPr id="8" name="object 8"/>
            <p:cNvSpPr/>
            <p:nvPr/>
          </p:nvSpPr>
          <p:spPr>
            <a:xfrm>
              <a:off x="7792885" y="309041"/>
              <a:ext cx="388620" cy="388620"/>
            </a:xfrm>
            <a:custGeom>
              <a:avLst/>
              <a:gdLst/>
              <a:ahLst/>
              <a:cxnLst/>
              <a:rect l="l" t="t" r="r" b="b"/>
              <a:pathLst>
                <a:path w="388620" h="388620">
                  <a:moveTo>
                    <a:pt x="388315" y="0"/>
                  </a:moveTo>
                  <a:lnTo>
                    <a:pt x="0" y="0"/>
                  </a:lnTo>
                  <a:lnTo>
                    <a:pt x="0" y="87058"/>
                  </a:lnTo>
                  <a:lnTo>
                    <a:pt x="0" y="388315"/>
                  </a:lnTo>
                  <a:lnTo>
                    <a:pt x="388315" y="388315"/>
                  </a:lnTo>
                  <a:lnTo>
                    <a:pt x="388315" y="87058"/>
                  </a:lnTo>
                  <a:lnTo>
                    <a:pt x="388315" y="0"/>
                  </a:lnTo>
                  <a:close/>
                </a:path>
              </a:pathLst>
            </a:custGeom>
            <a:solidFill>
              <a:srgbClr val="D4CA00"/>
            </a:solidFill>
          </p:spPr>
          <p:txBody>
            <a:bodyPr wrap="square" lIns="0" tIns="0" rIns="0" bIns="0" rtlCol="0"/>
            <a:lstStyle/>
            <a:p>
              <a:endParaRPr/>
            </a:p>
          </p:txBody>
        </p:sp>
        <p:sp>
          <p:nvSpPr>
            <p:cNvPr id="9" name="object 9"/>
            <p:cNvSpPr/>
            <p:nvPr/>
          </p:nvSpPr>
          <p:spPr>
            <a:xfrm>
              <a:off x="8014829" y="0"/>
              <a:ext cx="405765" cy="396240"/>
            </a:xfrm>
            <a:custGeom>
              <a:avLst/>
              <a:gdLst/>
              <a:ahLst/>
              <a:cxnLst/>
              <a:rect l="l" t="t" r="r" b="b"/>
              <a:pathLst>
                <a:path w="405765" h="396240">
                  <a:moveTo>
                    <a:pt x="405244" y="0"/>
                  </a:moveTo>
                  <a:lnTo>
                    <a:pt x="0" y="0"/>
                  </a:lnTo>
                  <a:lnTo>
                    <a:pt x="0" y="396113"/>
                  </a:lnTo>
                  <a:lnTo>
                    <a:pt x="405244" y="396113"/>
                  </a:lnTo>
                  <a:lnTo>
                    <a:pt x="405244" y="0"/>
                  </a:lnTo>
                  <a:close/>
                </a:path>
              </a:pathLst>
            </a:custGeom>
            <a:solidFill>
              <a:srgbClr val="3B434C"/>
            </a:solidFill>
          </p:spPr>
          <p:txBody>
            <a:bodyPr wrap="square" lIns="0" tIns="0" rIns="0" bIns="0" rtlCol="0"/>
            <a:lstStyle/>
            <a:p>
              <a:endParaRPr/>
            </a:p>
          </p:txBody>
        </p:sp>
        <p:sp>
          <p:nvSpPr>
            <p:cNvPr id="10" name="object 10"/>
            <p:cNvSpPr/>
            <p:nvPr/>
          </p:nvSpPr>
          <p:spPr>
            <a:xfrm>
              <a:off x="8563749" y="541172"/>
              <a:ext cx="302895" cy="302895"/>
            </a:xfrm>
            <a:custGeom>
              <a:avLst/>
              <a:gdLst/>
              <a:ahLst/>
              <a:cxnLst/>
              <a:rect l="l" t="t" r="r" b="b"/>
              <a:pathLst>
                <a:path w="302895" h="302894">
                  <a:moveTo>
                    <a:pt x="302882" y="0"/>
                  </a:moveTo>
                  <a:lnTo>
                    <a:pt x="0" y="0"/>
                  </a:lnTo>
                  <a:lnTo>
                    <a:pt x="0" y="302882"/>
                  </a:lnTo>
                  <a:lnTo>
                    <a:pt x="302882" y="302882"/>
                  </a:lnTo>
                  <a:lnTo>
                    <a:pt x="302882" y="0"/>
                  </a:lnTo>
                  <a:close/>
                </a:path>
              </a:pathLst>
            </a:custGeom>
            <a:solidFill>
              <a:srgbClr val="A4A6AC"/>
            </a:solidFill>
          </p:spPr>
          <p:txBody>
            <a:bodyPr wrap="square" lIns="0" tIns="0" rIns="0" bIns="0" rtlCol="0"/>
            <a:lstStyle/>
            <a:p>
              <a:endParaRPr/>
            </a:p>
          </p:txBody>
        </p:sp>
        <p:sp>
          <p:nvSpPr>
            <p:cNvPr id="11" name="object 11"/>
            <p:cNvSpPr/>
            <p:nvPr/>
          </p:nvSpPr>
          <p:spPr>
            <a:xfrm>
              <a:off x="8866631" y="263804"/>
              <a:ext cx="277495" cy="277495"/>
            </a:xfrm>
            <a:custGeom>
              <a:avLst/>
              <a:gdLst/>
              <a:ahLst/>
              <a:cxnLst/>
              <a:rect l="l" t="t" r="r" b="b"/>
              <a:pathLst>
                <a:path w="277495" h="277495">
                  <a:moveTo>
                    <a:pt x="277368" y="0"/>
                  </a:moveTo>
                  <a:lnTo>
                    <a:pt x="0" y="0"/>
                  </a:lnTo>
                  <a:lnTo>
                    <a:pt x="0" y="277355"/>
                  </a:lnTo>
                  <a:lnTo>
                    <a:pt x="277368" y="277355"/>
                  </a:lnTo>
                  <a:lnTo>
                    <a:pt x="277368" y="0"/>
                  </a:lnTo>
                  <a:close/>
                </a:path>
              </a:pathLst>
            </a:custGeom>
            <a:solidFill>
              <a:srgbClr val="D4CA00"/>
            </a:solidFill>
          </p:spPr>
          <p:txBody>
            <a:bodyPr wrap="square" lIns="0" tIns="0" rIns="0" bIns="0" rtlCol="0"/>
            <a:lstStyle/>
            <a:p>
              <a:endParaRPr/>
            </a:p>
          </p:txBody>
        </p:sp>
        <p:sp>
          <p:nvSpPr>
            <p:cNvPr id="12" name="object 12"/>
            <p:cNvSpPr/>
            <p:nvPr/>
          </p:nvSpPr>
          <p:spPr>
            <a:xfrm>
              <a:off x="8420061" y="397497"/>
              <a:ext cx="144145" cy="144145"/>
            </a:xfrm>
            <a:custGeom>
              <a:avLst/>
              <a:gdLst/>
              <a:ahLst/>
              <a:cxnLst/>
              <a:rect l="l" t="t" r="r" b="b"/>
              <a:pathLst>
                <a:path w="144145" h="144145">
                  <a:moveTo>
                    <a:pt x="143675" y="0"/>
                  </a:moveTo>
                  <a:lnTo>
                    <a:pt x="0" y="0"/>
                  </a:lnTo>
                  <a:lnTo>
                    <a:pt x="0" y="143675"/>
                  </a:lnTo>
                  <a:lnTo>
                    <a:pt x="143675" y="143675"/>
                  </a:lnTo>
                  <a:lnTo>
                    <a:pt x="143675" y="0"/>
                  </a:lnTo>
                  <a:close/>
                </a:path>
              </a:pathLst>
            </a:custGeom>
            <a:solidFill>
              <a:srgbClr val="A4A6AC"/>
            </a:solidFill>
          </p:spPr>
          <p:txBody>
            <a:bodyPr wrap="square" lIns="0" tIns="0" rIns="0" bIns="0" rtlCol="0"/>
            <a:lstStyle/>
            <a:p>
              <a:endParaRPr/>
            </a:p>
          </p:txBody>
        </p:sp>
        <p:sp>
          <p:nvSpPr>
            <p:cNvPr id="13" name="object 13"/>
            <p:cNvSpPr/>
            <p:nvPr/>
          </p:nvSpPr>
          <p:spPr>
            <a:xfrm>
              <a:off x="8181199" y="697369"/>
              <a:ext cx="66040" cy="66040"/>
            </a:xfrm>
            <a:custGeom>
              <a:avLst/>
              <a:gdLst/>
              <a:ahLst/>
              <a:cxnLst/>
              <a:rect l="l" t="t" r="r" b="b"/>
              <a:pathLst>
                <a:path w="66040" h="66040">
                  <a:moveTo>
                    <a:pt x="66040" y="0"/>
                  </a:moveTo>
                  <a:lnTo>
                    <a:pt x="0" y="0"/>
                  </a:lnTo>
                  <a:lnTo>
                    <a:pt x="0" y="66039"/>
                  </a:lnTo>
                  <a:lnTo>
                    <a:pt x="66040" y="66039"/>
                  </a:lnTo>
                  <a:lnTo>
                    <a:pt x="66040" y="0"/>
                  </a:lnTo>
                  <a:close/>
                </a:path>
              </a:pathLst>
            </a:custGeom>
            <a:solidFill>
              <a:srgbClr val="3B434C"/>
            </a:solidFill>
          </p:spPr>
          <p:txBody>
            <a:bodyPr wrap="square" lIns="0" tIns="0" rIns="0" bIns="0" rtlCol="0"/>
            <a:lstStyle/>
            <a:p>
              <a:endParaRPr/>
            </a:p>
          </p:txBody>
        </p:sp>
      </p:grpSp>
      <p:sp>
        <p:nvSpPr>
          <p:cNvPr id="14" name="object 14"/>
          <p:cNvSpPr/>
          <p:nvPr/>
        </p:nvSpPr>
        <p:spPr>
          <a:xfrm>
            <a:off x="8036357" y="1053109"/>
            <a:ext cx="672465" cy="673735"/>
          </a:xfrm>
          <a:custGeom>
            <a:avLst/>
            <a:gdLst/>
            <a:ahLst/>
            <a:cxnLst/>
            <a:rect l="l" t="t" r="r" b="b"/>
            <a:pathLst>
              <a:path w="672465" h="673735">
                <a:moveTo>
                  <a:pt x="672236" y="0"/>
                </a:moveTo>
                <a:lnTo>
                  <a:pt x="382536" y="0"/>
                </a:lnTo>
                <a:lnTo>
                  <a:pt x="382536" y="289687"/>
                </a:lnTo>
                <a:lnTo>
                  <a:pt x="0" y="289687"/>
                </a:lnTo>
                <a:lnTo>
                  <a:pt x="0" y="673404"/>
                </a:lnTo>
                <a:lnTo>
                  <a:pt x="383717" y="673404"/>
                </a:lnTo>
                <a:lnTo>
                  <a:pt x="383717" y="289699"/>
                </a:lnTo>
                <a:lnTo>
                  <a:pt x="672236" y="289699"/>
                </a:lnTo>
                <a:lnTo>
                  <a:pt x="672236" y="0"/>
                </a:lnTo>
                <a:close/>
              </a:path>
            </a:pathLst>
          </a:custGeom>
          <a:solidFill>
            <a:srgbClr val="A4A6AC"/>
          </a:solidFill>
        </p:spPr>
        <p:txBody>
          <a:bodyPr wrap="square" lIns="0" tIns="0" rIns="0" bIns="0" rtlCol="0"/>
          <a:lstStyle/>
          <a:p>
            <a:endParaRPr/>
          </a:p>
        </p:txBody>
      </p:sp>
      <p:sp>
        <p:nvSpPr>
          <p:cNvPr id="15" name="object 15"/>
          <p:cNvSpPr/>
          <p:nvPr/>
        </p:nvSpPr>
        <p:spPr>
          <a:xfrm>
            <a:off x="8036356" y="2016226"/>
            <a:ext cx="66040" cy="66040"/>
          </a:xfrm>
          <a:custGeom>
            <a:avLst/>
            <a:gdLst/>
            <a:ahLst/>
            <a:cxnLst/>
            <a:rect l="l" t="t" r="r" b="b"/>
            <a:pathLst>
              <a:path w="66040" h="66039">
                <a:moveTo>
                  <a:pt x="66040" y="0"/>
                </a:moveTo>
                <a:lnTo>
                  <a:pt x="0" y="0"/>
                </a:lnTo>
                <a:lnTo>
                  <a:pt x="0" y="66039"/>
                </a:lnTo>
                <a:lnTo>
                  <a:pt x="66040" y="66039"/>
                </a:lnTo>
                <a:lnTo>
                  <a:pt x="66040" y="0"/>
                </a:lnTo>
                <a:close/>
              </a:path>
            </a:pathLst>
          </a:custGeom>
          <a:solidFill>
            <a:srgbClr val="3B434C"/>
          </a:solidFill>
        </p:spPr>
        <p:txBody>
          <a:bodyPr wrap="square" lIns="0" tIns="0" rIns="0" bIns="0" rtlCol="0"/>
          <a:lstStyle/>
          <a:p>
            <a:endParaRPr/>
          </a:p>
        </p:txBody>
      </p:sp>
      <p:grpSp>
        <p:nvGrpSpPr>
          <p:cNvPr id="16" name="object 16"/>
          <p:cNvGrpSpPr/>
          <p:nvPr/>
        </p:nvGrpSpPr>
        <p:grpSpPr>
          <a:xfrm>
            <a:off x="393754" y="4379531"/>
            <a:ext cx="1704339" cy="490220"/>
            <a:chOff x="393754" y="4379531"/>
            <a:chExt cx="1704339" cy="490220"/>
          </a:xfrm>
        </p:grpSpPr>
        <p:sp>
          <p:nvSpPr>
            <p:cNvPr id="17" name="object 17"/>
            <p:cNvSpPr/>
            <p:nvPr/>
          </p:nvSpPr>
          <p:spPr>
            <a:xfrm>
              <a:off x="395173" y="4379531"/>
              <a:ext cx="355600" cy="339090"/>
            </a:xfrm>
            <a:custGeom>
              <a:avLst/>
              <a:gdLst/>
              <a:ahLst/>
              <a:cxnLst/>
              <a:rect l="l" t="t" r="r" b="b"/>
              <a:pathLst>
                <a:path w="355600" h="339089">
                  <a:moveTo>
                    <a:pt x="355307" y="0"/>
                  </a:moveTo>
                  <a:lnTo>
                    <a:pt x="0" y="0"/>
                  </a:lnTo>
                  <a:lnTo>
                    <a:pt x="0" y="338709"/>
                  </a:lnTo>
                  <a:lnTo>
                    <a:pt x="355307" y="338709"/>
                  </a:lnTo>
                  <a:lnTo>
                    <a:pt x="355307" y="0"/>
                  </a:lnTo>
                  <a:close/>
                </a:path>
              </a:pathLst>
            </a:custGeom>
            <a:solidFill>
              <a:srgbClr val="FFFFFF"/>
            </a:solidFill>
          </p:spPr>
          <p:txBody>
            <a:bodyPr wrap="square" lIns="0" tIns="0" rIns="0" bIns="0" rtlCol="0"/>
            <a:lstStyle/>
            <a:p>
              <a:endParaRPr/>
            </a:p>
          </p:txBody>
        </p:sp>
        <p:pic>
          <p:nvPicPr>
            <p:cNvPr id="18" name="object 18"/>
            <p:cNvPicPr/>
            <p:nvPr/>
          </p:nvPicPr>
          <p:blipFill>
            <a:blip r:embed="rId3" cstate="print"/>
            <a:stretch>
              <a:fillRect/>
            </a:stretch>
          </p:blipFill>
          <p:spPr>
            <a:xfrm>
              <a:off x="491563" y="4469629"/>
              <a:ext cx="162534" cy="175107"/>
            </a:xfrm>
            <a:prstGeom prst="rect">
              <a:avLst/>
            </a:prstGeom>
          </p:spPr>
        </p:pic>
        <p:sp>
          <p:nvSpPr>
            <p:cNvPr id="19" name="object 19"/>
            <p:cNvSpPr/>
            <p:nvPr/>
          </p:nvSpPr>
          <p:spPr>
            <a:xfrm>
              <a:off x="843584" y="4379531"/>
              <a:ext cx="355600" cy="339090"/>
            </a:xfrm>
            <a:custGeom>
              <a:avLst/>
              <a:gdLst/>
              <a:ahLst/>
              <a:cxnLst/>
              <a:rect l="l" t="t" r="r" b="b"/>
              <a:pathLst>
                <a:path w="355600" h="339089">
                  <a:moveTo>
                    <a:pt x="355307" y="0"/>
                  </a:moveTo>
                  <a:lnTo>
                    <a:pt x="0" y="0"/>
                  </a:lnTo>
                  <a:lnTo>
                    <a:pt x="0" y="338709"/>
                  </a:lnTo>
                  <a:lnTo>
                    <a:pt x="355307" y="338709"/>
                  </a:lnTo>
                  <a:lnTo>
                    <a:pt x="355307" y="0"/>
                  </a:lnTo>
                  <a:close/>
                </a:path>
              </a:pathLst>
            </a:custGeom>
            <a:solidFill>
              <a:srgbClr val="FFFFFF"/>
            </a:solidFill>
          </p:spPr>
          <p:txBody>
            <a:bodyPr wrap="square" lIns="0" tIns="0" rIns="0" bIns="0" rtlCol="0"/>
            <a:lstStyle/>
            <a:p>
              <a:endParaRPr/>
            </a:p>
          </p:txBody>
        </p:sp>
        <p:pic>
          <p:nvPicPr>
            <p:cNvPr id="20" name="object 20"/>
            <p:cNvPicPr/>
            <p:nvPr/>
          </p:nvPicPr>
          <p:blipFill>
            <a:blip r:embed="rId4" cstate="print"/>
            <a:stretch>
              <a:fillRect/>
            </a:stretch>
          </p:blipFill>
          <p:spPr>
            <a:xfrm>
              <a:off x="930050" y="4466548"/>
              <a:ext cx="182414" cy="181267"/>
            </a:xfrm>
            <a:prstGeom prst="rect">
              <a:avLst/>
            </a:prstGeom>
          </p:spPr>
        </p:pic>
        <p:sp>
          <p:nvSpPr>
            <p:cNvPr id="21" name="object 21"/>
            <p:cNvSpPr/>
            <p:nvPr/>
          </p:nvSpPr>
          <p:spPr>
            <a:xfrm>
              <a:off x="1291983" y="4379531"/>
              <a:ext cx="355600" cy="339090"/>
            </a:xfrm>
            <a:custGeom>
              <a:avLst/>
              <a:gdLst/>
              <a:ahLst/>
              <a:cxnLst/>
              <a:rect l="l" t="t" r="r" b="b"/>
              <a:pathLst>
                <a:path w="355600" h="339089">
                  <a:moveTo>
                    <a:pt x="355295" y="0"/>
                  </a:moveTo>
                  <a:lnTo>
                    <a:pt x="0" y="0"/>
                  </a:lnTo>
                  <a:lnTo>
                    <a:pt x="0" y="338709"/>
                  </a:lnTo>
                  <a:lnTo>
                    <a:pt x="355295" y="338709"/>
                  </a:lnTo>
                  <a:lnTo>
                    <a:pt x="355295" y="0"/>
                  </a:lnTo>
                  <a:close/>
                </a:path>
              </a:pathLst>
            </a:custGeom>
            <a:solidFill>
              <a:srgbClr val="FFFFFF"/>
            </a:solidFill>
          </p:spPr>
          <p:txBody>
            <a:bodyPr wrap="square" lIns="0" tIns="0" rIns="0" bIns="0" rtlCol="0"/>
            <a:lstStyle/>
            <a:p>
              <a:endParaRPr/>
            </a:p>
          </p:txBody>
        </p:sp>
        <p:pic>
          <p:nvPicPr>
            <p:cNvPr id="22" name="object 22"/>
            <p:cNvPicPr/>
            <p:nvPr/>
          </p:nvPicPr>
          <p:blipFill>
            <a:blip r:embed="rId5" cstate="print"/>
            <a:stretch>
              <a:fillRect/>
            </a:stretch>
          </p:blipFill>
          <p:spPr>
            <a:xfrm>
              <a:off x="1399514" y="4469634"/>
              <a:ext cx="140258" cy="175107"/>
            </a:xfrm>
            <a:prstGeom prst="rect">
              <a:avLst/>
            </a:prstGeom>
          </p:spPr>
        </p:pic>
        <p:sp>
          <p:nvSpPr>
            <p:cNvPr id="23" name="object 23"/>
            <p:cNvSpPr/>
            <p:nvPr/>
          </p:nvSpPr>
          <p:spPr>
            <a:xfrm>
              <a:off x="1740382" y="4379531"/>
              <a:ext cx="355600" cy="339090"/>
            </a:xfrm>
            <a:custGeom>
              <a:avLst/>
              <a:gdLst/>
              <a:ahLst/>
              <a:cxnLst/>
              <a:rect l="l" t="t" r="r" b="b"/>
              <a:pathLst>
                <a:path w="355600" h="339089">
                  <a:moveTo>
                    <a:pt x="355307" y="0"/>
                  </a:moveTo>
                  <a:lnTo>
                    <a:pt x="0" y="0"/>
                  </a:lnTo>
                  <a:lnTo>
                    <a:pt x="0" y="338709"/>
                  </a:lnTo>
                  <a:lnTo>
                    <a:pt x="355307" y="338709"/>
                  </a:lnTo>
                  <a:lnTo>
                    <a:pt x="355307" y="0"/>
                  </a:lnTo>
                  <a:close/>
                </a:path>
              </a:pathLst>
            </a:custGeom>
            <a:solidFill>
              <a:srgbClr val="FFFFFF"/>
            </a:solidFill>
          </p:spPr>
          <p:txBody>
            <a:bodyPr wrap="square" lIns="0" tIns="0" rIns="0" bIns="0" rtlCol="0"/>
            <a:lstStyle/>
            <a:p>
              <a:endParaRPr/>
            </a:p>
          </p:txBody>
        </p:sp>
        <p:pic>
          <p:nvPicPr>
            <p:cNvPr id="24" name="object 24"/>
            <p:cNvPicPr/>
            <p:nvPr/>
          </p:nvPicPr>
          <p:blipFill>
            <a:blip r:embed="rId6" cstate="print"/>
            <a:stretch>
              <a:fillRect/>
            </a:stretch>
          </p:blipFill>
          <p:spPr>
            <a:xfrm>
              <a:off x="1824685" y="4466548"/>
              <a:ext cx="186715" cy="181267"/>
            </a:xfrm>
            <a:prstGeom prst="rect">
              <a:avLst/>
            </a:prstGeom>
          </p:spPr>
        </p:pic>
        <p:pic>
          <p:nvPicPr>
            <p:cNvPr id="25" name="object 25"/>
            <p:cNvPicPr/>
            <p:nvPr/>
          </p:nvPicPr>
          <p:blipFill>
            <a:blip r:embed="rId7" cstate="print"/>
            <a:stretch>
              <a:fillRect/>
            </a:stretch>
          </p:blipFill>
          <p:spPr>
            <a:xfrm>
              <a:off x="393754" y="4786594"/>
              <a:ext cx="1703990" cy="82671"/>
            </a:xfrm>
            <a:prstGeom prst="rect">
              <a:avLst/>
            </a:prstGeom>
          </p:spPr>
        </p:pic>
      </p:grpSp>
      <p:pic>
        <p:nvPicPr>
          <p:cNvPr id="28" name="Picture 27" descr="A picture containing graphical user interface&#10;&#10;Description automatically generated">
            <a:extLst>
              <a:ext uri="{FF2B5EF4-FFF2-40B4-BE49-F238E27FC236}">
                <a16:creationId xmlns:a16="http://schemas.microsoft.com/office/drawing/2014/main" id="{36D59AC5-0448-EB4C-9A95-303E4B4DCB87}"/>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861420" y="4474786"/>
            <a:ext cx="2044700" cy="4699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1171257"/>
            <a:ext cx="9144000" cy="3973195"/>
          </a:xfrm>
          <a:custGeom>
            <a:avLst/>
            <a:gdLst/>
            <a:ahLst/>
            <a:cxnLst/>
            <a:rect l="l" t="t" r="r" b="b"/>
            <a:pathLst>
              <a:path w="9144000" h="3973195">
                <a:moveTo>
                  <a:pt x="9144000" y="0"/>
                </a:moveTo>
                <a:lnTo>
                  <a:pt x="0" y="0"/>
                </a:lnTo>
                <a:lnTo>
                  <a:pt x="0" y="3973144"/>
                </a:lnTo>
                <a:lnTo>
                  <a:pt x="9144000" y="3973144"/>
                </a:lnTo>
                <a:lnTo>
                  <a:pt x="9144000" y="0"/>
                </a:lnTo>
                <a:close/>
              </a:path>
            </a:pathLst>
          </a:custGeom>
          <a:solidFill>
            <a:srgbClr val="D4CA00"/>
          </a:solidFill>
        </p:spPr>
        <p:txBody>
          <a:bodyPr wrap="square" lIns="0" tIns="0" rIns="0" bIns="0" rtlCol="0"/>
          <a:lstStyle/>
          <a:p>
            <a:pPr marL="1738313" indent="-449263" algn="l">
              <a:buFont typeface="Arial" panose="020B0604020202020204" pitchFamily="34" charset="0"/>
              <a:buChar char="•"/>
            </a:pPr>
            <a:endParaRPr lang="en-GB" sz="1800" b="0" i="0" u="none" strike="noStrike" dirty="0">
              <a:effectLst/>
              <a:latin typeface="Arial" panose="020B0604020202020204" pitchFamily="34" charset="0"/>
              <a:cs typeface="Arial" panose="020B0604020202020204" pitchFamily="34" charset="0"/>
            </a:endParaRPr>
          </a:p>
          <a:p>
            <a:pPr marL="1738313" indent="-449263" algn="l">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1738313" indent="-449263" algn="l">
              <a:buFont typeface="Arial" panose="020B0604020202020204" pitchFamily="34" charset="0"/>
              <a:buChar char="•"/>
            </a:pPr>
            <a:endParaRPr lang="en-GB" sz="1800" b="0" i="0" u="none" strike="noStrike" dirty="0">
              <a:effectLst/>
              <a:latin typeface="Arial" panose="020B0604020202020204" pitchFamily="34" charset="0"/>
              <a:cs typeface="Arial" panose="020B0604020202020204" pitchFamily="34" charset="0"/>
            </a:endParaRPr>
          </a:p>
          <a:p>
            <a:pPr marL="1738313" indent="-449263" algn="l">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1738313" indent="-449263" algn="l">
              <a:buFont typeface="Arial" panose="020B0604020202020204" pitchFamily="34" charset="0"/>
              <a:buChar char="•"/>
            </a:pPr>
            <a:endParaRPr lang="en-GB" sz="1800" b="0" i="0" u="none" strike="noStrike" dirty="0">
              <a:effectLst/>
              <a:latin typeface="Arial" panose="020B0604020202020204" pitchFamily="34" charset="0"/>
              <a:cs typeface="Arial" panose="020B0604020202020204" pitchFamily="34" charset="0"/>
            </a:endParaRPr>
          </a:p>
          <a:p>
            <a:endParaRPr dirty="0"/>
          </a:p>
        </p:txBody>
      </p:sp>
      <p:grpSp>
        <p:nvGrpSpPr>
          <p:cNvPr id="3" name="object 3"/>
          <p:cNvGrpSpPr/>
          <p:nvPr/>
        </p:nvGrpSpPr>
        <p:grpSpPr>
          <a:xfrm>
            <a:off x="1763344" y="351650"/>
            <a:ext cx="650240" cy="650240"/>
            <a:chOff x="1763344" y="351650"/>
            <a:chExt cx="650240" cy="650240"/>
          </a:xfrm>
        </p:grpSpPr>
        <p:sp>
          <p:nvSpPr>
            <p:cNvPr id="4" name="object 4"/>
            <p:cNvSpPr/>
            <p:nvPr/>
          </p:nvSpPr>
          <p:spPr>
            <a:xfrm>
              <a:off x="1763344" y="662190"/>
              <a:ext cx="339725" cy="339725"/>
            </a:xfrm>
            <a:custGeom>
              <a:avLst/>
              <a:gdLst/>
              <a:ahLst/>
              <a:cxnLst/>
              <a:rect l="l" t="t" r="r" b="b"/>
              <a:pathLst>
                <a:path w="339725" h="339725">
                  <a:moveTo>
                    <a:pt x="339115" y="0"/>
                  </a:moveTo>
                  <a:lnTo>
                    <a:pt x="0" y="0"/>
                  </a:lnTo>
                  <a:lnTo>
                    <a:pt x="0" y="339115"/>
                  </a:lnTo>
                  <a:lnTo>
                    <a:pt x="339115" y="339115"/>
                  </a:lnTo>
                  <a:lnTo>
                    <a:pt x="339115" y="0"/>
                  </a:lnTo>
                  <a:close/>
                </a:path>
              </a:pathLst>
            </a:custGeom>
            <a:solidFill>
              <a:srgbClr val="A4A6AC"/>
            </a:solidFill>
          </p:spPr>
          <p:txBody>
            <a:bodyPr wrap="square" lIns="0" tIns="0" rIns="0" bIns="0" rtlCol="0"/>
            <a:lstStyle/>
            <a:p>
              <a:endParaRPr/>
            </a:p>
          </p:txBody>
        </p:sp>
        <p:sp>
          <p:nvSpPr>
            <p:cNvPr id="5" name="object 5"/>
            <p:cNvSpPr/>
            <p:nvPr/>
          </p:nvSpPr>
          <p:spPr>
            <a:xfrm>
              <a:off x="2102459" y="351650"/>
              <a:ext cx="311150" cy="311150"/>
            </a:xfrm>
            <a:custGeom>
              <a:avLst/>
              <a:gdLst/>
              <a:ahLst/>
              <a:cxnLst/>
              <a:rect l="l" t="t" r="r" b="b"/>
              <a:pathLst>
                <a:path w="311150" h="311150">
                  <a:moveTo>
                    <a:pt x="310540" y="0"/>
                  </a:moveTo>
                  <a:lnTo>
                    <a:pt x="0" y="0"/>
                  </a:lnTo>
                  <a:lnTo>
                    <a:pt x="0" y="310540"/>
                  </a:lnTo>
                  <a:lnTo>
                    <a:pt x="310540" y="310540"/>
                  </a:lnTo>
                  <a:lnTo>
                    <a:pt x="310540" y="0"/>
                  </a:lnTo>
                  <a:close/>
                </a:path>
              </a:pathLst>
            </a:custGeom>
            <a:solidFill>
              <a:srgbClr val="D4CA00"/>
            </a:solidFill>
          </p:spPr>
          <p:txBody>
            <a:bodyPr wrap="square" lIns="0" tIns="0" rIns="0" bIns="0" rtlCol="0"/>
            <a:lstStyle/>
            <a:p>
              <a:endParaRPr/>
            </a:p>
          </p:txBody>
        </p:sp>
      </p:grpSp>
      <p:sp>
        <p:nvSpPr>
          <p:cNvPr id="6" name="object 6"/>
          <p:cNvSpPr/>
          <p:nvPr/>
        </p:nvSpPr>
        <p:spPr>
          <a:xfrm>
            <a:off x="1101140" y="0"/>
            <a:ext cx="501650" cy="501650"/>
          </a:xfrm>
          <a:custGeom>
            <a:avLst/>
            <a:gdLst/>
            <a:ahLst/>
            <a:cxnLst/>
            <a:rect l="l" t="t" r="r" b="b"/>
            <a:pathLst>
              <a:path w="501650" h="501650">
                <a:moveTo>
                  <a:pt x="501332" y="0"/>
                </a:moveTo>
                <a:lnTo>
                  <a:pt x="0" y="0"/>
                </a:lnTo>
                <a:lnTo>
                  <a:pt x="0" y="501332"/>
                </a:lnTo>
                <a:lnTo>
                  <a:pt x="501332" y="501332"/>
                </a:lnTo>
                <a:lnTo>
                  <a:pt x="501332" y="0"/>
                </a:lnTo>
                <a:close/>
              </a:path>
            </a:pathLst>
          </a:custGeom>
          <a:solidFill>
            <a:srgbClr val="3B434C"/>
          </a:solidFill>
        </p:spPr>
        <p:txBody>
          <a:bodyPr wrap="square" lIns="0" tIns="0" rIns="0" bIns="0" rtlCol="0"/>
          <a:lstStyle/>
          <a:p>
            <a:endParaRPr/>
          </a:p>
        </p:txBody>
      </p:sp>
      <p:sp>
        <p:nvSpPr>
          <p:cNvPr id="7" name="object 7"/>
          <p:cNvSpPr/>
          <p:nvPr/>
        </p:nvSpPr>
        <p:spPr>
          <a:xfrm>
            <a:off x="884186" y="1925561"/>
            <a:ext cx="288925" cy="288925"/>
          </a:xfrm>
          <a:custGeom>
            <a:avLst/>
            <a:gdLst/>
            <a:ahLst/>
            <a:cxnLst/>
            <a:rect l="l" t="t" r="r" b="b"/>
            <a:pathLst>
              <a:path w="288925" h="288925">
                <a:moveTo>
                  <a:pt x="288683" y="0"/>
                </a:moveTo>
                <a:lnTo>
                  <a:pt x="0" y="0"/>
                </a:lnTo>
                <a:lnTo>
                  <a:pt x="0" y="288683"/>
                </a:lnTo>
                <a:lnTo>
                  <a:pt x="288683" y="288683"/>
                </a:lnTo>
                <a:lnTo>
                  <a:pt x="288683" y="0"/>
                </a:lnTo>
                <a:close/>
              </a:path>
            </a:pathLst>
          </a:custGeom>
          <a:solidFill>
            <a:srgbClr val="FFFFFF"/>
          </a:solidFill>
        </p:spPr>
        <p:txBody>
          <a:bodyPr wrap="square" lIns="0" tIns="0" rIns="0" bIns="0" rtlCol="0"/>
          <a:lstStyle/>
          <a:p>
            <a:endParaRPr/>
          </a:p>
        </p:txBody>
      </p:sp>
      <p:sp>
        <p:nvSpPr>
          <p:cNvPr id="8" name="object 8"/>
          <p:cNvSpPr/>
          <p:nvPr/>
        </p:nvSpPr>
        <p:spPr>
          <a:xfrm>
            <a:off x="1172870" y="1171257"/>
            <a:ext cx="754380" cy="754380"/>
          </a:xfrm>
          <a:custGeom>
            <a:avLst/>
            <a:gdLst/>
            <a:ahLst/>
            <a:cxnLst/>
            <a:rect l="l" t="t" r="r" b="b"/>
            <a:pathLst>
              <a:path w="754380" h="754380">
                <a:moveTo>
                  <a:pt x="429602" y="324345"/>
                </a:moveTo>
                <a:lnTo>
                  <a:pt x="0" y="324345"/>
                </a:lnTo>
                <a:lnTo>
                  <a:pt x="0" y="753948"/>
                </a:lnTo>
                <a:lnTo>
                  <a:pt x="429602" y="753948"/>
                </a:lnTo>
                <a:lnTo>
                  <a:pt x="429602" y="324345"/>
                </a:lnTo>
                <a:close/>
              </a:path>
              <a:path w="754380" h="754380">
                <a:moveTo>
                  <a:pt x="753960" y="0"/>
                </a:moveTo>
                <a:lnTo>
                  <a:pt x="429615" y="0"/>
                </a:lnTo>
                <a:lnTo>
                  <a:pt x="429615" y="324345"/>
                </a:lnTo>
                <a:lnTo>
                  <a:pt x="753960" y="324345"/>
                </a:lnTo>
                <a:lnTo>
                  <a:pt x="753960" y="0"/>
                </a:lnTo>
                <a:close/>
              </a:path>
            </a:pathLst>
          </a:custGeom>
          <a:solidFill>
            <a:srgbClr val="A4A6AC"/>
          </a:solidFill>
        </p:spPr>
        <p:txBody>
          <a:bodyPr wrap="square" lIns="0" tIns="0" rIns="0" bIns="0" rtlCol="0"/>
          <a:lstStyle/>
          <a:p>
            <a:endParaRPr/>
          </a:p>
        </p:txBody>
      </p:sp>
      <p:sp>
        <p:nvSpPr>
          <p:cNvPr id="9" name="object 9"/>
          <p:cNvSpPr/>
          <p:nvPr/>
        </p:nvSpPr>
        <p:spPr>
          <a:xfrm>
            <a:off x="1602486" y="501332"/>
            <a:ext cx="161290" cy="161290"/>
          </a:xfrm>
          <a:custGeom>
            <a:avLst/>
            <a:gdLst/>
            <a:ahLst/>
            <a:cxnLst/>
            <a:rect l="l" t="t" r="r" b="b"/>
            <a:pathLst>
              <a:path w="161289" h="161290">
                <a:moveTo>
                  <a:pt x="160858" y="0"/>
                </a:moveTo>
                <a:lnTo>
                  <a:pt x="0" y="0"/>
                </a:lnTo>
                <a:lnTo>
                  <a:pt x="0" y="160858"/>
                </a:lnTo>
                <a:lnTo>
                  <a:pt x="160858" y="160858"/>
                </a:lnTo>
                <a:lnTo>
                  <a:pt x="160858" y="0"/>
                </a:lnTo>
                <a:close/>
              </a:path>
            </a:pathLst>
          </a:custGeom>
          <a:solidFill>
            <a:srgbClr val="A4A6AC"/>
          </a:solidFill>
        </p:spPr>
        <p:txBody>
          <a:bodyPr wrap="square" lIns="0" tIns="0" rIns="0" bIns="0" rtlCol="0"/>
          <a:lstStyle/>
          <a:p>
            <a:endParaRPr/>
          </a:p>
        </p:txBody>
      </p:sp>
      <p:sp>
        <p:nvSpPr>
          <p:cNvPr id="10" name="object 10"/>
          <p:cNvSpPr/>
          <p:nvPr/>
        </p:nvSpPr>
        <p:spPr>
          <a:xfrm>
            <a:off x="1340459" y="772960"/>
            <a:ext cx="74295" cy="74295"/>
          </a:xfrm>
          <a:custGeom>
            <a:avLst/>
            <a:gdLst/>
            <a:ahLst/>
            <a:cxnLst/>
            <a:rect l="l" t="t" r="r" b="b"/>
            <a:pathLst>
              <a:path w="74294" h="74294">
                <a:moveTo>
                  <a:pt x="73939" y="0"/>
                </a:moveTo>
                <a:lnTo>
                  <a:pt x="0" y="0"/>
                </a:lnTo>
                <a:lnTo>
                  <a:pt x="0" y="73939"/>
                </a:lnTo>
                <a:lnTo>
                  <a:pt x="73939" y="73939"/>
                </a:lnTo>
                <a:lnTo>
                  <a:pt x="73939" y="0"/>
                </a:lnTo>
                <a:close/>
              </a:path>
            </a:pathLst>
          </a:custGeom>
          <a:solidFill>
            <a:srgbClr val="3B434C"/>
          </a:solidFill>
        </p:spPr>
        <p:txBody>
          <a:bodyPr wrap="square" lIns="0" tIns="0" rIns="0" bIns="0" rtlCol="0"/>
          <a:lstStyle/>
          <a:p>
            <a:endParaRPr/>
          </a:p>
        </p:txBody>
      </p:sp>
      <p:sp>
        <p:nvSpPr>
          <p:cNvPr id="11" name="object 11"/>
          <p:cNvSpPr/>
          <p:nvPr/>
        </p:nvSpPr>
        <p:spPr>
          <a:xfrm>
            <a:off x="1172870" y="2214257"/>
            <a:ext cx="74295" cy="74295"/>
          </a:xfrm>
          <a:custGeom>
            <a:avLst/>
            <a:gdLst/>
            <a:ahLst/>
            <a:cxnLst/>
            <a:rect l="l" t="t" r="r" b="b"/>
            <a:pathLst>
              <a:path w="74294" h="74294">
                <a:moveTo>
                  <a:pt x="73939" y="0"/>
                </a:moveTo>
                <a:lnTo>
                  <a:pt x="0" y="0"/>
                </a:lnTo>
                <a:lnTo>
                  <a:pt x="0" y="73939"/>
                </a:lnTo>
                <a:lnTo>
                  <a:pt x="73939" y="73939"/>
                </a:lnTo>
                <a:lnTo>
                  <a:pt x="73939" y="0"/>
                </a:lnTo>
                <a:close/>
              </a:path>
            </a:pathLst>
          </a:custGeom>
          <a:solidFill>
            <a:srgbClr val="3B434C"/>
          </a:solidFill>
        </p:spPr>
        <p:txBody>
          <a:bodyPr wrap="square" lIns="0" tIns="0" rIns="0" bIns="0" rtlCol="0"/>
          <a:lstStyle/>
          <a:p>
            <a:endParaRPr/>
          </a:p>
        </p:txBody>
      </p:sp>
      <p:sp>
        <p:nvSpPr>
          <p:cNvPr id="25" name="object 25"/>
          <p:cNvSpPr txBox="1"/>
          <p:nvPr/>
        </p:nvSpPr>
        <p:spPr>
          <a:xfrm>
            <a:off x="1561901" y="2005141"/>
            <a:ext cx="5877821" cy="566822"/>
          </a:xfrm>
          <a:prstGeom prst="rect">
            <a:avLst/>
          </a:prstGeom>
        </p:spPr>
        <p:txBody>
          <a:bodyPr vert="horz" wrap="square" lIns="0" tIns="12700" rIns="0" bIns="0" rtlCol="0">
            <a:spAutoFit/>
          </a:bodyPr>
          <a:lstStyle/>
          <a:p>
            <a:pPr marL="12700">
              <a:lnSpc>
                <a:spcPct val="100000"/>
              </a:lnSpc>
              <a:spcBef>
                <a:spcPts val="100"/>
              </a:spcBef>
            </a:pPr>
            <a:endParaRPr sz="3600" dirty="0">
              <a:latin typeface="Arial"/>
              <a:cs typeface="Arial"/>
            </a:endParaRPr>
          </a:p>
        </p:txBody>
      </p:sp>
      <p:sp>
        <p:nvSpPr>
          <p:cNvPr id="26" name="object 26"/>
          <p:cNvSpPr txBox="1"/>
          <p:nvPr/>
        </p:nvSpPr>
        <p:spPr>
          <a:xfrm>
            <a:off x="1578392" y="2751052"/>
            <a:ext cx="5723562" cy="459741"/>
          </a:xfrm>
          <a:prstGeom prst="rect">
            <a:avLst/>
          </a:prstGeom>
        </p:spPr>
        <p:txBody>
          <a:bodyPr vert="horz" wrap="square" lIns="0" tIns="15875" rIns="0" bIns="0" rtlCol="0">
            <a:spAutoFit/>
          </a:bodyPr>
          <a:lstStyle/>
          <a:p>
            <a:pPr marL="12700">
              <a:lnSpc>
                <a:spcPct val="100000"/>
              </a:lnSpc>
              <a:spcBef>
                <a:spcPts val="125"/>
              </a:spcBef>
            </a:pPr>
            <a:endParaRPr lang="en-GB" sz="1400" spc="10" dirty="0">
              <a:latin typeface="Arial"/>
              <a:cs typeface="Arial"/>
            </a:endParaRPr>
          </a:p>
          <a:p>
            <a:pPr marL="12700">
              <a:lnSpc>
                <a:spcPct val="100000"/>
              </a:lnSpc>
              <a:spcBef>
                <a:spcPts val="125"/>
              </a:spcBef>
            </a:pPr>
            <a:endParaRPr sz="1400" dirty="0">
              <a:latin typeface="Arial"/>
              <a:cs typeface="Arial"/>
            </a:endParaRPr>
          </a:p>
        </p:txBody>
      </p:sp>
      <p:pic>
        <p:nvPicPr>
          <p:cNvPr id="29" name="Picture 28" descr="A picture containing text, sign, black&#10;&#10;Description automatically generated">
            <a:extLst>
              <a:ext uri="{FF2B5EF4-FFF2-40B4-BE49-F238E27FC236}">
                <a16:creationId xmlns:a16="http://schemas.microsoft.com/office/drawing/2014/main" id="{8A142563-8D70-1D46-AD7E-D2AEDA71CD4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30393" y="250825"/>
            <a:ext cx="2181690" cy="730866"/>
          </a:xfrm>
          <a:prstGeom prst="rect">
            <a:avLst/>
          </a:prstGeom>
        </p:spPr>
      </p:pic>
      <p:pic>
        <p:nvPicPr>
          <p:cNvPr id="32" name="Picture 31" descr="Graphical user interface&#10;&#10;Description automatically generated with medium confidence">
            <a:extLst>
              <a:ext uri="{FF2B5EF4-FFF2-40B4-BE49-F238E27FC236}">
                <a16:creationId xmlns:a16="http://schemas.microsoft.com/office/drawing/2014/main" id="{065F8EB4-1456-2841-A5EC-3FA6919FA2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61420" y="4479925"/>
            <a:ext cx="2044700" cy="469900"/>
          </a:xfrm>
          <a:prstGeom prst="rect">
            <a:avLst/>
          </a:prstGeom>
        </p:spPr>
      </p:pic>
      <p:sp>
        <p:nvSpPr>
          <p:cNvPr id="12" name="TextBox 11">
            <a:extLst>
              <a:ext uri="{FF2B5EF4-FFF2-40B4-BE49-F238E27FC236}">
                <a16:creationId xmlns:a16="http://schemas.microsoft.com/office/drawing/2014/main" id="{31847DC6-8D4C-AD67-FBF0-5F0957622FB0}"/>
              </a:ext>
            </a:extLst>
          </p:cNvPr>
          <p:cNvSpPr txBox="1"/>
          <p:nvPr/>
        </p:nvSpPr>
        <p:spPr>
          <a:xfrm>
            <a:off x="682870" y="2360233"/>
            <a:ext cx="7200900" cy="2246769"/>
          </a:xfrm>
          <a:prstGeom prst="rect">
            <a:avLst/>
          </a:prstGeom>
          <a:noFill/>
        </p:spPr>
        <p:txBody>
          <a:bodyPr wrap="square" rtlCol="0">
            <a:spAutoFit/>
          </a:bodyPr>
          <a:lstStyle/>
          <a:p>
            <a:pPr marL="536575" lvl="2" indent="-439738">
              <a:buFont typeface="Arial" panose="020B0604020202020204" pitchFamily="34" charset="0"/>
              <a:buChar char="•"/>
              <a:tabLst>
                <a:tab pos="8088313" algn="l"/>
              </a:tabLst>
            </a:pPr>
            <a:r>
              <a:rPr lang="en-GB" sz="1400" b="0" i="0" u="none" strike="noStrike" dirty="0">
                <a:effectLst/>
                <a:latin typeface="Arial" panose="020B0604020202020204" pitchFamily="34" charset="0"/>
                <a:cs typeface="Arial" panose="020B0604020202020204" pitchFamily="34" charset="0"/>
              </a:rPr>
              <a:t>Ensure disabled children, young people and their families are prioritised and receive the support they need in a joined-up way across the education, health and social care systems.</a:t>
            </a:r>
            <a:endParaRPr lang="en-GB" sz="1400" dirty="0">
              <a:latin typeface="Arial" panose="020B0604020202020204" pitchFamily="34" charset="0"/>
              <a:cs typeface="Arial" panose="020B0604020202020204" pitchFamily="34" charset="0"/>
            </a:endParaRPr>
          </a:p>
          <a:p>
            <a:pPr marL="536575" lvl="2" indent="-439738">
              <a:buFont typeface="Arial" panose="020B0604020202020204" pitchFamily="34" charset="0"/>
              <a:buChar char="•"/>
              <a:tabLst>
                <a:tab pos="8088313" algn="l"/>
              </a:tabLst>
            </a:pPr>
            <a:endParaRPr lang="en-GB" sz="1400" b="0" i="0" u="none" strike="noStrike" dirty="0">
              <a:solidFill>
                <a:srgbClr val="212121"/>
              </a:solidFill>
              <a:effectLst/>
              <a:latin typeface="Arial" panose="020B0604020202020204" pitchFamily="34" charset="0"/>
              <a:cs typeface="Arial" panose="020B0604020202020204" pitchFamily="34" charset="0"/>
            </a:endParaRPr>
          </a:p>
          <a:p>
            <a:pPr marL="536575" lvl="2" indent="-439738">
              <a:buFont typeface="Arial" panose="020B0604020202020204" pitchFamily="34" charset="0"/>
              <a:buChar char="•"/>
              <a:tabLst>
                <a:tab pos="8088313" algn="l"/>
              </a:tabLst>
            </a:pPr>
            <a:r>
              <a:rPr lang="en-GB" sz="1400" b="0" i="0" u="none" strike="noStrike" dirty="0">
                <a:solidFill>
                  <a:srgbClr val="212121"/>
                </a:solidFill>
                <a:effectLst/>
                <a:latin typeface="Arial" panose="020B0604020202020204" pitchFamily="34" charset="0"/>
                <a:cs typeface="Arial" panose="020B0604020202020204" pitchFamily="34" charset="0"/>
              </a:rPr>
              <a:t>Increase the availability, affordability and accessibility of housing in places people want </a:t>
            </a:r>
            <a:r>
              <a:rPr lang="en-GB" sz="1400" i="0" u="none" strike="noStrike" dirty="0">
                <a:solidFill>
                  <a:srgbClr val="212121"/>
                </a:solidFill>
                <a:effectLst/>
                <a:latin typeface="Arial" panose="020B0604020202020204" pitchFamily="34" charset="0"/>
                <a:cs typeface="Arial" panose="020B0604020202020204" pitchFamily="34" charset="0"/>
              </a:rPr>
              <a:t>to live. </a:t>
            </a:r>
          </a:p>
          <a:p>
            <a:pPr marL="96837" lvl="2">
              <a:tabLst>
                <a:tab pos="8088313" algn="l"/>
              </a:tabLst>
            </a:pPr>
            <a:endParaRPr lang="en-GB" sz="1400" dirty="0">
              <a:solidFill>
                <a:srgbClr val="212121"/>
              </a:solidFill>
              <a:latin typeface="Arial" panose="020B0604020202020204" pitchFamily="34" charset="0"/>
              <a:cs typeface="Arial" panose="020B0604020202020204" pitchFamily="34" charset="0"/>
            </a:endParaRPr>
          </a:p>
          <a:p>
            <a:pPr marL="96837" lvl="2">
              <a:tabLst>
                <a:tab pos="8088313" algn="l"/>
              </a:tabLst>
            </a:pPr>
            <a:r>
              <a:rPr lang="en-GB" sz="1400" b="1" i="0" u="none" strike="noStrike" dirty="0">
                <a:solidFill>
                  <a:srgbClr val="212121"/>
                </a:solidFill>
                <a:effectLst/>
                <a:latin typeface="Arial" panose="020B0604020202020204" pitchFamily="34" charset="0"/>
                <a:cs typeface="Arial" panose="020B0604020202020204" pitchFamily="34" charset="0"/>
              </a:rPr>
              <a:t>Only by prioritising the provision of high-quality support for disabled people of all ages, will we have a fairer society where people are able to live the lives they choose. </a:t>
            </a:r>
          </a:p>
        </p:txBody>
      </p:sp>
    </p:spTree>
    <p:extLst>
      <p:ext uri="{BB962C8B-B14F-4D97-AF65-F5344CB8AC3E}">
        <p14:creationId xmlns:p14="http://schemas.microsoft.com/office/powerpoint/2010/main" val="4043483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19769" y="3875228"/>
            <a:ext cx="3623631" cy="838835"/>
          </a:xfrm>
          <a:prstGeom prst="rect">
            <a:avLst/>
          </a:prstGeom>
        </p:spPr>
        <p:txBody>
          <a:bodyPr vert="horz" wrap="square" lIns="0" tIns="12700" rIns="0" bIns="0" rtlCol="0">
            <a:spAutoFit/>
          </a:bodyPr>
          <a:lstStyle/>
          <a:p>
            <a:pPr marL="12700" marR="5080">
              <a:lnSpc>
                <a:spcPct val="121200"/>
              </a:lnSpc>
              <a:spcBef>
                <a:spcPts val="100"/>
              </a:spcBef>
            </a:pPr>
            <a:r>
              <a:rPr sz="1100" dirty="0">
                <a:solidFill>
                  <a:srgbClr val="3B434C"/>
                </a:solidFill>
                <a:latin typeface="Arial" panose="020B0604020202020204" pitchFamily="34" charset="0"/>
                <a:cs typeface="Arial" panose="020B0604020202020204" pitchFamily="34" charset="0"/>
              </a:rPr>
              <a:t>6th Floor, 2 London Wall Place, London, EC2Y 5AU </a:t>
            </a:r>
            <a:r>
              <a:rPr sz="1100" spc="-260" dirty="0">
                <a:solidFill>
                  <a:srgbClr val="3B434C"/>
                </a:solidFill>
                <a:latin typeface="Arial" panose="020B0604020202020204" pitchFamily="34" charset="0"/>
                <a:cs typeface="Arial" panose="020B0604020202020204" pitchFamily="34" charset="0"/>
              </a:rPr>
              <a:t> </a:t>
            </a:r>
            <a:r>
              <a:rPr lang="en-GB" sz="1100" dirty="0" err="1">
                <a:solidFill>
                  <a:srgbClr val="3B434C"/>
                </a:solidFill>
                <a:latin typeface="Arial" panose="020B0604020202020204" pitchFamily="34" charset="0"/>
                <a:cs typeface="Arial" panose="020B0604020202020204" pitchFamily="34" charset="0"/>
              </a:rPr>
              <a:t>research.policy@vodg.org.uk</a:t>
            </a:r>
            <a:endParaRPr sz="1100" dirty="0">
              <a:latin typeface="Arial" panose="020B0604020202020204" pitchFamily="34" charset="0"/>
              <a:cs typeface="Arial" panose="020B0604020202020204" pitchFamily="34" charset="0"/>
            </a:endParaRPr>
          </a:p>
          <a:p>
            <a:pPr marL="12700" marR="1890395">
              <a:lnSpc>
                <a:spcPct val="121300"/>
              </a:lnSpc>
            </a:pPr>
            <a:r>
              <a:rPr sz="1100" dirty="0">
                <a:solidFill>
                  <a:srgbClr val="3B434C"/>
                </a:solidFill>
                <a:latin typeface="Arial" panose="020B0604020202020204" pitchFamily="34" charset="0"/>
                <a:cs typeface="Arial" panose="020B0604020202020204" pitchFamily="34" charset="0"/>
              </a:rPr>
              <a:t>@VODGmembership  </a:t>
            </a:r>
            <a:endParaRPr lang="en-GB" sz="1100" dirty="0">
              <a:solidFill>
                <a:srgbClr val="3B434C"/>
              </a:solidFill>
              <a:latin typeface="Arial" panose="020B0604020202020204" pitchFamily="34" charset="0"/>
              <a:cs typeface="Arial" panose="020B0604020202020204" pitchFamily="34" charset="0"/>
            </a:endParaRPr>
          </a:p>
          <a:p>
            <a:pPr marL="12700" marR="1890395">
              <a:lnSpc>
                <a:spcPct val="121300"/>
              </a:lnSpc>
            </a:pPr>
            <a:r>
              <a:rPr sz="1100" dirty="0">
                <a:solidFill>
                  <a:srgbClr val="3B434C"/>
                </a:solidFill>
                <a:latin typeface="Arial" panose="020B0604020202020204" pitchFamily="34" charset="0"/>
                <a:cs typeface="Arial" panose="020B0604020202020204" pitchFamily="34" charset="0"/>
              </a:rPr>
              <a:t>0330</a:t>
            </a:r>
            <a:r>
              <a:rPr sz="1100" spc="-10" dirty="0">
                <a:solidFill>
                  <a:srgbClr val="3B434C"/>
                </a:solidFill>
                <a:latin typeface="Arial" panose="020B0604020202020204" pitchFamily="34" charset="0"/>
                <a:cs typeface="Arial" panose="020B0604020202020204" pitchFamily="34" charset="0"/>
              </a:rPr>
              <a:t> </a:t>
            </a:r>
            <a:r>
              <a:rPr sz="1100" dirty="0">
                <a:solidFill>
                  <a:srgbClr val="3B434C"/>
                </a:solidFill>
                <a:latin typeface="Arial" panose="020B0604020202020204" pitchFamily="34" charset="0"/>
                <a:cs typeface="Arial" panose="020B0604020202020204" pitchFamily="34" charset="0"/>
              </a:rPr>
              <a:t>043</a:t>
            </a:r>
            <a:r>
              <a:rPr sz="1100" spc="-5" dirty="0">
                <a:solidFill>
                  <a:srgbClr val="3B434C"/>
                </a:solidFill>
                <a:latin typeface="Arial" panose="020B0604020202020204" pitchFamily="34" charset="0"/>
                <a:cs typeface="Arial" panose="020B0604020202020204" pitchFamily="34" charset="0"/>
              </a:rPr>
              <a:t> </a:t>
            </a:r>
            <a:r>
              <a:rPr sz="1100" spc="-10" dirty="0">
                <a:solidFill>
                  <a:srgbClr val="3B434C"/>
                </a:solidFill>
                <a:latin typeface="Arial" panose="020B0604020202020204" pitchFamily="34" charset="0"/>
                <a:cs typeface="Arial" panose="020B0604020202020204" pitchFamily="34" charset="0"/>
              </a:rPr>
              <a:t>1273</a:t>
            </a:r>
            <a:endParaRPr sz="1100" dirty="0">
              <a:latin typeface="Arial" panose="020B0604020202020204" pitchFamily="34" charset="0"/>
              <a:cs typeface="Arial" panose="020B0604020202020204" pitchFamily="34" charset="0"/>
            </a:endParaRPr>
          </a:p>
        </p:txBody>
      </p:sp>
      <p:pic>
        <p:nvPicPr>
          <p:cNvPr id="3" name="object 3"/>
          <p:cNvPicPr/>
          <p:nvPr/>
        </p:nvPicPr>
        <p:blipFill>
          <a:blip r:embed="rId2" cstate="print"/>
          <a:stretch>
            <a:fillRect/>
          </a:stretch>
        </p:blipFill>
        <p:spPr>
          <a:xfrm>
            <a:off x="533401" y="3948402"/>
            <a:ext cx="143992" cy="144005"/>
          </a:xfrm>
          <a:prstGeom prst="rect">
            <a:avLst/>
          </a:prstGeom>
        </p:spPr>
      </p:pic>
      <p:pic>
        <p:nvPicPr>
          <p:cNvPr id="4" name="object 4"/>
          <p:cNvPicPr/>
          <p:nvPr/>
        </p:nvPicPr>
        <p:blipFill>
          <a:blip r:embed="rId3" cstate="print"/>
          <a:stretch>
            <a:fillRect/>
          </a:stretch>
        </p:blipFill>
        <p:spPr>
          <a:xfrm>
            <a:off x="533394" y="4351862"/>
            <a:ext cx="144005" cy="144005"/>
          </a:xfrm>
          <a:prstGeom prst="rect">
            <a:avLst/>
          </a:prstGeom>
        </p:spPr>
      </p:pic>
      <p:pic>
        <p:nvPicPr>
          <p:cNvPr id="5" name="object 5"/>
          <p:cNvPicPr/>
          <p:nvPr/>
        </p:nvPicPr>
        <p:blipFill>
          <a:blip r:embed="rId4" cstate="print"/>
          <a:stretch>
            <a:fillRect/>
          </a:stretch>
        </p:blipFill>
        <p:spPr>
          <a:xfrm>
            <a:off x="533403" y="4549993"/>
            <a:ext cx="143992" cy="144005"/>
          </a:xfrm>
          <a:prstGeom prst="rect">
            <a:avLst/>
          </a:prstGeom>
        </p:spPr>
      </p:pic>
      <p:grpSp>
        <p:nvGrpSpPr>
          <p:cNvPr id="6" name="object 6"/>
          <p:cNvGrpSpPr/>
          <p:nvPr/>
        </p:nvGrpSpPr>
        <p:grpSpPr>
          <a:xfrm>
            <a:off x="533417" y="4150134"/>
            <a:ext cx="144145" cy="144145"/>
            <a:chOff x="533417" y="4150134"/>
            <a:chExt cx="144145" cy="144145"/>
          </a:xfrm>
        </p:grpSpPr>
        <p:sp>
          <p:nvSpPr>
            <p:cNvPr id="7" name="object 7"/>
            <p:cNvSpPr/>
            <p:nvPr/>
          </p:nvSpPr>
          <p:spPr>
            <a:xfrm>
              <a:off x="547408" y="4189857"/>
              <a:ext cx="118110" cy="70485"/>
            </a:xfrm>
            <a:custGeom>
              <a:avLst/>
              <a:gdLst/>
              <a:ahLst/>
              <a:cxnLst/>
              <a:rect l="l" t="t" r="r" b="b"/>
              <a:pathLst>
                <a:path w="118109" h="70485">
                  <a:moveTo>
                    <a:pt x="117513" y="0"/>
                  </a:moveTo>
                  <a:lnTo>
                    <a:pt x="0" y="0"/>
                  </a:lnTo>
                  <a:lnTo>
                    <a:pt x="0" y="70002"/>
                  </a:lnTo>
                  <a:lnTo>
                    <a:pt x="117513" y="70002"/>
                  </a:lnTo>
                  <a:lnTo>
                    <a:pt x="117513" y="0"/>
                  </a:lnTo>
                  <a:close/>
                </a:path>
              </a:pathLst>
            </a:custGeom>
            <a:solidFill>
              <a:srgbClr val="3B434C"/>
            </a:solidFill>
          </p:spPr>
          <p:txBody>
            <a:bodyPr wrap="square" lIns="0" tIns="0" rIns="0" bIns="0" rtlCol="0"/>
            <a:lstStyle/>
            <a:p>
              <a:endParaRPr/>
            </a:p>
          </p:txBody>
        </p:sp>
        <p:sp>
          <p:nvSpPr>
            <p:cNvPr id="8" name="object 8"/>
            <p:cNvSpPr/>
            <p:nvPr/>
          </p:nvSpPr>
          <p:spPr>
            <a:xfrm>
              <a:off x="533417" y="4150134"/>
              <a:ext cx="144145" cy="144145"/>
            </a:xfrm>
            <a:custGeom>
              <a:avLst/>
              <a:gdLst/>
              <a:ahLst/>
              <a:cxnLst/>
              <a:rect l="l" t="t" r="r" b="b"/>
              <a:pathLst>
                <a:path w="144145" h="144145">
                  <a:moveTo>
                    <a:pt x="71996" y="0"/>
                  </a:moveTo>
                  <a:lnTo>
                    <a:pt x="43971" y="5657"/>
                  </a:lnTo>
                  <a:lnTo>
                    <a:pt x="21086" y="21086"/>
                  </a:lnTo>
                  <a:lnTo>
                    <a:pt x="5657" y="43971"/>
                  </a:lnTo>
                  <a:lnTo>
                    <a:pt x="0" y="71996"/>
                  </a:lnTo>
                  <a:lnTo>
                    <a:pt x="5657" y="100023"/>
                  </a:lnTo>
                  <a:lnTo>
                    <a:pt x="21086" y="122912"/>
                  </a:lnTo>
                  <a:lnTo>
                    <a:pt x="43971" y="138345"/>
                  </a:lnTo>
                  <a:lnTo>
                    <a:pt x="71996" y="144005"/>
                  </a:lnTo>
                  <a:lnTo>
                    <a:pt x="100021" y="138345"/>
                  </a:lnTo>
                  <a:lnTo>
                    <a:pt x="122905" y="122912"/>
                  </a:lnTo>
                  <a:lnTo>
                    <a:pt x="131895" y="109575"/>
                  </a:lnTo>
                  <a:lnTo>
                    <a:pt x="29603" y="109575"/>
                  </a:lnTo>
                  <a:lnTo>
                    <a:pt x="27203" y="107162"/>
                  </a:lnTo>
                  <a:lnTo>
                    <a:pt x="27203" y="60858"/>
                  </a:lnTo>
                  <a:lnTo>
                    <a:pt x="42113" y="60858"/>
                  </a:lnTo>
                  <a:lnTo>
                    <a:pt x="27279" y="46024"/>
                  </a:lnTo>
                  <a:lnTo>
                    <a:pt x="27851" y="43687"/>
                  </a:lnTo>
                  <a:lnTo>
                    <a:pt x="29946" y="41935"/>
                  </a:lnTo>
                  <a:lnTo>
                    <a:pt x="136962" y="41935"/>
                  </a:lnTo>
                  <a:lnTo>
                    <a:pt x="122905" y="21086"/>
                  </a:lnTo>
                  <a:lnTo>
                    <a:pt x="100021" y="5657"/>
                  </a:lnTo>
                  <a:lnTo>
                    <a:pt x="71996" y="0"/>
                  </a:lnTo>
                  <a:close/>
                </a:path>
                <a:path w="144145" h="144145">
                  <a:moveTo>
                    <a:pt x="142151" y="62877"/>
                  </a:moveTo>
                  <a:lnTo>
                    <a:pt x="116801" y="62877"/>
                  </a:lnTo>
                  <a:lnTo>
                    <a:pt x="116801" y="107162"/>
                  </a:lnTo>
                  <a:lnTo>
                    <a:pt x="114401" y="109575"/>
                  </a:lnTo>
                  <a:lnTo>
                    <a:pt x="131895" y="109575"/>
                  </a:lnTo>
                  <a:lnTo>
                    <a:pt x="138334" y="100023"/>
                  </a:lnTo>
                  <a:lnTo>
                    <a:pt x="143992" y="71996"/>
                  </a:lnTo>
                  <a:lnTo>
                    <a:pt x="142151" y="62877"/>
                  </a:lnTo>
                  <a:close/>
                </a:path>
                <a:path w="144145" h="144145">
                  <a:moveTo>
                    <a:pt x="42113" y="60858"/>
                  </a:moveTo>
                  <a:lnTo>
                    <a:pt x="27203" y="60858"/>
                  </a:lnTo>
                  <a:lnTo>
                    <a:pt x="67894" y="101561"/>
                  </a:lnTo>
                  <a:lnTo>
                    <a:pt x="70459" y="102539"/>
                  </a:lnTo>
                  <a:lnTo>
                    <a:pt x="75565" y="102539"/>
                  </a:lnTo>
                  <a:lnTo>
                    <a:pt x="78117" y="101561"/>
                  </a:lnTo>
                  <a:lnTo>
                    <a:pt x="89776" y="89903"/>
                  </a:lnTo>
                  <a:lnTo>
                    <a:pt x="70662" y="89903"/>
                  </a:lnTo>
                  <a:lnTo>
                    <a:pt x="68808" y="87553"/>
                  </a:lnTo>
                  <a:lnTo>
                    <a:pt x="42113" y="60858"/>
                  </a:lnTo>
                  <a:close/>
                </a:path>
                <a:path w="144145" h="144145">
                  <a:moveTo>
                    <a:pt x="136962" y="41935"/>
                  </a:moveTo>
                  <a:lnTo>
                    <a:pt x="114312" y="41935"/>
                  </a:lnTo>
                  <a:lnTo>
                    <a:pt x="116713" y="44348"/>
                  </a:lnTo>
                  <a:lnTo>
                    <a:pt x="116713" y="47878"/>
                  </a:lnTo>
                  <a:lnTo>
                    <a:pt x="87807" y="76796"/>
                  </a:lnTo>
                  <a:lnTo>
                    <a:pt x="81851" y="83057"/>
                  </a:lnTo>
                  <a:lnTo>
                    <a:pt x="79235" y="86321"/>
                  </a:lnTo>
                  <a:lnTo>
                    <a:pt x="75044" y="89420"/>
                  </a:lnTo>
                  <a:lnTo>
                    <a:pt x="74142" y="89865"/>
                  </a:lnTo>
                  <a:lnTo>
                    <a:pt x="73177" y="89903"/>
                  </a:lnTo>
                  <a:lnTo>
                    <a:pt x="89776" y="89903"/>
                  </a:lnTo>
                  <a:lnTo>
                    <a:pt x="116801" y="62877"/>
                  </a:lnTo>
                  <a:lnTo>
                    <a:pt x="142151" y="62877"/>
                  </a:lnTo>
                  <a:lnTo>
                    <a:pt x="138334" y="43971"/>
                  </a:lnTo>
                  <a:lnTo>
                    <a:pt x="136962" y="41935"/>
                  </a:lnTo>
                  <a:close/>
                </a:path>
              </a:pathLst>
            </a:custGeom>
            <a:solidFill>
              <a:srgbClr val="D4CA00"/>
            </a:solidFill>
          </p:spPr>
          <p:txBody>
            <a:bodyPr wrap="square" lIns="0" tIns="0" rIns="0" bIns="0" rtlCol="0"/>
            <a:lstStyle/>
            <a:p>
              <a:endParaRPr/>
            </a:p>
          </p:txBody>
        </p:sp>
      </p:grpSp>
      <p:grpSp>
        <p:nvGrpSpPr>
          <p:cNvPr id="9" name="object 9"/>
          <p:cNvGrpSpPr/>
          <p:nvPr/>
        </p:nvGrpSpPr>
        <p:grpSpPr>
          <a:xfrm>
            <a:off x="6428257" y="0"/>
            <a:ext cx="2715895" cy="1706245"/>
            <a:chOff x="6428257" y="0"/>
            <a:chExt cx="2715895" cy="1706245"/>
          </a:xfrm>
        </p:grpSpPr>
        <p:sp>
          <p:nvSpPr>
            <p:cNvPr id="10" name="object 10"/>
            <p:cNvSpPr/>
            <p:nvPr/>
          </p:nvSpPr>
          <p:spPr>
            <a:xfrm>
              <a:off x="6428257" y="630364"/>
              <a:ext cx="781050" cy="781050"/>
            </a:xfrm>
            <a:custGeom>
              <a:avLst/>
              <a:gdLst/>
              <a:ahLst/>
              <a:cxnLst/>
              <a:rect l="l" t="t" r="r" b="b"/>
              <a:pathLst>
                <a:path w="781050" h="781050">
                  <a:moveTo>
                    <a:pt x="780516" y="0"/>
                  </a:moveTo>
                  <a:lnTo>
                    <a:pt x="0" y="0"/>
                  </a:lnTo>
                  <a:lnTo>
                    <a:pt x="0" y="175018"/>
                  </a:lnTo>
                  <a:lnTo>
                    <a:pt x="0" y="780516"/>
                  </a:lnTo>
                  <a:lnTo>
                    <a:pt x="780516" y="780516"/>
                  </a:lnTo>
                  <a:lnTo>
                    <a:pt x="780516" y="175018"/>
                  </a:lnTo>
                  <a:lnTo>
                    <a:pt x="780516" y="0"/>
                  </a:lnTo>
                  <a:close/>
                </a:path>
              </a:pathLst>
            </a:custGeom>
            <a:solidFill>
              <a:srgbClr val="D4CA00"/>
            </a:solidFill>
          </p:spPr>
          <p:txBody>
            <a:bodyPr wrap="square" lIns="0" tIns="0" rIns="0" bIns="0" rtlCol="0"/>
            <a:lstStyle/>
            <a:p>
              <a:endParaRPr/>
            </a:p>
          </p:txBody>
        </p:sp>
        <p:sp>
          <p:nvSpPr>
            <p:cNvPr id="11" name="object 11"/>
            <p:cNvSpPr/>
            <p:nvPr/>
          </p:nvSpPr>
          <p:spPr>
            <a:xfrm>
              <a:off x="6874382" y="0"/>
              <a:ext cx="814705" cy="805815"/>
            </a:xfrm>
            <a:custGeom>
              <a:avLst/>
              <a:gdLst/>
              <a:ahLst/>
              <a:cxnLst/>
              <a:rect l="l" t="t" r="r" b="b"/>
              <a:pathLst>
                <a:path w="814704" h="805815">
                  <a:moveTo>
                    <a:pt x="814514" y="0"/>
                  </a:moveTo>
                  <a:lnTo>
                    <a:pt x="0" y="0"/>
                  </a:lnTo>
                  <a:lnTo>
                    <a:pt x="0" y="805383"/>
                  </a:lnTo>
                  <a:lnTo>
                    <a:pt x="814514" y="805383"/>
                  </a:lnTo>
                  <a:lnTo>
                    <a:pt x="814514" y="0"/>
                  </a:lnTo>
                  <a:close/>
                </a:path>
              </a:pathLst>
            </a:custGeom>
            <a:solidFill>
              <a:srgbClr val="3B434C"/>
            </a:solidFill>
          </p:spPr>
          <p:txBody>
            <a:bodyPr wrap="square" lIns="0" tIns="0" rIns="0" bIns="0" rtlCol="0"/>
            <a:lstStyle/>
            <a:p>
              <a:endParaRPr/>
            </a:p>
          </p:txBody>
        </p:sp>
        <p:sp>
          <p:nvSpPr>
            <p:cNvPr id="12" name="object 12"/>
            <p:cNvSpPr/>
            <p:nvPr/>
          </p:nvSpPr>
          <p:spPr>
            <a:xfrm>
              <a:off x="7977682" y="1096949"/>
              <a:ext cx="608965" cy="608965"/>
            </a:xfrm>
            <a:custGeom>
              <a:avLst/>
              <a:gdLst/>
              <a:ahLst/>
              <a:cxnLst/>
              <a:rect l="l" t="t" r="r" b="b"/>
              <a:pathLst>
                <a:path w="608965" h="608964">
                  <a:moveTo>
                    <a:pt x="608799" y="0"/>
                  </a:moveTo>
                  <a:lnTo>
                    <a:pt x="0" y="0"/>
                  </a:lnTo>
                  <a:lnTo>
                    <a:pt x="0" y="608799"/>
                  </a:lnTo>
                  <a:lnTo>
                    <a:pt x="608799" y="608799"/>
                  </a:lnTo>
                  <a:lnTo>
                    <a:pt x="608799" y="0"/>
                  </a:lnTo>
                  <a:close/>
                </a:path>
              </a:pathLst>
            </a:custGeom>
            <a:solidFill>
              <a:srgbClr val="A4A6AC"/>
            </a:solidFill>
          </p:spPr>
          <p:txBody>
            <a:bodyPr wrap="square" lIns="0" tIns="0" rIns="0" bIns="0" rtlCol="0"/>
            <a:lstStyle/>
            <a:p>
              <a:endParaRPr/>
            </a:p>
          </p:txBody>
        </p:sp>
        <p:sp>
          <p:nvSpPr>
            <p:cNvPr id="13" name="object 13"/>
            <p:cNvSpPr/>
            <p:nvPr/>
          </p:nvSpPr>
          <p:spPr>
            <a:xfrm>
              <a:off x="8586495" y="539432"/>
              <a:ext cx="557530" cy="557530"/>
            </a:xfrm>
            <a:custGeom>
              <a:avLst/>
              <a:gdLst/>
              <a:ahLst/>
              <a:cxnLst/>
              <a:rect l="l" t="t" r="r" b="b"/>
              <a:pathLst>
                <a:path w="557529" h="557530">
                  <a:moveTo>
                    <a:pt x="557504" y="0"/>
                  </a:moveTo>
                  <a:lnTo>
                    <a:pt x="0" y="0"/>
                  </a:lnTo>
                  <a:lnTo>
                    <a:pt x="0" y="557517"/>
                  </a:lnTo>
                  <a:lnTo>
                    <a:pt x="557504" y="557517"/>
                  </a:lnTo>
                  <a:lnTo>
                    <a:pt x="557504" y="0"/>
                  </a:lnTo>
                  <a:close/>
                </a:path>
              </a:pathLst>
            </a:custGeom>
            <a:solidFill>
              <a:srgbClr val="D4CA00"/>
            </a:solidFill>
          </p:spPr>
          <p:txBody>
            <a:bodyPr wrap="square" lIns="0" tIns="0" rIns="0" bIns="0" rtlCol="0"/>
            <a:lstStyle/>
            <a:p>
              <a:endParaRPr/>
            </a:p>
          </p:txBody>
        </p:sp>
        <p:sp>
          <p:nvSpPr>
            <p:cNvPr id="14" name="object 14"/>
            <p:cNvSpPr/>
            <p:nvPr/>
          </p:nvSpPr>
          <p:spPr>
            <a:xfrm>
              <a:off x="7688897" y="808151"/>
              <a:ext cx="288925" cy="288925"/>
            </a:xfrm>
            <a:custGeom>
              <a:avLst/>
              <a:gdLst/>
              <a:ahLst/>
              <a:cxnLst/>
              <a:rect l="l" t="t" r="r" b="b"/>
              <a:pathLst>
                <a:path w="288925" h="288925">
                  <a:moveTo>
                    <a:pt x="288785" y="0"/>
                  </a:moveTo>
                  <a:lnTo>
                    <a:pt x="0" y="0"/>
                  </a:lnTo>
                  <a:lnTo>
                    <a:pt x="0" y="288785"/>
                  </a:lnTo>
                  <a:lnTo>
                    <a:pt x="288785" y="288785"/>
                  </a:lnTo>
                  <a:lnTo>
                    <a:pt x="288785" y="0"/>
                  </a:lnTo>
                  <a:close/>
                </a:path>
              </a:pathLst>
            </a:custGeom>
            <a:solidFill>
              <a:srgbClr val="A4A6AC"/>
            </a:solidFill>
          </p:spPr>
          <p:txBody>
            <a:bodyPr wrap="square" lIns="0" tIns="0" rIns="0" bIns="0" rtlCol="0"/>
            <a:lstStyle/>
            <a:p>
              <a:endParaRPr/>
            </a:p>
          </p:txBody>
        </p:sp>
        <p:sp>
          <p:nvSpPr>
            <p:cNvPr id="15" name="object 15"/>
            <p:cNvSpPr/>
            <p:nvPr/>
          </p:nvSpPr>
          <p:spPr>
            <a:xfrm>
              <a:off x="7208773" y="1410881"/>
              <a:ext cx="133350" cy="133350"/>
            </a:xfrm>
            <a:custGeom>
              <a:avLst/>
              <a:gdLst/>
              <a:ahLst/>
              <a:cxnLst/>
              <a:rect l="l" t="t" r="r" b="b"/>
              <a:pathLst>
                <a:path w="133350" h="133350">
                  <a:moveTo>
                    <a:pt x="132753" y="0"/>
                  </a:moveTo>
                  <a:lnTo>
                    <a:pt x="0" y="0"/>
                  </a:lnTo>
                  <a:lnTo>
                    <a:pt x="0" y="132753"/>
                  </a:lnTo>
                  <a:lnTo>
                    <a:pt x="132753" y="132753"/>
                  </a:lnTo>
                  <a:lnTo>
                    <a:pt x="132753" y="0"/>
                  </a:lnTo>
                  <a:close/>
                </a:path>
              </a:pathLst>
            </a:custGeom>
            <a:solidFill>
              <a:srgbClr val="3B434C"/>
            </a:solidFill>
          </p:spPr>
          <p:txBody>
            <a:bodyPr wrap="square" lIns="0" tIns="0" rIns="0" bIns="0" rtlCol="0"/>
            <a:lstStyle/>
            <a:p>
              <a:endParaRPr/>
            </a:p>
          </p:txBody>
        </p:sp>
      </p:grpSp>
      <p:sp>
        <p:nvSpPr>
          <p:cNvPr id="16" name="object 16"/>
          <p:cNvSpPr/>
          <p:nvPr/>
        </p:nvSpPr>
        <p:spPr>
          <a:xfrm>
            <a:off x="6917626" y="2125941"/>
            <a:ext cx="1351280" cy="1353820"/>
          </a:xfrm>
          <a:custGeom>
            <a:avLst/>
            <a:gdLst/>
            <a:ahLst/>
            <a:cxnLst/>
            <a:rect l="l" t="t" r="r" b="b"/>
            <a:pathLst>
              <a:path w="1351279" h="1353820">
                <a:moveTo>
                  <a:pt x="771258" y="582295"/>
                </a:moveTo>
                <a:lnTo>
                  <a:pt x="0" y="582295"/>
                </a:lnTo>
                <a:lnTo>
                  <a:pt x="0" y="1353553"/>
                </a:lnTo>
                <a:lnTo>
                  <a:pt x="771258" y="1353553"/>
                </a:lnTo>
                <a:lnTo>
                  <a:pt x="771258" y="582295"/>
                </a:lnTo>
                <a:close/>
              </a:path>
              <a:path w="1351279" h="1353820">
                <a:moveTo>
                  <a:pt x="1351203" y="0"/>
                </a:moveTo>
                <a:lnTo>
                  <a:pt x="768908" y="0"/>
                </a:lnTo>
                <a:lnTo>
                  <a:pt x="768908" y="582282"/>
                </a:lnTo>
                <a:lnTo>
                  <a:pt x="1351203" y="582282"/>
                </a:lnTo>
                <a:lnTo>
                  <a:pt x="1351203" y="0"/>
                </a:lnTo>
                <a:close/>
              </a:path>
            </a:pathLst>
          </a:custGeom>
          <a:solidFill>
            <a:srgbClr val="A4A6AC"/>
          </a:solidFill>
        </p:spPr>
        <p:txBody>
          <a:bodyPr wrap="square" lIns="0" tIns="0" rIns="0" bIns="0" rtlCol="0"/>
          <a:lstStyle/>
          <a:p>
            <a:endParaRPr/>
          </a:p>
        </p:txBody>
      </p:sp>
      <p:sp>
        <p:nvSpPr>
          <p:cNvPr id="17" name="object 17"/>
          <p:cNvSpPr/>
          <p:nvPr/>
        </p:nvSpPr>
        <p:spPr>
          <a:xfrm>
            <a:off x="6917626" y="4061790"/>
            <a:ext cx="133350" cy="133350"/>
          </a:xfrm>
          <a:custGeom>
            <a:avLst/>
            <a:gdLst/>
            <a:ahLst/>
            <a:cxnLst/>
            <a:rect l="l" t="t" r="r" b="b"/>
            <a:pathLst>
              <a:path w="133350" h="133350">
                <a:moveTo>
                  <a:pt x="132753" y="0"/>
                </a:moveTo>
                <a:lnTo>
                  <a:pt x="0" y="0"/>
                </a:lnTo>
                <a:lnTo>
                  <a:pt x="0" y="132753"/>
                </a:lnTo>
                <a:lnTo>
                  <a:pt x="132753" y="132753"/>
                </a:lnTo>
                <a:lnTo>
                  <a:pt x="132753" y="0"/>
                </a:lnTo>
                <a:close/>
              </a:path>
            </a:pathLst>
          </a:custGeom>
          <a:solidFill>
            <a:srgbClr val="3B434C"/>
          </a:solidFill>
        </p:spPr>
        <p:txBody>
          <a:bodyPr wrap="square" lIns="0" tIns="0" rIns="0" bIns="0" rtlCol="0"/>
          <a:lstStyle/>
          <a:p>
            <a:endParaRPr/>
          </a:p>
        </p:txBody>
      </p:sp>
      <p:pic>
        <p:nvPicPr>
          <p:cNvPr id="31" name="Picture 30" descr="A picture containing text, sign, black&#10;&#10;Description automatically generated">
            <a:extLst>
              <a:ext uri="{FF2B5EF4-FFF2-40B4-BE49-F238E27FC236}">
                <a16:creationId xmlns:a16="http://schemas.microsoft.com/office/drawing/2014/main" id="{24C18299-21FB-EB47-844C-B8993A2F71F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7200" y="3045418"/>
            <a:ext cx="2149166" cy="719971"/>
          </a:xfrm>
          <a:prstGeom prst="rect">
            <a:avLst/>
          </a:prstGeom>
        </p:spPr>
      </p:pic>
      <p:sp>
        <p:nvSpPr>
          <p:cNvPr id="18" name="TextBox 17">
            <a:extLst>
              <a:ext uri="{FF2B5EF4-FFF2-40B4-BE49-F238E27FC236}">
                <a16:creationId xmlns:a16="http://schemas.microsoft.com/office/drawing/2014/main" id="{87A9AC8A-9600-C8AA-14B2-2AB647BD1BB8}"/>
              </a:ext>
            </a:extLst>
          </p:cNvPr>
          <p:cNvSpPr txBox="1"/>
          <p:nvPr/>
        </p:nvSpPr>
        <p:spPr>
          <a:xfrm>
            <a:off x="533394" y="1234454"/>
            <a:ext cx="5562606" cy="1200329"/>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To contribute to the work taking place to inform our asks or for further details on our policy positions members are invited to get in touch by emailing </a:t>
            </a:r>
            <a:r>
              <a:rPr lang="en-US" dirty="0">
                <a:latin typeface="Arial" panose="020B0604020202020204" pitchFamily="34" charset="0"/>
                <a:cs typeface="Arial" panose="020B0604020202020204" pitchFamily="34" charset="0"/>
                <a:hlinkClick r:id="rId6"/>
              </a:rPr>
              <a:t>research.policy@vodg.org.uk</a:t>
            </a:r>
            <a:r>
              <a:rPr lang="en-US" dirty="0">
                <a:latin typeface="Arial" panose="020B0604020202020204" pitchFamily="34" charset="0"/>
                <a:cs typeface="Arial" panose="020B0604020202020204" pitchFamily="34" charset="0"/>
              </a:rPr>
              <a:t>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01CC1BD42A45B41A5B5967B591196DB" ma:contentTypeVersion="16" ma:contentTypeDescription="Create a new document." ma:contentTypeScope="" ma:versionID="117f1c77971e9ec4f36896108bab6a2b">
  <xsd:schema xmlns:xsd="http://www.w3.org/2001/XMLSchema" xmlns:xs="http://www.w3.org/2001/XMLSchema" xmlns:p="http://schemas.microsoft.com/office/2006/metadata/properties" xmlns:ns2="ea81b3dc-3d72-4046-865a-3d19db8bad6d" xmlns:ns3="1a3d56c5-2c4b-4639-8090-01720d69c7a8" targetNamespace="http://schemas.microsoft.com/office/2006/metadata/properties" ma:root="true" ma:fieldsID="0045ab72514790aecacae34cda950b6b" ns2:_="" ns3:_="">
    <xsd:import namespace="ea81b3dc-3d72-4046-865a-3d19db8bad6d"/>
    <xsd:import namespace="1a3d56c5-2c4b-4639-8090-01720d69c7a8"/>
    <xsd:element name="properties">
      <xsd:complexType>
        <xsd:sequence>
          <xsd:element name="documentManagement">
            <xsd:complexType>
              <xsd:all>
                <xsd:element ref="ns2:MediaServiceMetadata" minOccurs="0"/>
                <xsd:element ref="ns2:MediaServiceFastMetadata" minOccurs="0"/>
                <xsd:element ref="ns2:MediaLengthInSecond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Imag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a81b3dc-3d72-4046-865a-3d19db8bad6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a5c5b7b9-d7b5-4877-9e00-72022195986f"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Image" ma:index="21" nillable="true" ma:displayName="Image" ma:format="Thumbnail" ma:internalName="Image">
      <xsd:simpleType>
        <xsd:restriction base="dms:Unknown"/>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a3d56c5-2c4b-4639-8090-01720d69c7a8"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d73277a4-1b49-4203-8b45-07b404aaef6e}" ma:internalName="TaxCatchAll" ma:showField="CatchAllData" ma:web="1a3d56c5-2c4b-4639-8090-01720d69c7a8">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1a3d56c5-2c4b-4639-8090-01720d69c7a8" xsi:nil="true"/>
    <lcf76f155ced4ddcb4097134ff3c332f xmlns="ea81b3dc-3d72-4046-865a-3d19db8bad6d">
      <Terms xmlns="http://schemas.microsoft.com/office/infopath/2007/PartnerControls"/>
    </lcf76f155ced4ddcb4097134ff3c332f>
    <SharedWithUsers xmlns="1a3d56c5-2c4b-4639-8090-01720d69c7a8">
      <UserInfo>
        <DisplayName>Katie Hipkiss - Archive</DisplayName>
        <AccountId>18</AccountId>
        <AccountType/>
      </UserInfo>
      <UserInfo>
        <DisplayName>Rhidian Hughes</DisplayName>
        <AccountId>13</AccountId>
        <AccountType/>
      </UserInfo>
      <UserInfo>
        <DisplayName>Sue Howarth</DisplayName>
        <AccountId>21</AccountId>
        <AccountType/>
      </UserInfo>
      <UserInfo>
        <DisplayName>Deborah Sinclair</DisplayName>
        <AccountId>99</AccountId>
        <AccountType/>
      </UserInfo>
      <UserInfo>
        <DisplayName>Sarah Woodhouse</DisplayName>
        <AccountId>283</AccountId>
        <AccountType/>
      </UserInfo>
    </SharedWithUsers>
    <Image xmlns="ea81b3dc-3d72-4046-865a-3d19db8bad6d" xsi:nil="true"/>
  </documentManagement>
</p:properties>
</file>

<file path=customXml/itemProps1.xml><?xml version="1.0" encoding="utf-8"?>
<ds:datastoreItem xmlns:ds="http://schemas.openxmlformats.org/officeDocument/2006/customXml" ds:itemID="{B116CFA0-9907-494C-9C8C-73F1896459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a81b3dc-3d72-4046-865a-3d19db8bad6d"/>
    <ds:schemaRef ds:uri="1a3d56c5-2c4b-4639-8090-01720d69c7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D0BF19D-3482-4C78-BE4A-8353DC694471}">
  <ds:schemaRefs>
    <ds:schemaRef ds:uri="http://schemas.microsoft.com/sharepoint/v3/contenttype/forms"/>
  </ds:schemaRefs>
</ds:datastoreItem>
</file>

<file path=customXml/itemProps3.xml><?xml version="1.0" encoding="utf-8"?>
<ds:datastoreItem xmlns:ds="http://schemas.openxmlformats.org/officeDocument/2006/customXml" ds:itemID="{666F61B3-B197-461C-95C1-51EE41E2538A}">
  <ds:schemaRefs>
    <ds:schemaRef ds:uri="http://purl.org/dc/elements/1.1/"/>
    <ds:schemaRef ds:uri="http://schemas.openxmlformats.org/package/2006/metadata/core-properties"/>
    <ds:schemaRef ds:uri="1a3d56c5-2c4b-4639-8090-01720d69c7a8"/>
    <ds:schemaRef ds:uri="http://schemas.microsoft.com/office/infopath/2007/PartnerControls"/>
    <ds:schemaRef ds:uri="http://schemas.microsoft.com/office/2006/documentManagement/types"/>
    <ds:schemaRef ds:uri="http://www.w3.org/XML/1998/namespace"/>
    <ds:schemaRef ds:uri="http://purl.org/dc/dcmitype/"/>
    <ds:schemaRef ds:uri="ea81b3dc-3d72-4046-865a-3d19db8bad6d"/>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455</TotalTime>
  <Words>566</Words>
  <Application>Microsoft Macintosh PowerPoint</Application>
  <PresentationFormat>Custom</PresentationFormat>
  <Paragraphs>47</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VODG Policy Positions</vt:lpstr>
      <vt:lpstr>PowerPoint Presentation</vt:lpstr>
      <vt:lpstr>PowerPoint Presentation</vt:lpstr>
      <vt:lpstr>A summary of our asks: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Heading will go here</dc:title>
  <cp:lastModifiedBy>Sarah Woodhouse</cp:lastModifiedBy>
  <cp:revision>28</cp:revision>
  <dcterms:created xsi:type="dcterms:W3CDTF">2021-10-15T13:23:32Z</dcterms:created>
  <dcterms:modified xsi:type="dcterms:W3CDTF">2024-07-02T14:37:37Z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2021-10-15T00:00:00Z</vt:filetime>
  </property>
  <property fmtid="{D5CDD505-2E9C-101B-9397-08002B2CF9AE}" pid="3" name="Creator">
    <vt:lpwstr>Adobe InDesign 16.3 (Macintosh)</vt:lpwstr>
  </property>
  <property fmtid="{D5CDD505-2E9C-101B-9397-08002B2CF9AE}" pid="4" name="LastSaved">
    <vt:filetime>2021-10-15T00:00:00Z</vt:filetime>
  </property>
  <property fmtid="{D5CDD505-2E9C-101B-9397-08002B2CF9AE}" pid="5" name="ContentTypeId">
    <vt:lpwstr>0x010100601CC1BD42A45B41A5B5967B591196DB</vt:lpwstr>
  </property>
  <property fmtid="{D5CDD505-2E9C-101B-9397-08002B2CF9AE}" pid="6" name="xd_ProgID">
    <vt:lpwstr/>
  </property>
  <property fmtid="{D5CDD505-2E9C-101B-9397-08002B2CF9AE}" pid="7" name="MediaServiceImageTags">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y fmtid="{D5CDD505-2E9C-101B-9397-08002B2CF9AE}" pid="14" name="xd_Signature">
    <vt:bool>false</vt:bool>
  </property>
</Properties>
</file>