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drawing4.xml" ContentType="application/vnd.ms-office.drawingml.diagramDrawing+xml"/>
  <Override PartName="/ppt/diagrams/layout7.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colors6.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quickStyle7.xml" ContentType="application/vnd.openxmlformats-officedocument.drawingml.diagramStyle+xml"/>
  <Override PartName="/ppt/diagrams/drawing6.xml" ContentType="application/vnd.ms-office.drawingml.diagramDrawing+xml"/>
  <Override PartName="/ppt/diagrams/drawing5.xml" ContentType="application/vnd.ms-office.drawingml.diagramDrawing+xml"/>
  <Override PartName="/ppt/diagrams/layout5.xml" ContentType="application/vnd.openxmlformats-officedocument.drawingml.diagramLayout+xml"/>
  <Override PartName="/ppt/diagrams/layout6.xml" ContentType="application/vnd.openxmlformats-officedocument.drawingml.diagramLayout+xml"/>
  <Override PartName="/ppt/diagrams/quickStyle6.xml" ContentType="application/vnd.openxmlformats-officedocument.drawingml.diagramStyle+xml"/>
  <Override PartName="/ppt/diagrams/colors7.xml" ContentType="application/vnd.openxmlformats-officedocument.drawingml.diagramColors+xml"/>
  <Override PartName="/ppt/diagrams/quickStyle4.xml" ContentType="application/vnd.openxmlformats-officedocument.drawingml.diagramStyle+xml"/>
  <Override PartName="/ppt/diagrams/drawing7.xml" ContentType="application/vnd.ms-office.drawingml.diagramDrawing+xml"/>
  <Override PartName="/ppt/diagrams/quickStyle5.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33"/>
  </p:notesMasterIdLst>
  <p:handoutMasterIdLst>
    <p:handoutMasterId r:id="rId34"/>
  </p:handoutMasterIdLst>
  <p:sldIdLst>
    <p:sldId id="439" r:id="rId2"/>
    <p:sldId id="504" r:id="rId3"/>
    <p:sldId id="502" r:id="rId4"/>
    <p:sldId id="503" r:id="rId5"/>
    <p:sldId id="403" r:id="rId6"/>
    <p:sldId id="402" r:id="rId7"/>
    <p:sldId id="485" r:id="rId8"/>
    <p:sldId id="486" r:id="rId9"/>
    <p:sldId id="423" r:id="rId10"/>
    <p:sldId id="487" r:id="rId11"/>
    <p:sldId id="488" r:id="rId12"/>
    <p:sldId id="489" r:id="rId13"/>
    <p:sldId id="490" r:id="rId14"/>
    <p:sldId id="491" r:id="rId15"/>
    <p:sldId id="493" r:id="rId16"/>
    <p:sldId id="494" r:id="rId17"/>
    <p:sldId id="495" r:id="rId18"/>
    <p:sldId id="496" r:id="rId19"/>
    <p:sldId id="497" r:id="rId20"/>
    <p:sldId id="499" r:id="rId21"/>
    <p:sldId id="500" r:id="rId22"/>
    <p:sldId id="427" r:id="rId23"/>
    <p:sldId id="428" r:id="rId24"/>
    <p:sldId id="429" r:id="rId25"/>
    <p:sldId id="479" r:id="rId26"/>
    <p:sldId id="480" r:id="rId27"/>
    <p:sldId id="481" r:id="rId28"/>
    <p:sldId id="483" r:id="rId29"/>
    <p:sldId id="484" r:id="rId30"/>
    <p:sldId id="501" r:id="rId31"/>
    <p:sldId id="498" r:id="rId32"/>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6" userDrawn="1">
          <p15:clr>
            <a:srgbClr val="A4A3A4"/>
          </p15:clr>
        </p15:guide>
        <p15:guide id="2" pos="22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p:cViewPr varScale="1">
        <p:scale>
          <a:sx n="111" d="100"/>
          <a:sy n="111" d="100"/>
        </p:scale>
        <p:origin x="594" y="96"/>
      </p:cViewPr>
      <p:guideLst>
        <p:guide orient="horz" pos="2160"/>
        <p:guide pos="3840"/>
      </p:guideLst>
    </p:cSldViewPr>
  </p:slideViewPr>
  <p:notesTextViewPr>
    <p:cViewPr>
      <p:scale>
        <a:sx n="1" d="1"/>
        <a:sy n="1" d="1"/>
      </p:scale>
      <p:origin x="0" y="0"/>
    </p:cViewPr>
  </p:notesTextViewPr>
  <p:notesViewPr>
    <p:cSldViewPr>
      <p:cViewPr varScale="1">
        <p:scale>
          <a:sx n="119" d="100"/>
          <a:sy n="119" d="100"/>
        </p:scale>
        <p:origin x="-2022" y="-102"/>
      </p:cViewPr>
      <p:guideLst>
        <p:guide orient="horz" pos="3226"/>
        <p:guide pos="22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AB6EEC-819B-4817-8FF9-B24F31D40C8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453744E0-F53B-48AB-87E9-435C1E08C8A1}">
      <dgm:prSet phldrT="[Text]"/>
      <dgm:spPr/>
      <dgm:t>
        <a:bodyPr/>
        <a:lstStyle/>
        <a:p>
          <a:pPr defTabSz="1466850">
            <a:lnSpc>
              <a:spcPct val="90000"/>
            </a:lnSpc>
            <a:spcBef>
              <a:spcPct val="0"/>
            </a:spcBef>
            <a:spcAft>
              <a:spcPct val="35000"/>
            </a:spcAft>
          </a:pPr>
          <a:r>
            <a:rPr lang="en-GB" dirty="0"/>
            <a:t>1</a:t>
          </a:r>
        </a:p>
      </dgm:t>
    </dgm:pt>
    <dgm:pt modelId="{E9AA1DE0-81A4-4A87-9999-BC8D7D6519A2}" type="parTrans" cxnId="{DE58BE56-CCAD-4583-9387-77A3CAED10D1}">
      <dgm:prSet/>
      <dgm:spPr/>
      <dgm:t>
        <a:bodyPr/>
        <a:lstStyle/>
        <a:p>
          <a:endParaRPr lang="en-GB"/>
        </a:p>
      </dgm:t>
    </dgm:pt>
    <dgm:pt modelId="{D135A408-1B3E-4524-BACD-5CA7E35B3B15}" type="sibTrans" cxnId="{DE58BE56-CCAD-4583-9387-77A3CAED10D1}">
      <dgm:prSet/>
      <dgm:spPr/>
      <dgm:t>
        <a:bodyPr/>
        <a:lstStyle/>
        <a:p>
          <a:endParaRPr lang="en-GB"/>
        </a:p>
      </dgm:t>
    </dgm:pt>
    <dgm:pt modelId="{265C1BC9-D78B-45B8-876C-97DEAC94A175}">
      <dgm:prSet phldrT="[Text]" custT="1"/>
      <dgm:spPr/>
      <dgm:t>
        <a:bodyPr/>
        <a:lstStyle/>
        <a:p>
          <a:pPr algn="just">
            <a:buFontTx/>
            <a:buNone/>
          </a:pPr>
          <a:r>
            <a:rPr lang="en-GB" sz="2800" dirty="0"/>
            <a:t>Anyone who carries out a regulated</a:t>
          </a:r>
        </a:p>
      </dgm:t>
    </dgm:pt>
    <dgm:pt modelId="{729299AC-E9E2-4E74-A96D-05020366C831}" type="parTrans" cxnId="{2E3BAEB0-77BD-4A35-89FC-1A2891B20975}">
      <dgm:prSet/>
      <dgm:spPr/>
      <dgm:t>
        <a:bodyPr/>
        <a:lstStyle/>
        <a:p>
          <a:endParaRPr lang="en-GB"/>
        </a:p>
      </dgm:t>
    </dgm:pt>
    <dgm:pt modelId="{6FC07EB6-737F-4486-9FB9-67FAFF868694}" type="sibTrans" cxnId="{2E3BAEB0-77BD-4A35-89FC-1A2891B20975}">
      <dgm:prSet/>
      <dgm:spPr/>
      <dgm:t>
        <a:bodyPr/>
        <a:lstStyle/>
        <a:p>
          <a:endParaRPr lang="en-GB"/>
        </a:p>
      </dgm:t>
    </dgm:pt>
    <dgm:pt modelId="{316221CC-5DA3-4A5F-9574-67018A1606F3}">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800" dirty="0"/>
            <a:t>Registered persons who breach conditions of registration</a:t>
          </a:r>
        </a:p>
      </dgm:t>
    </dgm:pt>
    <dgm:pt modelId="{CF715FEC-817E-40BA-B121-4DB9901C9CB7}" type="parTrans" cxnId="{CF308DA2-9D18-46F9-A8DD-26C272279377}">
      <dgm:prSet/>
      <dgm:spPr/>
      <dgm:t>
        <a:bodyPr/>
        <a:lstStyle/>
        <a:p>
          <a:endParaRPr lang="en-GB"/>
        </a:p>
      </dgm:t>
    </dgm:pt>
    <dgm:pt modelId="{85DCBAE2-74D6-4E53-97C7-DED9025A41CA}" type="sibTrans" cxnId="{CF308DA2-9D18-46F9-A8DD-26C272279377}">
      <dgm:prSet/>
      <dgm:spPr/>
      <dgm:t>
        <a:bodyPr/>
        <a:lstStyle/>
        <a:p>
          <a:endParaRPr lang="en-GB"/>
        </a:p>
      </dgm:t>
    </dgm:pt>
    <dgm:pt modelId="{A6D6CAB9-8A4B-4EB6-8F1B-7FF2582B90A7}">
      <dgm:prSet phldrT="[Text]"/>
      <dgm:spPr/>
      <dgm:t>
        <a:bodyPr/>
        <a:lstStyle/>
        <a:p>
          <a:r>
            <a:rPr lang="en-GB" dirty="0"/>
            <a:t>3</a:t>
          </a:r>
        </a:p>
      </dgm:t>
    </dgm:pt>
    <dgm:pt modelId="{16E3235A-258D-4913-8CA2-6A53F2597E6C}" type="parTrans" cxnId="{88F618EE-B6BF-4A84-9720-5AAB82CAEF05}">
      <dgm:prSet/>
      <dgm:spPr/>
      <dgm:t>
        <a:bodyPr/>
        <a:lstStyle/>
        <a:p>
          <a:endParaRPr lang="en-GB"/>
        </a:p>
      </dgm:t>
    </dgm:pt>
    <dgm:pt modelId="{5BD49D08-4D76-40A2-BBB2-0CE33D40FF53}" type="sibTrans" cxnId="{88F618EE-B6BF-4A84-9720-5AAB82CAEF05}">
      <dgm:prSet/>
      <dgm:spPr/>
      <dgm:t>
        <a:bodyPr/>
        <a:lstStyle/>
        <a:p>
          <a:endParaRPr lang="en-GB"/>
        </a:p>
      </dgm:t>
    </dgm:pt>
    <dgm:pt modelId="{706A1C3B-7225-40BF-AC8C-EC5B01002A3B}">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800" dirty="0"/>
            <a:t>Breaches of regulations </a:t>
          </a:r>
        </a:p>
      </dgm:t>
    </dgm:pt>
    <dgm:pt modelId="{5974C770-3D34-43AB-B4EA-D21AB0C60E31}" type="parTrans" cxnId="{0F41AAF6-DE0E-472B-9823-01A9F3BA4681}">
      <dgm:prSet/>
      <dgm:spPr/>
      <dgm:t>
        <a:bodyPr/>
        <a:lstStyle/>
        <a:p>
          <a:endParaRPr lang="en-GB"/>
        </a:p>
      </dgm:t>
    </dgm:pt>
    <dgm:pt modelId="{89D27C54-69AB-4C61-9792-A2471AB41DAC}" type="sibTrans" cxnId="{0F41AAF6-DE0E-472B-9823-01A9F3BA4681}">
      <dgm:prSet/>
      <dgm:spPr/>
      <dgm:t>
        <a:bodyPr/>
        <a:lstStyle/>
        <a:p>
          <a:endParaRPr lang="en-GB"/>
        </a:p>
      </dgm:t>
    </dgm:pt>
    <dgm:pt modelId="{DA56154B-DB7E-4D22-9BB2-7ECCA05B3E4D}">
      <dgm:prSet phldrT="[Text]"/>
      <dgm:spPr/>
      <dgm:t>
        <a:bodyPr/>
        <a:lstStyle/>
        <a:p>
          <a:r>
            <a:rPr lang="en-GB" dirty="0"/>
            <a:t>2</a:t>
          </a:r>
        </a:p>
      </dgm:t>
    </dgm:pt>
    <dgm:pt modelId="{3C9BB35F-02FA-4544-81A2-9C59E4870A5D}" type="sibTrans" cxnId="{D35CF297-016F-413B-A7A8-DF5DC18F7B32}">
      <dgm:prSet/>
      <dgm:spPr/>
      <dgm:t>
        <a:bodyPr/>
        <a:lstStyle/>
        <a:p>
          <a:endParaRPr lang="en-GB"/>
        </a:p>
      </dgm:t>
    </dgm:pt>
    <dgm:pt modelId="{E959BD63-5E0B-4CC6-8D21-EB07A4235E8C}" type="parTrans" cxnId="{D35CF297-016F-413B-A7A8-DF5DC18F7B32}">
      <dgm:prSet/>
      <dgm:spPr/>
      <dgm:t>
        <a:bodyPr/>
        <a:lstStyle/>
        <a:p>
          <a:endParaRPr lang="en-GB"/>
        </a:p>
      </dgm:t>
    </dgm:pt>
    <dgm:pt modelId="{62FDFB11-6FD5-44F0-A0E3-60DC85AAF5D3}">
      <dgm:prSet phldrT="[Text]" custT="1"/>
      <dgm:spPr/>
      <dgm:t>
        <a:bodyPr/>
        <a:lstStyle/>
        <a:p>
          <a:pPr algn="just">
            <a:buFontTx/>
            <a:buNone/>
          </a:pPr>
          <a:r>
            <a:rPr lang="en-GB" sz="2800" dirty="0"/>
            <a:t>activity without registration</a:t>
          </a:r>
        </a:p>
      </dgm:t>
    </dgm:pt>
    <dgm:pt modelId="{BD65799A-46BE-48A2-B253-7F4BF16E823E}" type="parTrans" cxnId="{650599D7-44D6-4FB2-8E3A-D64DE355C984}">
      <dgm:prSet/>
      <dgm:spPr/>
    </dgm:pt>
    <dgm:pt modelId="{240CC071-DCBE-4F99-921A-AE061430AFB2}" type="sibTrans" cxnId="{650599D7-44D6-4FB2-8E3A-D64DE355C984}">
      <dgm:prSet/>
      <dgm:spPr/>
    </dgm:pt>
    <dgm:pt modelId="{33C43C9B-2D6C-46C4-951E-1210CD686CE4}" type="pres">
      <dgm:prSet presAssocID="{E0AB6EEC-819B-4817-8FF9-B24F31D40C82}" presName="linearFlow" presStyleCnt="0">
        <dgm:presLayoutVars>
          <dgm:dir/>
          <dgm:animLvl val="lvl"/>
          <dgm:resizeHandles val="exact"/>
        </dgm:presLayoutVars>
      </dgm:prSet>
      <dgm:spPr/>
    </dgm:pt>
    <dgm:pt modelId="{2FF398A7-E38B-4D3B-B148-5F4CDB8DB5F6}" type="pres">
      <dgm:prSet presAssocID="{453744E0-F53B-48AB-87E9-435C1E08C8A1}" presName="composite" presStyleCnt="0"/>
      <dgm:spPr/>
    </dgm:pt>
    <dgm:pt modelId="{03B0C4D9-753A-4B96-93A0-39230E9BE12E}" type="pres">
      <dgm:prSet presAssocID="{453744E0-F53B-48AB-87E9-435C1E08C8A1}" presName="parentText" presStyleLbl="alignNode1" presStyleIdx="0" presStyleCnt="3">
        <dgm:presLayoutVars>
          <dgm:chMax val="1"/>
          <dgm:bulletEnabled val="1"/>
        </dgm:presLayoutVars>
      </dgm:prSet>
      <dgm:spPr/>
    </dgm:pt>
    <dgm:pt modelId="{63772D55-38A6-4CEF-A69D-3F11BD02AE17}" type="pres">
      <dgm:prSet presAssocID="{453744E0-F53B-48AB-87E9-435C1E08C8A1}" presName="descendantText" presStyleLbl="alignAcc1" presStyleIdx="0" presStyleCnt="3" custScaleX="96554" custScaleY="115527">
        <dgm:presLayoutVars>
          <dgm:bulletEnabled val="1"/>
        </dgm:presLayoutVars>
      </dgm:prSet>
      <dgm:spPr/>
    </dgm:pt>
    <dgm:pt modelId="{CC458933-E439-4500-A8C4-DE4417ED235C}" type="pres">
      <dgm:prSet presAssocID="{D135A408-1B3E-4524-BACD-5CA7E35B3B15}" presName="sp" presStyleCnt="0"/>
      <dgm:spPr/>
    </dgm:pt>
    <dgm:pt modelId="{BF7EA751-C23D-492A-B12A-154EC9EB2ABA}" type="pres">
      <dgm:prSet presAssocID="{DA56154B-DB7E-4D22-9BB2-7ECCA05B3E4D}" presName="composite" presStyleCnt="0"/>
      <dgm:spPr/>
    </dgm:pt>
    <dgm:pt modelId="{F45C618F-BD1B-43AB-9E90-39D4AA8D3524}" type="pres">
      <dgm:prSet presAssocID="{DA56154B-DB7E-4D22-9BB2-7ECCA05B3E4D}" presName="parentText" presStyleLbl="alignNode1" presStyleIdx="1" presStyleCnt="3">
        <dgm:presLayoutVars>
          <dgm:chMax val="1"/>
          <dgm:bulletEnabled val="1"/>
        </dgm:presLayoutVars>
      </dgm:prSet>
      <dgm:spPr/>
    </dgm:pt>
    <dgm:pt modelId="{696C06F7-07C9-454B-8E46-083BB0779A09}" type="pres">
      <dgm:prSet presAssocID="{DA56154B-DB7E-4D22-9BB2-7ECCA05B3E4D}" presName="descendantText" presStyleLbl="alignAcc1" presStyleIdx="1" presStyleCnt="3" custLinFactNeighborX="849" custLinFactNeighborY="-3593">
        <dgm:presLayoutVars>
          <dgm:bulletEnabled val="1"/>
        </dgm:presLayoutVars>
      </dgm:prSet>
      <dgm:spPr/>
    </dgm:pt>
    <dgm:pt modelId="{E05DC337-2CD7-41D4-A6C2-F8A87CF64DDD}" type="pres">
      <dgm:prSet presAssocID="{3C9BB35F-02FA-4544-81A2-9C59E4870A5D}" presName="sp" presStyleCnt="0"/>
      <dgm:spPr/>
    </dgm:pt>
    <dgm:pt modelId="{7ED7E64F-4F94-46CE-BC82-56EF4A34CEBA}" type="pres">
      <dgm:prSet presAssocID="{A6D6CAB9-8A4B-4EB6-8F1B-7FF2582B90A7}" presName="composite" presStyleCnt="0"/>
      <dgm:spPr/>
    </dgm:pt>
    <dgm:pt modelId="{19619B5F-6CD2-469D-909C-82D4DDA1C233}" type="pres">
      <dgm:prSet presAssocID="{A6D6CAB9-8A4B-4EB6-8F1B-7FF2582B90A7}" presName="parentText" presStyleLbl="alignNode1" presStyleIdx="2" presStyleCnt="3" custLinFactNeighborY="0">
        <dgm:presLayoutVars>
          <dgm:chMax val="1"/>
          <dgm:bulletEnabled val="1"/>
        </dgm:presLayoutVars>
      </dgm:prSet>
      <dgm:spPr/>
    </dgm:pt>
    <dgm:pt modelId="{13FD292F-D951-4646-88F6-64F5F5B85CE7}" type="pres">
      <dgm:prSet presAssocID="{A6D6CAB9-8A4B-4EB6-8F1B-7FF2582B90A7}" presName="descendantText" presStyleLbl="alignAcc1" presStyleIdx="2" presStyleCnt="3">
        <dgm:presLayoutVars>
          <dgm:bulletEnabled val="1"/>
        </dgm:presLayoutVars>
      </dgm:prSet>
      <dgm:spPr/>
    </dgm:pt>
  </dgm:ptLst>
  <dgm:cxnLst>
    <dgm:cxn modelId="{D0B92642-BE07-487C-BFDE-34B37E39B240}" type="presOf" srcId="{453744E0-F53B-48AB-87E9-435C1E08C8A1}" destId="{03B0C4D9-753A-4B96-93A0-39230E9BE12E}" srcOrd="0" destOrd="0" presId="urn:microsoft.com/office/officeart/2005/8/layout/chevron2"/>
    <dgm:cxn modelId="{9B97C645-3843-4946-AFD0-40F4C25DDC90}" type="presOf" srcId="{316221CC-5DA3-4A5F-9574-67018A1606F3}" destId="{696C06F7-07C9-454B-8E46-083BB0779A09}" srcOrd="0" destOrd="0" presId="urn:microsoft.com/office/officeart/2005/8/layout/chevron2"/>
    <dgm:cxn modelId="{1A37404E-DC4D-4FF6-8E76-FFC53240F99E}" type="presOf" srcId="{265C1BC9-D78B-45B8-876C-97DEAC94A175}" destId="{63772D55-38A6-4CEF-A69D-3F11BD02AE17}" srcOrd="0" destOrd="0" presId="urn:microsoft.com/office/officeart/2005/8/layout/chevron2"/>
    <dgm:cxn modelId="{DE58BE56-CCAD-4583-9387-77A3CAED10D1}" srcId="{E0AB6EEC-819B-4817-8FF9-B24F31D40C82}" destId="{453744E0-F53B-48AB-87E9-435C1E08C8A1}" srcOrd="0" destOrd="0" parTransId="{E9AA1DE0-81A4-4A87-9999-BC8D7D6519A2}" sibTransId="{D135A408-1B3E-4524-BACD-5CA7E35B3B15}"/>
    <dgm:cxn modelId="{D35CF297-016F-413B-A7A8-DF5DC18F7B32}" srcId="{E0AB6EEC-819B-4817-8FF9-B24F31D40C82}" destId="{DA56154B-DB7E-4D22-9BB2-7ECCA05B3E4D}" srcOrd="1" destOrd="0" parTransId="{E959BD63-5E0B-4CC6-8D21-EB07A4235E8C}" sibTransId="{3C9BB35F-02FA-4544-81A2-9C59E4870A5D}"/>
    <dgm:cxn modelId="{CF308DA2-9D18-46F9-A8DD-26C272279377}" srcId="{DA56154B-DB7E-4D22-9BB2-7ECCA05B3E4D}" destId="{316221CC-5DA3-4A5F-9574-67018A1606F3}" srcOrd="0" destOrd="0" parTransId="{CF715FEC-817E-40BA-B121-4DB9901C9CB7}" sibTransId="{85DCBAE2-74D6-4E53-97C7-DED9025A41CA}"/>
    <dgm:cxn modelId="{AC14D3A7-ED6E-40B9-9375-656D3EC21D57}" type="presOf" srcId="{A6D6CAB9-8A4B-4EB6-8F1B-7FF2582B90A7}" destId="{19619B5F-6CD2-469D-909C-82D4DDA1C233}" srcOrd="0" destOrd="0" presId="urn:microsoft.com/office/officeart/2005/8/layout/chevron2"/>
    <dgm:cxn modelId="{2E3BAEB0-77BD-4A35-89FC-1A2891B20975}" srcId="{453744E0-F53B-48AB-87E9-435C1E08C8A1}" destId="{265C1BC9-D78B-45B8-876C-97DEAC94A175}" srcOrd="0" destOrd="0" parTransId="{729299AC-E9E2-4E74-A96D-05020366C831}" sibTransId="{6FC07EB6-737F-4486-9FB9-67FAFF868694}"/>
    <dgm:cxn modelId="{9ACD84B1-74B8-43D9-B385-52481D1A7795}" type="presOf" srcId="{62FDFB11-6FD5-44F0-A0E3-60DC85AAF5D3}" destId="{63772D55-38A6-4CEF-A69D-3F11BD02AE17}" srcOrd="0" destOrd="1" presId="urn:microsoft.com/office/officeart/2005/8/layout/chevron2"/>
    <dgm:cxn modelId="{650599D7-44D6-4FB2-8E3A-D64DE355C984}" srcId="{453744E0-F53B-48AB-87E9-435C1E08C8A1}" destId="{62FDFB11-6FD5-44F0-A0E3-60DC85AAF5D3}" srcOrd="1" destOrd="0" parTransId="{BD65799A-46BE-48A2-B253-7F4BF16E823E}" sibTransId="{240CC071-DCBE-4F99-921A-AE061430AFB2}"/>
    <dgm:cxn modelId="{8B869CE1-4FD3-4881-AB44-E39E60937E19}" type="presOf" srcId="{DA56154B-DB7E-4D22-9BB2-7ECCA05B3E4D}" destId="{F45C618F-BD1B-43AB-9E90-39D4AA8D3524}" srcOrd="0" destOrd="0" presId="urn:microsoft.com/office/officeart/2005/8/layout/chevron2"/>
    <dgm:cxn modelId="{DBDC3DE3-4492-4CEA-A06C-0716D5EDD51B}" type="presOf" srcId="{E0AB6EEC-819B-4817-8FF9-B24F31D40C82}" destId="{33C43C9B-2D6C-46C4-951E-1210CD686CE4}" srcOrd="0" destOrd="0" presId="urn:microsoft.com/office/officeart/2005/8/layout/chevron2"/>
    <dgm:cxn modelId="{88F618EE-B6BF-4A84-9720-5AAB82CAEF05}" srcId="{E0AB6EEC-819B-4817-8FF9-B24F31D40C82}" destId="{A6D6CAB9-8A4B-4EB6-8F1B-7FF2582B90A7}" srcOrd="2" destOrd="0" parTransId="{16E3235A-258D-4913-8CA2-6A53F2597E6C}" sibTransId="{5BD49D08-4D76-40A2-BBB2-0CE33D40FF53}"/>
    <dgm:cxn modelId="{0F41AAF6-DE0E-472B-9823-01A9F3BA4681}" srcId="{A6D6CAB9-8A4B-4EB6-8F1B-7FF2582B90A7}" destId="{706A1C3B-7225-40BF-AC8C-EC5B01002A3B}" srcOrd="0" destOrd="0" parTransId="{5974C770-3D34-43AB-B4EA-D21AB0C60E31}" sibTransId="{89D27C54-69AB-4C61-9792-A2471AB41DAC}"/>
    <dgm:cxn modelId="{FA50D0FB-917C-44E7-84E9-8F422A190741}" type="presOf" srcId="{706A1C3B-7225-40BF-AC8C-EC5B01002A3B}" destId="{13FD292F-D951-4646-88F6-64F5F5B85CE7}" srcOrd="0" destOrd="0" presId="urn:microsoft.com/office/officeart/2005/8/layout/chevron2"/>
    <dgm:cxn modelId="{F6679ADB-2351-4CAD-83EC-1B7D65260765}" type="presParOf" srcId="{33C43C9B-2D6C-46C4-951E-1210CD686CE4}" destId="{2FF398A7-E38B-4D3B-B148-5F4CDB8DB5F6}" srcOrd="0" destOrd="0" presId="urn:microsoft.com/office/officeart/2005/8/layout/chevron2"/>
    <dgm:cxn modelId="{18B53C1A-4415-460D-B22F-E36BF68D620B}" type="presParOf" srcId="{2FF398A7-E38B-4D3B-B148-5F4CDB8DB5F6}" destId="{03B0C4D9-753A-4B96-93A0-39230E9BE12E}" srcOrd="0" destOrd="0" presId="urn:microsoft.com/office/officeart/2005/8/layout/chevron2"/>
    <dgm:cxn modelId="{D8C0ECA9-9AEA-4B9A-846D-CCA296FDA0AD}" type="presParOf" srcId="{2FF398A7-E38B-4D3B-B148-5F4CDB8DB5F6}" destId="{63772D55-38A6-4CEF-A69D-3F11BD02AE17}" srcOrd="1" destOrd="0" presId="urn:microsoft.com/office/officeart/2005/8/layout/chevron2"/>
    <dgm:cxn modelId="{8961E13A-22CE-4DC8-B1F4-DDF7048FA285}" type="presParOf" srcId="{33C43C9B-2D6C-46C4-951E-1210CD686CE4}" destId="{CC458933-E439-4500-A8C4-DE4417ED235C}" srcOrd="1" destOrd="0" presId="urn:microsoft.com/office/officeart/2005/8/layout/chevron2"/>
    <dgm:cxn modelId="{2FBC2DB6-29A5-4CA9-88E2-99FD42FA352A}" type="presParOf" srcId="{33C43C9B-2D6C-46C4-951E-1210CD686CE4}" destId="{BF7EA751-C23D-492A-B12A-154EC9EB2ABA}" srcOrd="2" destOrd="0" presId="urn:microsoft.com/office/officeart/2005/8/layout/chevron2"/>
    <dgm:cxn modelId="{8BCDF8CC-6F7E-4E06-BC26-A29E97D96E94}" type="presParOf" srcId="{BF7EA751-C23D-492A-B12A-154EC9EB2ABA}" destId="{F45C618F-BD1B-43AB-9E90-39D4AA8D3524}" srcOrd="0" destOrd="0" presId="urn:microsoft.com/office/officeart/2005/8/layout/chevron2"/>
    <dgm:cxn modelId="{9E7513FA-BAD9-44A1-A2DB-8409A034CF1F}" type="presParOf" srcId="{BF7EA751-C23D-492A-B12A-154EC9EB2ABA}" destId="{696C06F7-07C9-454B-8E46-083BB0779A09}" srcOrd="1" destOrd="0" presId="urn:microsoft.com/office/officeart/2005/8/layout/chevron2"/>
    <dgm:cxn modelId="{A08591C1-9690-40BE-B684-2DB1ACC9BD68}" type="presParOf" srcId="{33C43C9B-2D6C-46C4-951E-1210CD686CE4}" destId="{E05DC337-2CD7-41D4-A6C2-F8A87CF64DDD}" srcOrd="3" destOrd="0" presId="urn:microsoft.com/office/officeart/2005/8/layout/chevron2"/>
    <dgm:cxn modelId="{B4C7A52C-CC17-490C-87FF-907CAE0E93FF}" type="presParOf" srcId="{33C43C9B-2D6C-46C4-951E-1210CD686CE4}" destId="{7ED7E64F-4F94-46CE-BC82-56EF4A34CEBA}" srcOrd="4" destOrd="0" presId="urn:microsoft.com/office/officeart/2005/8/layout/chevron2"/>
    <dgm:cxn modelId="{A76068BE-345D-4152-8675-5AD42B4BDB66}" type="presParOf" srcId="{7ED7E64F-4F94-46CE-BC82-56EF4A34CEBA}" destId="{19619B5F-6CD2-469D-909C-82D4DDA1C233}" srcOrd="0" destOrd="0" presId="urn:microsoft.com/office/officeart/2005/8/layout/chevron2"/>
    <dgm:cxn modelId="{3A180C35-C854-40B2-979A-D624D50E0764}" type="presParOf" srcId="{7ED7E64F-4F94-46CE-BC82-56EF4A34CEBA}" destId="{13FD292F-D951-4646-88F6-64F5F5B85C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E6F8DC-E781-4EA3-9EB8-203249705D34}"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GB"/>
        </a:p>
      </dgm:t>
    </dgm:pt>
    <dgm:pt modelId="{CF051938-CD57-4925-B0CA-51E895B74E1C}">
      <dgm:prSet/>
      <dgm:spPr/>
      <dgm:t>
        <a:bodyPr/>
        <a:lstStyle/>
        <a:p>
          <a:r>
            <a:rPr lang="en-GB"/>
            <a:t>Stage 1 – Initial Assessment</a:t>
          </a:r>
        </a:p>
      </dgm:t>
    </dgm:pt>
    <dgm:pt modelId="{FF7F7082-635C-450B-9F4B-7EB2F460B0DB}" type="parTrans" cxnId="{BF08D721-16E4-4CBA-A2B3-44E81C34892E}">
      <dgm:prSet/>
      <dgm:spPr/>
      <dgm:t>
        <a:bodyPr/>
        <a:lstStyle/>
        <a:p>
          <a:endParaRPr lang="en-GB"/>
        </a:p>
      </dgm:t>
    </dgm:pt>
    <dgm:pt modelId="{D6E9ABB5-7566-4B38-9CEA-010A1778ECE3}" type="sibTrans" cxnId="{BF08D721-16E4-4CBA-A2B3-44E81C34892E}">
      <dgm:prSet/>
      <dgm:spPr/>
      <dgm:t>
        <a:bodyPr/>
        <a:lstStyle/>
        <a:p>
          <a:endParaRPr lang="en-GB"/>
        </a:p>
      </dgm:t>
    </dgm:pt>
    <dgm:pt modelId="{BE661F2A-3434-4BD2-BC1F-36E78DB2FF77}">
      <dgm:prSet/>
      <dgm:spPr/>
      <dgm:t>
        <a:bodyPr/>
        <a:lstStyle/>
        <a:p>
          <a:r>
            <a:rPr lang="en-GB"/>
            <a:t>Stage 2 – Legal and Evidential review</a:t>
          </a:r>
        </a:p>
      </dgm:t>
    </dgm:pt>
    <dgm:pt modelId="{196A8AC6-D7FD-49E7-B24E-21E6ACEDC93F}" type="parTrans" cxnId="{EDD88D51-4D24-49C5-AAF2-B331B00CDC16}">
      <dgm:prSet/>
      <dgm:spPr/>
      <dgm:t>
        <a:bodyPr/>
        <a:lstStyle/>
        <a:p>
          <a:endParaRPr lang="en-GB"/>
        </a:p>
      </dgm:t>
    </dgm:pt>
    <dgm:pt modelId="{23D7E70A-2439-466D-A308-9E02D66F11E8}" type="sibTrans" cxnId="{EDD88D51-4D24-49C5-AAF2-B331B00CDC16}">
      <dgm:prSet/>
      <dgm:spPr/>
      <dgm:t>
        <a:bodyPr/>
        <a:lstStyle/>
        <a:p>
          <a:endParaRPr lang="en-GB"/>
        </a:p>
      </dgm:t>
    </dgm:pt>
    <dgm:pt modelId="{1296C751-1B7D-4ED4-81B0-43A7CCE78BBF}">
      <dgm:prSet/>
      <dgm:spPr/>
      <dgm:t>
        <a:bodyPr/>
        <a:lstStyle/>
        <a:p>
          <a:r>
            <a:rPr lang="en-GB"/>
            <a:t>Stage 3 – Selection of appropriate enforcement action</a:t>
          </a:r>
        </a:p>
      </dgm:t>
    </dgm:pt>
    <dgm:pt modelId="{5FD17AAC-F705-4175-9ADD-5C5DB2410519}" type="parTrans" cxnId="{A3B060B6-AF61-444B-A135-A224223CACF6}">
      <dgm:prSet/>
      <dgm:spPr/>
      <dgm:t>
        <a:bodyPr/>
        <a:lstStyle/>
        <a:p>
          <a:endParaRPr lang="en-GB"/>
        </a:p>
      </dgm:t>
    </dgm:pt>
    <dgm:pt modelId="{0BB92F81-D4FB-45A3-95A3-A715A6075EFA}" type="sibTrans" cxnId="{A3B060B6-AF61-444B-A135-A224223CACF6}">
      <dgm:prSet/>
      <dgm:spPr/>
      <dgm:t>
        <a:bodyPr/>
        <a:lstStyle/>
        <a:p>
          <a:endParaRPr lang="en-GB"/>
        </a:p>
      </dgm:t>
    </dgm:pt>
    <dgm:pt modelId="{EB2B4F8A-E261-46B6-BF4A-68B02D4B8F95}">
      <dgm:prSet/>
      <dgm:spPr/>
      <dgm:t>
        <a:bodyPr/>
        <a:lstStyle/>
        <a:p>
          <a:r>
            <a:rPr lang="en-GB"/>
            <a:t>Stage 4 – Final Review</a:t>
          </a:r>
        </a:p>
      </dgm:t>
    </dgm:pt>
    <dgm:pt modelId="{7B6B37FB-F6CF-4B16-B1BF-9493D1766333}" type="parTrans" cxnId="{19868F6D-5378-4AE7-B7A2-1C2D42F16434}">
      <dgm:prSet/>
      <dgm:spPr/>
      <dgm:t>
        <a:bodyPr/>
        <a:lstStyle/>
        <a:p>
          <a:endParaRPr lang="en-GB"/>
        </a:p>
      </dgm:t>
    </dgm:pt>
    <dgm:pt modelId="{D7787930-F4A4-4603-915D-9AB3D6327E11}" type="sibTrans" cxnId="{19868F6D-5378-4AE7-B7A2-1C2D42F16434}">
      <dgm:prSet/>
      <dgm:spPr/>
      <dgm:t>
        <a:bodyPr/>
        <a:lstStyle/>
        <a:p>
          <a:endParaRPr lang="en-GB"/>
        </a:p>
      </dgm:t>
    </dgm:pt>
    <dgm:pt modelId="{61D7C996-BE62-41E6-9F04-7C88C8D8687F}" type="pres">
      <dgm:prSet presAssocID="{57E6F8DC-E781-4EA3-9EB8-203249705D34}" presName="CompostProcess" presStyleCnt="0">
        <dgm:presLayoutVars>
          <dgm:dir/>
          <dgm:resizeHandles val="exact"/>
        </dgm:presLayoutVars>
      </dgm:prSet>
      <dgm:spPr/>
    </dgm:pt>
    <dgm:pt modelId="{E5FE7EF1-D6AC-4B74-B23D-6B60C70317D5}" type="pres">
      <dgm:prSet presAssocID="{57E6F8DC-E781-4EA3-9EB8-203249705D34}" presName="arrow" presStyleLbl="bgShp" presStyleIdx="0" presStyleCnt="1"/>
      <dgm:spPr/>
    </dgm:pt>
    <dgm:pt modelId="{751F417C-0FB9-45A0-B6F1-FBAFF08068DB}" type="pres">
      <dgm:prSet presAssocID="{57E6F8DC-E781-4EA3-9EB8-203249705D34}" presName="linearProcess" presStyleCnt="0"/>
      <dgm:spPr/>
    </dgm:pt>
    <dgm:pt modelId="{FE9D9EC8-E83F-4B6A-BDA3-F8F697418A13}" type="pres">
      <dgm:prSet presAssocID="{CF051938-CD57-4925-B0CA-51E895B74E1C}" presName="textNode" presStyleLbl="node1" presStyleIdx="0" presStyleCnt="4">
        <dgm:presLayoutVars>
          <dgm:bulletEnabled val="1"/>
        </dgm:presLayoutVars>
      </dgm:prSet>
      <dgm:spPr/>
    </dgm:pt>
    <dgm:pt modelId="{904096D7-E484-41AF-A99A-31FB6537B45F}" type="pres">
      <dgm:prSet presAssocID="{D6E9ABB5-7566-4B38-9CEA-010A1778ECE3}" presName="sibTrans" presStyleCnt="0"/>
      <dgm:spPr/>
    </dgm:pt>
    <dgm:pt modelId="{0F8F3A4F-90B4-4C80-9636-E644219DC146}" type="pres">
      <dgm:prSet presAssocID="{BE661F2A-3434-4BD2-BC1F-36E78DB2FF77}" presName="textNode" presStyleLbl="node1" presStyleIdx="1" presStyleCnt="4">
        <dgm:presLayoutVars>
          <dgm:bulletEnabled val="1"/>
        </dgm:presLayoutVars>
      </dgm:prSet>
      <dgm:spPr/>
    </dgm:pt>
    <dgm:pt modelId="{084F7369-DDF3-4E7A-A2ED-B2CBFE21E8FD}" type="pres">
      <dgm:prSet presAssocID="{23D7E70A-2439-466D-A308-9E02D66F11E8}" presName="sibTrans" presStyleCnt="0"/>
      <dgm:spPr/>
    </dgm:pt>
    <dgm:pt modelId="{8084979E-08F1-4E53-9AFC-76D749EC78F7}" type="pres">
      <dgm:prSet presAssocID="{1296C751-1B7D-4ED4-81B0-43A7CCE78BBF}" presName="textNode" presStyleLbl="node1" presStyleIdx="2" presStyleCnt="4">
        <dgm:presLayoutVars>
          <dgm:bulletEnabled val="1"/>
        </dgm:presLayoutVars>
      </dgm:prSet>
      <dgm:spPr/>
    </dgm:pt>
    <dgm:pt modelId="{0D47119A-B3C9-487E-B4FB-22814207A382}" type="pres">
      <dgm:prSet presAssocID="{0BB92F81-D4FB-45A3-95A3-A715A6075EFA}" presName="sibTrans" presStyleCnt="0"/>
      <dgm:spPr/>
    </dgm:pt>
    <dgm:pt modelId="{3197242E-4EEE-4E40-95B7-07DDFBFFD851}" type="pres">
      <dgm:prSet presAssocID="{EB2B4F8A-E261-46B6-BF4A-68B02D4B8F95}" presName="textNode" presStyleLbl="node1" presStyleIdx="3" presStyleCnt="4">
        <dgm:presLayoutVars>
          <dgm:bulletEnabled val="1"/>
        </dgm:presLayoutVars>
      </dgm:prSet>
      <dgm:spPr/>
    </dgm:pt>
  </dgm:ptLst>
  <dgm:cxnLst>
    <dgm:cxn modelId="{FD628107-4CD3-46AB-A6BF-5E832C3FE6B8}" type="presOf" srcId="{CF051938-CD57-4925-B0CA-51E895B74E1C}" destId="{FE9D9EC8-E83F-4B6A-BDA3-F8F697418A13}" srcOrd="0" destOrd="0" presId="urn:microsoft.com/office/officeart/2005/8/layout/hProcess9"/>
    <dgm:cxn modelId="{BF08D721-16E4-4CBA-A2B3-44E81C34892E}" srcId="{57E6F8DC-E781-4EA3-9EB8-203249705D34}" destId="{CF051938-CD57-4925-B0CA-51E895B74E1C}" srcOrd="0" destOrd="0" parTransId="{FF7F7082-635C-450B-9F4B-7EB2F460B0DB}" sibTransId="{D6E9ABB5-7566-4B38-9CEA-010A1778ECE3}"/>
    <dgm:cxn modelId="{6850F23B-5887-4F6E-9D61-B5B15C2A7DE8}" type="presOf" srcId="{1296C751-1B7D-4ED4-81B0-43A7CCE78BBF}" destId="{8084979E-08F1-4E53-9AFC-76D749EC78F7}" srcOrd="0" destOrd="0" presId="urn:microsoft.com/office/officeart/2005/8/layout/hProcess9"/>
    <dgm:cxn modelId="{19868F6D-5378-4AE7-B7A2-1C2D42F16434}" srcId="{57E6F8DC-E781-4EA3-9EB8-203249705D34}" destId="{EB2B4F8A-E261-46B6-BF4A-68B02D4B8F95}" srcOrd="3" destOrd="0" parTransId="{7B6B37FB-F6CF-4B16-B1BF-9493D1766333}" sibTransId="{D7787930-F4A4-4603-915D-9AB3D6327E11}"/>
    <dgm:cxn modelId="{EDD88D51-4D24-49C5-AAF2-B331B00CDC16}" srcId="{57E6F8DC-E781-4EA3-9EB8-203249705D34}" destId="{BE661F2A-3434-4BD2-BC1F-36E78DB2FF77}" srcOrd="1" destOrd="0" parTransId="{196A8AC6-D7FD-49E7-B24E-21E6ACEDC93F}" sibTransId="{23D7E70A-2439-466D-A308-9E02D66F11E8}"/>
    <dgm:cxn modelId="{C734AA75-09D9-4929-8172-8AA2B6C77273}" type="presOf" srcId="{EB2B4F8A-E261-46B6-BF4A-68B02D4B8F95}" destId="{3197242E-4EEE-4E40-95B7-07DDFBFFD851}" srcOrd="0" destOrd="0" presId="urn:microsoft.com/office/officeart/2005/8/layout/hProcess9"/>
    <dgm:cxn modelId="{5AC58E58-493D-405A-B797-44F3AAE2710B}" type="presOf" srcId="{BE661F2A-3434-4BD2-BC1F-36E78DB2FF77}" destId="{0F8F3A4F-90B4-4C80-9636-E644219DC146}" srcOrd="0" destOrd="0" presId="urn:microsoft.com/office/officeart/2005/8/layout/hProcess9"/>
    <dgm:cxn modelId="{A3B060B6-AF61-444B-A135-A224223CACF6}" srcId="{57E6F8DC-E781-4EA3-9EB8-203249705D34}" destId="{1296C751-1B7D-4ED4-81B0-43A7CCE78BBF}" srcOrd="2" destOrd="0" parTransId="{5FD17AAC-F705-4175-9ADD-5C5DB2410519}" sibTransId="{0BB92F81-D4FB-45A3-95A3-A715A6075EFA}"/>
    <dgm:cxn modelId="{9B22C0E3-F4B6-452F-A89E-FFD335A3D031}" type="presOf" srcId="{57E6F8DC-E781-4EA3-9EB8-203249705D34}" destId="{61D7C996-BE62-41E6-9F04-7C88C8D8687F}" srcOrd="0" destOrd="0" presId="urn:microsoft.com/office/officeart/2005/8/layout/hProcess9"/>
    <dgm:cxn modelId="{CF9A0138-1817-41CA-B4C4-B5F5360E2E25}" type="presParOf" srcId="{61D7C996-BE62-41E6-9F04-7C88C8D8687F}" destId="{E5FE7EF1-D6AC-4B74-B23D-6B60C70317D5}" srcOrd="0" destOrd="0" presId="urn:microsoft.com/office/officeart/2005/8/layout/hProcess9"/>
    <dgm:cxn modelId="{E1CC0F74-C746-481F-A2C2-C232A8059834}" type="presParOf" srcId="{61D7C996-BE62-41E6-9F04-7C88C8D8687F}" destId="{751F417C-0FB9-45A0-B6F1-FBAFF08068DB}" srcOrd="1" destOrd="0" presId="urn:microsoft.com/office/officeart/2005/8/layout/hProcess9"/>
    <dgm:cxn modelId="{AA19E65A-D3C2-4576-B7DB-02A4C8E3BE97}" type="presParOf" srcId="{751F417C-0FB9-45A0-B6F1-FBAFF08068DB}" destId="{FE9D9EC8-E83F-4B6A-BDA3-F8F697418A13}" srcOrd="0" destOrd="0" presId="urn:microsoft.com/office/officeart/2005/8/layout/hProcess9"/>
    <dgm:cxn modelId="{51F0A5DA-36DC-43D7-85B4-F00E77056BC2}" type="presParOf" srcId="{751F417C-0FB9-45A0-B6F1-FBAFF08068DB}" destId="{904096D7-E484-41AF-A99A-31FB6537B45F}" srcOrd="1" destOrd="0" presId="urn:microsoft.com/office/officeart/2005/8/layout/hProcess9"/>
    <dgm:cxn modelId="{8175BF60-319A-4CEC-ABD1-CB756DB112D9}" type="presParOf" srcId="{751F417C-0FB9-45A0-B6F1-FBAFF08068DB}" destId="{0F8F3A4F-90B4-4C80-9636-E644219DC146}" srcOrd="2" destOrd="0" presId="urn:microsoft.com/office/officeart/2005/8/layout/hProcess9"/>
    <dgm:cxn modelId="{39E86B09-9536-42BE-86CC-B346E7D5C141}" type="presParOf" srcId="{751F417C-0FB9-45A0-B6F1-FBAFF08068DB}" destId="{084F7369-DDF3-4E7A-A2ED-B2CBFE21E8FD}" srcOrd="3" destOrd="0" presId="urn:microsoft.com/office/officeart/2005/8/layout/hProcess9"/>
    <dgm:cxn modelId="{EF3F283F-87EA-4F98-90AA-6EF95106196A}" type="presParOf" srcId="{751F417C-0FB9-45A0-B6F1-FBAFF08068DB}" destId="{8084979E-08F1-4E53-9AFC-76D749EC78F7}" srcOrd="4" destOrd="0" presId="urn:microsoft.com/office/officeart/2005/8/layout/hProcess9"/>
    <dgm:cxn modelId="{924CF77A-3F12-4558-8DA6-A365C846922A}" type="presParOf" srcId="{751F417C-0FB9-45A0-B6F1-FBAFF08068DB}" destId="{0D47119A-B3C9-487E-B4FB-22814207A382}" srcOrd="5" destOrd="0" presId="urn:microsoft.com/office/officeart/2005/8/layout/hProcess9"/>
    <dgm:cxn modelId="{FE32671A-C08A-48EE-9B9F-3DE265E2894E}" type="presParOf" srcId="{751F417C-0FB9-45A0-B6F1-FBAFF08068DB}" destId="{3197242E-4EEE-4E40-95B7-07DDFBFFD851}"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352865-7AA3-4A4B-9B2C-C152BC05C91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B46FB164-3A75-4598-9C9C-EBC2E517B696}">
      <dgm:prSet phldrT="[Text]" custT="1"/>
      <dgm:spPr/>
      <dgm:t>
        <a:bodyPr/>
        <a:lstStyle/>
        <a:p>
          <a:r>
            <a:rPr lang="en-GB" sz="3200" dirty="0"/>
            <a:t>Action Plan Requests</a:t>
          </a:r>
        </a:p>
      </dgm:t>
    </dgm:pt>
    <dgm:pt modelId="{9B809B42-4D28-41A8-8A09-8FCDE7F90EA0}" type="parTrans" cxnId="{EDD99D42-E099-4814-AC1D-107E8A3B7ADE}">
      <dgm:prSet/>
      <dgm:spPr/>
      <dgm:t>
        <a:bodyPr/>
        <a:lstStyle/>
        <a:p>
          <a:endParaRPr lang="en-GB"/>
        </a:p>
      </dgm:t>
    </dgm:pt>
    <dgm:pt modelId="{3479F6AC-108D-4DA8-A344-A52750136685}" type="sibTrans" cxnId="{EDD99D42-E099-4814-AC1D-107E8A3B7ADE}">
      <dgm:prSet/>
      <dgm:spPr/>
      <dgm:t>
        <a:bodyPr/>
        <a:lstStyle/>
        <a:p>
          <a:endParaRPr lang="en-GB"/>
        </a:p>
      </dgm:t>
    </dgm:pt>
    <dgm:pt modelId="{033C5CCE-BB63-4DF3-9F69-830B937E3AD3}">
      <dgm:prSet phldrT="[Text]"/>
      <dgm:spPr/>
      <dgm:t>
        <a:bodyPr/>
        <a:lstStyle/>
        <a:p>
          <a:r>
            <a:rPr lang="en-GB" dirty="0"/>
            <a:t>Where breach but no immediate risk of harm</a:t>
          </a:r>
        </a:p>
      </dgm:t>
    </dgm:pt>
    <dgm:pt modelId="{B5C602A8-9E4D-4C15-837C-4DD400B086CE}" type="parTrans" cxnId="{4AA96051-7168-4674-A542-4B72225C4260}">
      <dgm:prSet/>
      <dgm:spPr/>
      <dgm:t>
        <a:bodyPr/>
        <a:lstStyle/>
        <a:p>
          <a:endParaRPr lang="en-GB"/>
        </a:p>
      </dgm:t>
    </dgm:pt>
    <dgm:pt modelId="{75039C98-B1D6-490B-8D93-24AF8C8E2486}" type="sibTrans" cxnId="{4AA96051-7168-4674-A542-4B72225C4260}">
      <dgm:prSet/>
      <dgm:spPr/>
      <dgm:t>
        <a:bodyPr/>
        <a:lstStyle/>
        <a:p>
          <a:endParaRPr lang="en-GB"/>
        </a:p>
      </dgm:t>
    </dgm:pt>
    <dgm:pt modelId="{33C27FAC-936D-44CD-A383-8D17C03756B9}">
      <dgm:prSet phldrT="[Text]" custT="1"/>
      <dgm:spPr/>
      <dgm:t>
        <a:bodyPr/>
        <a:lstStyle/>
        <a:p>
          <a:r>
            <a:rPr lang="en-GB" sz="3600" dirty="0"/>
            <a:t>Warning Notice</a:t>
          </a:r>
        </a:p>
      </dgm:t>
    </dgm:pt>
    <dgm:pt modelId="{60B1A6CB-C052-4C87-B5F0-9EABAB3A0144}" type="parTrans" cxnId="{CA654D70-7219-49AD-B884-00D4F3271975}">
      <dgm:prSet/>
      <dgm:spPr/>
      <dgm:t>
        <a:bodyPr/>
        <a:lstStyle/>
        <a:p>
          <a:endParaRPr lang="en-GB"/>
        </a:p>
      </dgm:t>
    </dgm:pt>
    <dgm:pt modelId="{D67749B8-0353-4199-8716-3B3ACF0CA60F}" type="sibTrans" cxnId="{CA654D70-7219-49AD-B884-00D4F3271975}">
      <dgm:prSet/>
      <dgm:spPr/>
      <dgm:t>
        <a:bodyPr/>
        <a:lstStyle/>
        <a:p>
          <a:endParaRPr lang="en-GB"/>
        </a:p>
      </dgm:t>
    </dgm:pt>
    <dgm:pt modelId="{B89C5BE3-B486-4B62-95B9-0459A31768D5}">
      <dgm:prSet phldrT="[Text]"/>
      <dgm:spPr/>
      <dgm:t>
        <a:bodyPr/>
        <a:lstStyle/>
        <a:p>
          <a:r>
            <a:rPr lang="en-GB" dirty="0"/>
            <a:t>Past failures to meet legal requirements or continuing breach </a:t>
          </a:r>
        </a:p>
      </dgm:t>
    </dgm:pt>
    <dgm:pt modelId="{AE406A85-3352-4C8D-A3DD-493214F295D4}" type="parTrans" cxnId="{C568BFE0-29B5-435E-B6F2-B221290937B9}">
      <dgm:prSet/>
      <dgm:spPr/>
      <dgm:t>
        <a:bodyPr/>
        <a:lstStyle/>
        <a:p>
          <a:endParaRPr lang="en-GB"/>
        </a:p>
      </dgm:t>
    </dgm:pt>
    <dgm:pt modelId="{C572174A-51FB-43C9-9441-33745B0393A8}" type="sibTrans" cxnId="{C568BFE0-29B5-435E-B6F2-B221290937B9}">
      <dgm:prSet/>
      <dgm:spPr/>
      <dgm:t>
        <a:bodyPr/>
        <a:lstStyle/>
        <a:p>
          <a:endParaRPr lang="en-GB"/>
        </a:p>
      </dgm:t>
    </dgm:pt>
    <dgm:pt modelId="{EE52E785-0133-43D2-893F-9B84C4CC7E67}">
      <dgm:prSet phldrT="[Text]"/>
      <dgm:spPr/>
      <dgm:t>
        <a:bodyPr/>
        <a:lstStyle/>
        <a:p>
          <a:r>
            <a:rPr lang="en-GB" dirty="0"/>
            <a:t>Will set timescale for improvements</a:t>
          </a:r>
        </a:p>
      </dgm:t>
    </dgm:pt>
    <dgm:pt modelId="{E40C6E20-4A68-457E-A4EF-29CD768A93F3}" type="parTrans" cxnId="{6F9EC44F-7E89-4102-842B-5A6E63312EF0}">
      <dgm:prSet/>
      <dgm:spPr/>
      <dgm:t>
        <a:bodyPr/>
        <a:lstStyle/>
        <a:p>
          <a:endParaRPr lang="en-GB"/>
        </a:p>
      </dgm:t>
    </dgm:pt>
    <dgm:pt modelId="{4E1E36C2-0934-4112-9A53-1DA8416A617D}" type="sibTrans" cxnId="{6F9EC44F-7E89-4102-842B-5A6E63312EF0}">
      <dgm:prSet/>
      <dgm:spPr/>
      <dgm:t>
        <a:bodyPr/>
        <a:lstStyle/>
        <a:p>
          <a:endParaRPr lang="en-GB"/>
        </a:p>
      </dgm:t>
    </dgm:pt>
    <dgm:pt modelId="{8673BA28-2F22-421F-B84E-7A34960FCD09}">
      <dgm:prSet phldrT="[Text]" custT="1"/>
      <dgm:spPr/>
      <dgm:t>
        <a:bodyPr/>
        <a:lstStyle/>
        <a:p>
          <a:r>
            <a:rPr lang="en-GB" sz="3200" dirty="0"/>
            <a:t>S.29A Notice</a:t>
          </a:r>
        </a:p>
      </dgm:t>
    </dgm:pt>
    <dgm:pt modelId="{629F6BBD-3F28-4FFF-86A6-4910985DB1FC}" type="parTrans" cxnId="{45B7D8BD-08DF-469F-9CE4-9DE1141BC74D}">
      <dgm:prSet/>
      <dgm:spPr/>
      <dgm:t>
        <a:bodyPr/>
        <a:lstStyle/>
        <a:p>
          <a:endParaRPr lang="en-GB"/>
        </a:p>
      </dgm:t>
    </dgm:pt>
    <dgm:pt modelId="{EC5B9063-812C-49EF-A72A-FC14DFCE7BFB}" type="sibTrans" cxnId="{45B7D8BD-08DF-469F-9CE4-9DE1141BC74D}">
      <dgm:prSet/>
      <dgm:spPr/>
      <dgm:t>
        <a:bodyPr/>
        <a:lstStyle/>
        <a:p>
          <a:endParaRPr lang="en-GB"/>
        </a:p>
      </dgm:t>
    </dgm:pt>
    <dgm:pt modelId="{AC08FADF-74A7-426E-A006-AEF0D59153E9}">
      <dgm:prSet phldrT="[Text]"/>
      <dgm:spPr/>
      <dgm:t>
        <a:bodyPr/>
        <a:lstStyle/>
        <a:p>
          <a:r>
            <a:rPr lang="en-GB" dirty="0"/>
            <a:t>Applies to NHS Trusts</a:t>
          </a:r>
        </a:p>
      </dgm:t>
    </dgm:pt>
    <dgm:pt modelId="{AD2F6BD5-91A8-4960-B861-B3DB504AF714}" type="parTrans" cxnId="{C6E7BC95-1C9E-4F79-BAD8-F633870EE4A0}">
      <dgm:prSet/>
      <dgm:spPr/>
      <dgm:t>
        <a:bodyPr/>
        <a:lstStyle/>
        <a:p>
          <a:endParaRPr lang="en-GB"/>
        </a:p>
      </dgm:t>
    </dgm:pt>
    <dgm:pt modelId="{E0C27B4D-CEEA-413B-A78B-A7BDBBB644CE}" type="sibTrans" cxnId="{C6E7BC95-1C9E-4F79-BAD8-F633870EE4A0}">
      <dgm:prSet/>
      <dgm:spPr/>
      <dgm:t>
        <a:bodyPr/>
        <a:lstStyle/>
        <a:p>
          <a:endParaRPr lang="en-GB"/>
        </a:p>
      </dgm:t>
    </dgm:pt>
    <dgm:pt modelId="{901BE1CC-E1D9-4870-92E2-FB5AFA257956}">
      <dgm:prSet phldrT="[Text]"/>
      <dgm:spPr/>
      <dgm:t>
        <a:bodyPr/>
        <a:lstStyle/>
        <a:p>
          <a:r>
            <a:rPr lang="en-GB" dirty="0"/>
            <a:t>Written report required from provider</a:t>
          </a:r>
        </a:p>
      </dgm:t>
    </dgm:pt>
    <dgm:pt modelId="{C4A21B5A-8208-4DB8-8D67-00704EFBED13}" type="parTrans" cxnId="{0067D13E-A776-4590-A7F9-DA888367B3B8}">
      <dgm:prSet/>
      <dgm:spPr/>
    </dgm:pt>
    <dgm:pt modelId="{C8022B13-4797-43AE-BA77-EA332AD7613A}" type="sibTrans" cxnId="{0067D13E-A776-4590-A7F9-DA888367B3B8}">
      <dgm:prSet/>
      <dgm:spPr/>
    </dgm:pt>
    <dgm:pt modelId="{5A6183D6-AE59-44EE-A3A0-F8B6F0D2DFF5}">
      <dgm:prSet phldrT="[Text]"/>
      <dgm:spPr/>
      <dgm:t>
        <a:bodyPr/>
        <a:lstStyle/>
        <a:p>
          <a:r>
            <a:rPr lang="en-GB" dirty="0"/>
            <a:t>Provider must explain how will comply with legal obligations – actions it proposes to take </a:t>
          </a:r>
        </a:p>
      </dgm:t>
    </dgm:pt>
    <dgm:pt modelId="{F3D27149-424F-4932-B2B4-07C0D0E983F1}" type="parTrans" cxnId="{CA231C77-4A3A-446C-8109-5295A92AA44C}">
      <dgm:prSet/>
      <dgm:spPr/>
    </dgm:pt>
    <dgm:pt modelId="{5016AC88-479C-4783-ABCD-FBA57F7B5187}" type="sibTrans" cxnId="{CA231C77-4A3A-446C-8109-5295A92AA44C}">
      <dgm:prSet/>
      <dgm:spPr/>
    </dgm:pt>
    <dgm:pt modelId="{2B764309-3224-4843-87B8-31EFC2A5EC3B}">
      <dgm:prSet phldrT="[Text]"/>
      <dgm:spPr/>
      <dgm:t>
        <a:bodyPr/>
        <a:lstStyle/>
        <a:p>
          <a:r>
            <a:rPr lang="en-GB" dirty="0"/>
            <a:t>Follow up within three months and further action where non-compliance</a:t>
          </a:r>
        </a:p>
      </dgm:t>
    </dgm:pt>
    <dgm:pt modelId="{3B674279-A656-4133-BF55-C8C49CE38986}" type="parTrans" cxnId="{75D986B0-2E62-407B-A8B5-4F17895310C3}">
      <dgm:prSet/>
      <dgm:spPr/>
    </dgm:pt>
    <dgm:pt modelId="{44A0870D-72BE-48C6-AF80-A0F8CB8A08D8}" type="sibTrans" cxnId="{75D986B0-2E62-407B-A8B5-4F17895310C3}">
      <dgm:prSet/>
      <dgm:spPr/>
    </dgm:pt>
    <dgm:pt modelId="{8A960630-6CDC-4E9C-95D0-B947F8CC34E0}">
      <dgm:prSet phldrT="[Text]"/>
      <dgm:spPr/>
      <dgm:t>
        <a:bodyPr/>
        <a:lstStyle/>
        <a:p>
          <a:endParaRPr lang="en-GB" dirty="0"/>
        </a:p>
      </dgm:t>
    </dgm:pt>
    <dgm:pt modelId="{FC3EC9C5-A1B6-4AB7-B969-89D6AE8E1688}" type="parTrans" cxnId="{1FEF5E56-AE43-4100-8633-8D272C4C360F}">
      <dgm:prSet/>
      <dgm:spPr/>
    </dgm:pt>
    <dgm:pt modelId="{0E4535FB-EB4C-4D47-8052-883B85D733C1}" type="sibTrans" cxnId="{1FEF5E56-AE43-4100-8633-8D272C4C360F}">
      <dgm:prSet/>
      <dgm:spPr/>
    </dgm:pt>
    <dgm:pt modelId="{9D6A2128-5089-4951-B3F2-A67948B93B3F}">
      <dgm:prSet phldrT="[Text]"/>
      <dgm:spPr/>
      <dgm:t>
        <a:bodyPr/>
        <a:lstStyle/>
        <a:p>
          <a:r>
            <a:rPr lang="en-GB" dirty="0"/>
            <a:t>Warning Notice</a:t>
          </a:r>
        </a:p>
      </dgm:t>
    </dgm:pt>
    <dgm:pt modelId="{607B23B8-6D8A-48CF-A548-5348457E2E7B}" type="parTrans" cxnId="{2A30C8FC-8C0B-49CF-BB42-07385441439C}">
      <dgm:prSet/>
      <dgm:spPr/>
    </dgm:pt>
    <dgm:pt modelId="{6B8934BD-867F-4FA0-B109-435A61BBCBA1}" type="sibTrans" cxnId="{2A30C8FC-8C0B-49CF-BB42-07385441439C}">
      <dgm:prSet/>
      <dgm:spPr/>
    </dgm:pt>
    <dgm:pt modelId="{02C4940B-1530-4E85-B494-914BC9BD0052}" type="pres">
      <dgm:prSet presAssocID="{9F352865-7AA3-4A4B-9B2C-C152BC05C916}" presName="Name0" presStyleCnt="0">
        <dgm:presLayoutVars>
          <dgm:dir/>
          <dgm:animLvl val="lvl"/>
          <dgm:resizeHandles val="exact"/>
        </dgm:presLayoutVars>
      </dgm:prSet>
      <dgm:spPr/>
    </dgm:pt>
    <dgm:pt modelId="{D98BC635-3429-4A21-9A4B-D546867BF602}" type="pres">
      <dgm:prSet presAssocID="{B46FB164-3A75-4598-9C9C-EBC2E517B696}" presName="linNode" presStyleCnt="0"/>
      <dgm:spPr/>
    </dgm:pt>
    <dgm:pt modelId="{948A328E-B2E8-4AE4-A192-E546BCDF836D}" type="pres">
      <dgm:prSet presAssocID="{B46FB164-3A75-4598-9C9C-EBC2E517B696}" presName="parentText" presStyleLbl="node1" presStyleIdx="0" presStyleCnt="3">
        <dgm:presLayoutVars>
          <dgm:chMax val="1"/>
          <dgm:bulletEnabled val="1"/>
        </dgm:presLayoutVars>
      </dgm:prSet>
      <dgm:spPr/>
    </dgm:pt>
    <dgm:pt modelId="{25737366-14A9-4CFA-A3D6-A1403144B366}" type="pres">
      <dgm:prSet presAssocID="{B46FB164-3A75-4598-9C9C-EBC2E517B696}" presName="descendantText" presStyleLbl="alignAccFollowNode1" presStyleIdx="0" presStyleCnt="3" custLinFactNeighborX="0">
        <dgm:presLayoutVars>
          <dgm:bulletEnabled val="1"/>
        </dgm:presLayoutVars>
      </dgm:prSet>
      <dgm:spPr/>
    </dgm:pt>
    <dgm:pt modelId="{99995B57-A6BD-4062-9EB7-574963C4F1DD}" type="pres">
      <dgm:prSet presAssocID="{3479F6AC-108D-4DA8-A344-A52750136685}" presName="sp" presStyleCnt="0"/>
      <dgm:spPr/>
    </dgm:pt>
    <dgm:pt modelId="{1F536818-7AA3-4F5D-B70A-67355EBAF7C5}" type="pres">
      <dgm:prSet presAssocID="{33C27FAC-936D-44CD-A383-8D17C03756B9}" presName="linNode" presStyleCnt="0"/>
      <dgm:spPr/>
    </dgm:pt>
    <dgm:pt modelId="{B05FF798-33A9-4B7D-AEEC-7A79AA73EEBF}" type="pres">
      <dgm:prSet presAssocID="{33C27FAC-936D-44CD-A383-8D17C03756B9}" presName="parentText" presStyleLbl="node1" presStyleIdx="1" presStyleCnt="3">
        <dgm:presLayoutVars>
          <dgm:chMax val="1"/>
          <dgm:bulletEnabled val="1"/>
        </dgm:presLayoutVars>
      </dgm:prSet>
      <dgm:spPr/>
    </dgm:pt>
    <dgm:pt modelId="{8C23E13B-8374-4A9F-A057-CA09A51C878B}" type="pres">
      <dgm:prSet presAssocID="{33C27FAC-936D-44CD-A383-8D17C03756B9}" presName="descendantText" presStyleLbl="alignAccFollowNode1" presStyleIdx="1" presStyleCnt="3">
        <dgm:presLayoutVars>
          <dgm:bulletEnabled val="1"/>
        </dgm:presLayoutVars>
      </dgm:prSet>
      <dgm:spPr/>
    </dgm:pt>
    <dgm:pt modelId="{43DB0B8B-D350-4C61-B92C-1A584DB5436C}" type="pres">
      <dgm:prSet presAssocID="{D67749B8-0353-4199-8716-3B3ACF0CA60F}" presName="sp" presStyleCnt="0"/>
      <dgm:spPr/>
    </dgm:pt>
    <dgm:pt modelId="{0275B084-3DA3-40BF-B7CE-4A87B29DD839}" type="pres">
      <dgm:prSet presAssocID="{8673BA28-2F22-421F-B84E-7A34960FCD09}" presName="linNode" presStyleCnt="0"/>
      <dgm:spPr/>
    </dgm:pt>
    <dgm:pt modelId="{EF1377F1-BB09-4198-AA55-C8C3257F54A6}" type="pres">
      <dgm:prSet presAssocID="{8673BA28-2F22-421F-B84E-7A34960FCD09}" presName="parentText" presStyleLbl="node1" presStyleIdx="2" presStyleCnt="3">
        <dgm:presLayoutVars>
          <dgm:chMax val="1"/>
          <dgm:bulletEnabled val="1"/>
        </dgm:presLayoutVars>
      </dgm:prSet>
      <dgm:spPr/>
    </dgm:pt>
    <dgm:pt modelId="{CD9293F4-3CFB-4D74-A99A-0C9EC5E4C74F}" type="pres">
      <dgm:prSet presAssocID="{8673BA28-2F22-421F-B84E-7A34960FCD09}" presName="descendantText" presStyleLbl="alignAccFollowNode1" presStyleIdx="2" presStyleCnt="3" custLinFactNeighborY="0">
        <dgm:presLayoutVars>
          <dgm:bulletEnabled val="1"/>
        </dgm:presLayoutVars>
      </dgm:prSet>
      <dgm:spPr/>
    </dgm:pt>
  </dgm:ptLst>
  <dgm:cxnLst>
    <dgm:cxn modelId="{63BBD016-156A-44C4-AC35-99F2D1D862BC}" type="presOf" srcId="{5A6183D6-AE59-44EE-A3A0-F8B6F0D2DFF5}" destId="{25737366-14A9-4CFA-A3D6-A1403144B366}" srcOrd="0" destOrd="2" presId="urn:microsoft.com/office/officeart/2005/8/layout/vList5"/>
    <dgm:cxn modelId="{33ACB417-6FE3-491B-B192-8B4012F07013}" type="presOf" srcId="{9D6A2128-5089-4951-B3F2-A67948B93B3F}" destId="{CD9293F4-3CFB-4D74-A99A-0C9EC5E4C74F}" srcOrd="0" destOrd="0" presId="urn:microsoft.com/office/officeart/2005/8/layout/vList5"/>
    <dgm:cxn modelId="{6DB16B22-1884-4592-8EC5-26DAA6095DC1}" type="presOf" srcId="{AC08FADF-74A7-426E-A006-AEF0D59153E9}" destId="{CD9293F4-3CFB-4D74-A99A-0C9EC5E4C74F}" srcOrd="0" destOrd="1" presId="urn:microsoft.com/office/officeart/2005/8/layout/vList5"/>
    <dgm:cxn modelId="{7FE0C029-1BB0-430E-91D8-E494E6361D72}" type="presOf" srcId="{EE52E785-0133-43D2-893F-9B84C4CC7E67}" destId="{8C23E13B-8374-4A9F-A057-CA09A51C878B}" srcOrd="0" destOrd="1" presId="urn:microsoft.com/office/officeart/2005/8/layout/vList5"/>
    <dgm:cxn modelId="{C2464A36-210A-4286-A430-0577C4616D8C}" type="presOf" srcId="{33C27FAC-936D-44CD-A383-8D17C03756B9}" destId="{B05FF798-33A9-4B7D-AEEC-7A79AA73EEBF}" srcOrd="0" destOrd="0" presId="urn:microsoft.com/office/officeart/2005/8/layout/vList5"/>
    <dgm:cxn modelId="{0067D13E-A776-4590-A7F9-DA888367B3B8}" srcId="{B46FB164-3A75-4598-9C9C-EBC2E517B696}" destId="{901BE1CC-E1D9-4870-92E2-FB5AFA257956}" srcOrd="1" destOrd="0" parTransId="{C4A21B5A-8208-4DB8-8D67-00704EFBED13}" sibTransId="{C8022B13-4797-43AE-BA77-EA332AD7613A}"/>
    <dgm:cxn modelId="{EDD99D42-E099-4814-AC1D-107E8A3B7ADE}" srcId="{9F352865-7AA3-4A4B-9B2C-C152BC05C916}" destId="{B46FB164-3A75-4598-9C9C-EBC2E517B696}" srcOrd="0" destOrd="0" parTransId="{9B809B42-4D28-41A8-8A09-8FCDE7F90EA0}" sibTransId="{3479F6AC-108D-4DA8-A344-A52750136685}"/>
    <dgm:cxn modelId="{DC40D045-7B8A-4971-99EA-93C353A2BE84}" type="presOf" srcId="{033C5CCE-BB63-4DF3-9F69-830B937E3AD3}" destId="{25737366-14A9-4CFA-A3D6-A1403144B366}" srcOrd="0" destOrd="0" presId="urn:microsoft.com/office/officeart/2005/8/layout/vList5"/>
    <dgm:cxn modelId="{D140B346-FFD7-46D0-A175-B79579AFB6E9}" type="presOf" srcId="{2B764309-3224-4843-87B8-31EFC2A5EC3B}" destId="{8C23E13B-8374-4A9F-A057-CA09A51C878B}" srcOrd="0" destOrd="2" presId="urn:microsoft.com/office/officeart/2005/8/layout/vList5"/>
    <dgm:cxn modelId="{6F9EC44F-7E89-4102-842B-5A6E63312EF0}" srcId="{33C27FAC-936D-44CD-A383-8D17C03756B9}" destId="{EE52E785-0133-43D2-893F-9B84C4CC7E67}" srcOrd="1" destOrd="0" parTransId="{E40C6E20-4A68-457E-A4EF-29CD768A93F3}" sibTransId="{4E1E36C2-0934-4112-9A53-1DA8416A617D}"/>
    <dgm:cxn modelId="{CA654D70-7219-49AD-B884-00D4F3271975}" srcId="{9F352865-7AA3-4A4B-9B2C-C152BC05C916}" destId="{33C27FAC-936D-44CD-A383-8D17C03756B9}" srcOrd="1" destOrd="0" parTransId="{60B1A6CB-C052-4C87-B5F0-9EABAB3A0144}" sibTransId="{D67749B8-0353-4199-8716-3B3ACF0CA60F}"/>
    <dgm:cxn modelId="{4AA96051-7168-4674-A542-4B72225C4260}" srcId="{B46FB164-3A75-4598-9C9C-EBC2E517B696}" destId="{033C5CCE-BB63-4DF3-9F69-830B937E3AD3}" srcOrd="0" destOrd="0" parTransId="{B5C602A8-9E4D-4C15-837C-4DD400B086CE}" sibTransId="{75039C98-B1D6-490B-8D93-24AF8C8E2486}"/>
    <dgm:cxn modelId="{1FEF5E56-AE43-4100-8633-8D272C4C360F}" srcId="{8673BA28-2F22-421F-B84E-7A34960FCD09}" destId="{8A960630-6CDC-4E9C-95D0-B947F8CC34E0}" srcOrd="2" destOrd="0" parTransId="{FC3EC9C5-A1B6-4AB7-B969-89D6AE8E1688}" sibTransId="{0E4535FB-EB4C-4D47-8052-883B85D733C1}"/>
    <dgm:cxn modelId="{CA231C77-4A3A-446C-8109-5295A92AA44C}" srcId="{B46FB164-3A75-4598-9C9C-EBC2E517B696}" destId="{5A6183D6-AE59-44EE-A3A0-F8B6F0D2DFF5}" srcOrd="2" destOrd="0" parTransId="{F3D27149-424F-4932-B2B4-07C0D0E983F1}" sibTransId="{5016AC88-479C-4783-ABCD-FBA57F7B5187}"/>
    <dgm:cxn modelId="{31A1F879-B771-44BC-829D-789DFDA020D2}" type="presOf" srcId="{8A960630-6CDC-4E9C-95D0-B947F8CC34E0}" destId="{CD9293F4-3CFB-4D74-A99A-0C9EC5E4C74F}" srcOrd="0" destOrd="2" presId="urn:microsoft.com/office/officeart/2005/8/layout/vList5"/>
    <dgm:cxn modelId="{F680C283-568D-4258-93D6-92F614371A9B}" type="presOf" srcId="{B46FB164-3A75-4598-9C9C-EBC2E517B696}" destId="{948A328E-B2E8-4AE4-A192-E546BCDF836D}" srcOrd="0" destOrd="0" presId="urn:microsoft.com/office/officeart/2005/8/layout/vList5"/>
    <dgm:cxn modelId="{C6E7BC95-1C9E-4F79-BAD8-F633870EE4A0}" srcId="{8673BA28-2F22-421F-B84E-7A34960FCD09}" destId="{AC08FADF-74A7-426E-A006-AEF0D59153E9}" srcOrd="1" destOrd="0" parTransId="{AD2F6BD5-91A8-4960-B861-B3DB504AF714}" sibTransId="{E0C27B4D-CEEA-413B-A78B-A7BDBBB644CE}"/>
    <dgm:cxn modelId="{734D2A9A-E11C-4A51-BF82-FD1C2A27078B}" type="presOf" srcId="{8673BA28-2F22-421F-B84E-7A34960FCD09}" destId="{EF1377F1-BB09-4198-AA55-C8C3257F54A6}" srcOrd="0" destOrd="0" presId="urn:microsoft.com/office/officeart/2005/8/layout/vList5"/>
    <dgm:cxn modelId="{F20C38AC-C942-496E-B2D6-E679D47A2131}" type="presOf" srcId="{901BE1CC-E1D9-4870-92E2-FB5AFA257956}" destId="{25737366-14A9-4CFA-A3D6-A1403144B366}" srcOrd="0" destOrd="1" presId="urn:microsoft.com/office/officeart/2005/8/layout/vList5"/>
    <dgm:cxn modelId="{75D986B0-2E62-407B-A8B5-4F17895310C3}" srcId="{33C27FAC-936D-44CD-A383-8D17C03756B9}" destId="{2B764309-3224-4843-87B8-31EFC2A5EC3B}" srcOrd="2" destOrd="0" parTransId="{3B674279-A656-4133-BF55-C8C49CE38986}" sibTransId="{44A0870D-72BE-48C6-AF80-A0F8CB8A08D8}"/>
    <dgm:cxn modelId="{45B7D8BD-08DF-469F-9CE4-9DE1141BC74D}" srcId="{9F352865-7AA3-4A4B-9B2C-C152BC05C916}" destId="{8673BA28-2F22-421F-B84E-7A34960FCD09}" srcOrd="2" destOrd="0" parTransId="{629F6BBD-3F28-4FFF-86A6-4910985DB1FC}" sibTransId="{EC5B9063-812C-49EF-A72A-FC14DFCE7BFB}"/>
    <dgm:cxn modelId="{9DBE51C0-1169-4571-956F-FCA309A9F17D}" type="presOf" srcId="{9F352865-7AA3-4A4B-9B2C-C152BC05C916}" destId="{02C4940B-1530-4E85-B494-914BC9BD0052}" srcOrd="0" destOrd="0" presId="urn:microsoft.com/office/officeart/2005/8/layout/vList5"/>
    <dgm:cxn modelId="{9D56C5C5-AC2F-4125-80A0-008A2D156E5A}" type="presOf" srcId="{B89C5BE3-B486-4B62-95B9-0459A31768D5}" destId="{8C23E13B-8374-4A9F-A057-CA09A51C878B}" srcOrd="0" destOrd="0" presId="urn:microsoft.com/office/officeart/2005/8/layout/vList5"/>
    <dgm:cxn modelId="{C568BFE0-29B5-435E-B6F2-B221290937B9}" srcId="{33C27FAC-936D-44CD-A383-8D17C03756B9}" destId="{B89C5BE3-B486-4B62-95B9-0459A31768D5}" srcOrd="0" destOrd="0" parTransId="{AE406A85-3352-4C8D-A3DD-493214F295D4}" sibTransId="{C572174A-51FB-43C9-9441-33745B0393A8}"/>
    <dgm:cxn modelId="{2A30C8FC-8C0B-49CF-BB42-07385441439C}" srcId="{8673BA28-2F22-421F-B84E-7A34960FCD09}" destId="{9D6A2128-5089-4951-B3F2-A67948B93B3F}" srcOrd="0" destOrd="0" parTransId="{607B23B8-6D8A-48CF-A548-5348457E2E7B}" sibTransId="{6B8934BD-867F-4FA0-B109-435A61BBCBA1}"/>
    <dgm:cxn modelId="{99DDECC7-B2BF-4512-8AEE-BD3DEEBC701D}" type="presParOf" srcId="{02C4940B-1530-4E85-B494-914BC9BD0052}" destId="{D98BC635-3429-4A21-9A4B-D546867BF602}" srcOrd="0" destOrd="0" presId="urn:microsoft.com/office/officeart/2005/8/layout/vList5"/>
    <dgm:cxn modelId="{4B142D11-6B26-4D17-BEAB-19623F43843F}" type="presParOf" srcId="{D98BC635-3429-4A21-9A4B-D546867BF602}" destId="{948A328E-B2E8-4AE4-A192-E546BCDF836D}" srcOrd="0" destOrd="0" presId="urn:microsoft.com/office/officeart/2005/8/layout/vList5"/>
    <dgm:cxn modelId="{5775A4CB-5FDC-4791-93C4-C7894472AAAD}" type="presParOf" srcId="{D98BC635-3429-4A21-9A4B-D546867BF602}" destId="{25737366-14A9-4CFA-A3D6-A1403144B366}" srcOrd="1" destOrd="0" presId="urn:microsoft.com/office/officeart/2005/8/layout/vList5"/>
    <dgm:cxn modelId="{3BDE41E6-6D43-417F-B205-BCF3BBCA755B}" type="presParOf" srcId="{02C4940B-1530-4E85-B494-914BC9BD0052}" destId="{99995B57-A6BD-4062-9EB7-574963C4F1DD}" srcOrd="1" destOrd="0" presId="urn:microsoft.com/office/officeart/2005/8/layout/vList5"/>
    <dgm:cxn modelId="{CC8FE29E-414A-4887-B1B3-EC75DF4F34F6}" type="presParOf" srcId="{02C4940B-1530-4E85-B494-914BC9BD0052}" destId="{1F536818-7AA3-4F5D-B70A-67355EBAF7C5}" srcOrd="2" destOrd="0" presId="urn:microsoft.com/office/officeart/2005/8/layout/vList5"/>
    <dgm:cxn modelId="{6632594C-E9BB-49D9-8B6A-2BDB7FCE8346}" type="presParOf" srcId="{1F536818-7AA3-4F5D-B70A-67355EBAF7C5}" destId="{B05FF798-33A9-4B7D-AEEC-7A79AA73EEBF}" srcOrd="0" destOrd="0" presId="urn:microsoft.com/office/officeart/2005/8/layout/vList5"/>
    <dgm:cxn modelId="{EA5FB72B-DF3A-4537-9F6A-70CA360E8D07}" type="presParOf" srcId="{1F536818-7AA3-4F5D-B70A-67355EBAF7C5}" destId="{8C23E13B-8374-4A9F-A057-CA09A51C878B}" srcOrd="1" destOrd="0" presId="urn:microsoft.com/office/officeart/2005/8/layout/vList5"/>
    <dgm:cxn modelId="{4F0AC1D3-EF30-4407-9CFE-F7B075335795}" type="presParOf" srcId="{02C4940B-1530-4E85-B494-914BC9BD0052}" destId="{43DB0B8B-D350-4C61-B92C-1A584DB5436C}" srcOrd="3" destOrd="0" presId="urn:microsoft.com/office/officeart/2005/8/layout/vList5"/>
    <dgm:cxn modelId="{3B895E2A-E2BD-44B1-B19F-4F9D7B0D9B01}" type="presParOf" srcId="{02C4940B-1530-4E85-B494-914BC9BD0052}" destId="{0275B084-3DA3-40BF-B7CE-4A87B29DD839}" srcOrd="4" destOrd="0" presId="urn:microsoft.com/office/officeart/2005/8/layout/vList5"/>
    <dgm:cxn modelId="{222AB0FE-1418-4D4A-8A70-F17807AE13CC}" type="presParOf" srcId="{0275B084-3DA3-40BF-B7CE-4A87B29DD839}" destId="{EF1377F1-BB09-4198-AA55-C8C3257F54A6}" srcOrd="0" destOrd="0" presId="urn:microsoft.com/office/officeart/2005/8/layout/vList5"/>
    <dgm:cxn modelId="{00EBE987-529C-42E0-9A92-64E3E80620B7}" type="presParOf" srcId="{0275B084-3DA3-40BF-B7CE-4A87B29DD839}" destId="{CD9293F4-3CFB-4D74-A99A-0C9EC5E4C7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0F881B-D981-4314-A028-93ACD5273B1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E69833E1-00F9-4AC2-928D-EB10265A0CC6}">
      <dgm:prSet phldrT="[Text]"/>
      <dgm:spPr/>
      <dgm:t>
        <a:bodyPr/>
        <a:lstStyle/>
        <a:p>
          <a:r>
            <a:rPr lang="en-GB" dirty="0"/>
            <a:t>Impose, vary or remove conditions of registration</a:t>
          </a:r>
        </a:p>
      </dgm:t>
    </dgm:pt>
    <dgm:pt modelId="{52ECFBCD-C53A-4F61-835F-EA8240068959}" type="parTrans" cxnId="{B08DFBCC-3386-4AD1-9DED-14BEAD2B305B}">
      <dgm:prSet/>
      <dgm:spPr/>
      <dgm:t>
        <a:bodyPr/>
        <a:lstStyle/>
        <a:p>
          <a:endParaRPr lang="en-GB"/>
        </a:p>
      </dgm:t>
    </dgm:pt>
    <dgm:pt modelId="{91EDDA51-0CFC-49A4-8DA2-5F5EAB64C1D6}" type="sibTrans" cxnId="{B08DFBCC-3386-4AD1-9DED-14BEAD2B305B}">
      <dgm:prSet/>
      <dgm:spPr/>
      <dgm:t>
        <a:bodyPr/>
        <a:lstStyle/>
        <a:p>
          <a:endParaRPr lang="en-GB"/>
        </a:p>
      </dgm:t>
    </dgm:pt>
    <dgm:pt modelId="{9CAA742F-8C23-4500-9044-646AF3B174AD}">
      <dgm:prSet phldrT="[Text]"/>
      <dgm:spPr/>
      <dgm:t>
        <a:bodyPr/>
        <a:lstStyle/>
        <a:p>
          <a:r>
            <a:rPr lang="en-GB" dirty="0"/>
            <a:t>Registration conditions usually agreed with provider</a:t>
          </a:r>
        </a:p>
      </dgm:t>
    </dgm:pt>
    <dgm:pt modelId="{4FDB42BB-4610-4D5F-9AE0-098340FB0B00}" type="parTrans" cxnId="{0DCD6BAC-66AA-4156-9961-B5726C488521}">
      <dgm:prSet/>
      <dgm:spPr/>
      <dgm:t>
        <a:bodyPr/>
        <a:lstStyle/>
        <a:p>
          <a:endParaRPr lang="en-GB"/>
        </a:p>
      </dgm:t>
    </dgm:pt>
    <dgm:pt modelId="{F91CA91D-232C-4610-9FC5-3888EDE29849}" type="sibTrans" cxnId="{0DCD6BAC-66AA-4156-9961-B5726C488521}">
      <dgm:prSet/>
      <dgm:spPr/>
      <dgm:t>
        <a:bodyPr/>
        <a:lstStyle/>
        <a:p>
          <a:endParaRPr lang="en-GB"/>
        </a:p>
      </dgm:t>
    </dgm:pt>
    <dgm:pt modelId="{8C0D36DD-47E5-428F-A12B-BF2F7CBA01C7}">
      <dgm:prSet phldrT="[Text]"/>
      <dgm:spPr/>
      <dgm:t>
        <a:bodyPr/>
        <a:lstStyle/>
        <a:p>
          <a:r>
            <a:rPr lang="en-GB" dirty="0"/>
            <a:t>Flexible process – condition can be removed once specific concern addressed</a:t>
          </a:r>
        </a:p>
      </dgm:t>
    </dgm:pt>
    <dgm:pt modelId="{5D911788-721F-401F-9132-3317A56F0EAB}" type="parTrans" cxnId="{DBF33558-5325-4AD2-8F00-631A302B99ED}">
      <dgm:prSet/>
      <dgm:spPr/>
      <dgm:t>
        <a:bodyPr/>
        <a:lstStyle/>
        <a:p>
          <a:endParaRPr lang="en-GB"/>
        </a:p>
      </dgm:t>
    </dgm:pt>
    <dgm:pt modelId="{838E078F-ABEB-462F-B186-7BF2F3FBCD67}" type="sibTrans" cxnId="{DBF33558-5325-4AD2-8F00-631A302B99ED}">
      <dgm:prSet/>
      <dgm:spPr/>
      <dgm:t>
        <a:bodyPr/>
        <a:lstStyle/>
        <a:p>
          <a:endParaRPr lang="en-GB"/>
        </a:p>
      </dgm:t>
    </dgm:pt>
    <dgm:pt modelId="{AAE653D9-BA13-4A25-BEB5-9F77676396F2}">
      <dgm:prSet phldrT="[Text]"/>
      <dgm:spPr/>
      <dgm:t>
        <a:bodyPr/>
        <a:lstStyle/>
        <a:p>
          <a:r>
            <a:rPr lang="en-GB" dirty="0"/>
            <a:t>Suspension of registration</a:t>
          </a:r>
        </a:p>
      </dgm:t>
    </dgm:pt>
    <dgm:pt modelId="{1E5B153D-FB3A-4118-B73D-A5C03995C502}" type="parTrans" cxnId="{62B179BC-536F-4893-9D97-2CDE831B0F41}">
      <dgm:prSet/>
      <dgm:spPr/>
      <dgm:t>
        <a:bodyPr/>
        <a:lstStyle/>
        <a:p>
          <a:endParaRPr lang="en-GB"/>
        </a:p>
      </dgm:t>
    </dgm:pt>
    <dgm:pt modelId="{1E0C4FDC-2C8A-4DCA-9AAD-FDB0D8943A7F}" type="sibTrans" cxnId="{62B179BC-536F-4893-9D97-2CDE831B0F41}">
      <dgm:prSet/>
      <dgm:spPr/>
      <dgm:t>
        <a:bodyPr/>
        <a:lstStyle/>
        <a:p>
          <a:endParaRPr lang="en-GB"/>
        </a:p>
      </dgm:t>
    </dgm:pt>
    <dgm:pt modelId="{A5014949-3D39-4A71-99FF-0E40F8D6FF3D}">
      <dgm:prSet phldrT="[Text]"/>
      <dgm:spPr/>
      <dgm:t>
        <a:bodyPr/>
        <a:lstStyle/>
        <a:p>
          <a:r>
            <a:rPr lang="en-GB" dirty="0"/>
            <a:t>Can suspend registered person for specified person</a:t>
          </a:r>
        </a:p>
      </dgm:t>
    </dgm:pt>
    <dgm:pt modelId="{305A0C88-3585-46F5-A716-40C44E616EFE}" type="parTrans" cxnId="{C5F2443E-5841-4EAC-8EB3-E5716E68FDC3}">
      <dgm:prSet/>
      <dgm:spPr/>
      <dgm:t>
        <a:bodyPr/>
        <a:lstStyle/>
        <a:p>
          <a:endParaRPr lang="en-GB"/>
        </a:p>
      </dgm:t>
    </dgm:pt>
    <dgm:pt modelId="{6AF20270-7E37-4726-AFE6-D1B9C6856709}" type="sibTrans" cxnId="{C5F2443E-5841-4EAC-8EB3-E5716E68FDC3}">
      <dgm:prSet/>
      <dgm:spPr/>
      <dgm:t>
        <a:bodyPr/>
        <a:lstStyle/>
        <a:p>
          <a:endParaRPr lang="en-GB"/>
        </a:p>
      </dgm:t>
    </dgm:pt>
    <dgm:pt modelId="{B365F120-F0F1-4EE2-BC68-CFAB9004E75E}">
      <dgm:prSet phldrT="[Text]"/>
      <dgm:spPr/>
      <dgm:t>
        <a:bodyPr/>
        <a:lstStyle/>
        <a:p>
          <a:r>
            <a:rPr lang="en-GB" dirty="0"/>
            <a:t>Cancellation of registration</a:t>
          </a:r>
        </a:p>
      </dgm:t>
    </dgm:pt>
    <dgm:pt modelId="{CDADC921-6B2C-48D3-A11F-8FCB80986467}" type="parTrans" cxnId="{B1A4A833-8B37-4467-B72B-34B4C077BE07}">
      <dgm:prSet/>
      <dgm:spPr/>
      <dgm:t>
        <a:bodyPr/>
        <a:lstStyle/>
        <a:p>
          <a:endParaRPr lang="en-GB"/>
        </a:p>
      </dgm:t>
    </dgm:pt>
    <dgm:pt modelId="{A007448A-8BA8-4444-B692-F5CF53FE17D7}" type="sibTrans" cxnId="{B1A4A833-8B37-4467-B72B-34B4C077BE07}">
      <dgm:prSet/>
      <dgm:spPr/>
      <dgm:t>
        <a:bodyPr/>
        <a:lstStyle/>
        <a:p>
          <a:endParaRPr lang="en-GB"/>
        </a:p>
      </dgm:t>
    </dgm:pt>
    <dgm:pt modelId="{32838D07-515A-49DC-A420-B1BD92A8BC37}">
      <dgm:prSet phldrT="[Text]"/>
      <dgm:spPr/>
      <dgm:t>
        <a:bodyPr/>
        <a:lstStyle/>
        <a:p>
          <a:r>
            <a:rPr lang="en-GB" dirty="0"/>
            <a:t>Most powerful sanction</a:t>
          </a:r>
        </a:p>
      </dgm:t>
    </dgm:pt>
    <dgm:pt modelId="{F06774B1-FE49-44F5-8EAD-87191EC53BCC}" type="parTrans" cxnId="{4EED10D6-BB8F-42F2-A3EB-918EA3632D22}">
      <dgm:prSet/>
      <dgm:spPr/>
      <dgm:t>
        <a:bodyPr/>
        <a:lstStyle/>
        <a:p>
          <a:endParaRPr lang="en-GB"/>
        </a:p>
      </dgm:t>
    </dgm:pt>
    <dgm:pt modelId="{C4F4F985-991F-4495-9AD5-53AF79C6D53F}" type="sibTrans" cxnId="{4EED10D6-BB8F-42F2-A3EB-918EA3632D22}">
      <dgm:prSet/>
      <dgm:spPr/>
      <dgm:t>
        <a:bodyPr/>
        <a:lstStyle/>
        <a:p>
          <a:endParaRPr lang="en-GB"/>
        </a:p>
      </dgm:t>
    </dgm:pt>
    <dgm:pt modelId="{2CDF282F-7117-4943-B6F4-3F840CC434C1}">
      <dgm:prSet phldrT="[Text]"/>
      <dgm:spPr/>
      <dgm:t>
        <a:bodyPr/>
        <a:lstStyle/>
        <a:p>
          <a:r>
            <a:rPr lang="en-GB" dirty="0"/>
            <a:t>Continuing regulated activity – offence which CQC may prosecute</a:t>
          </a:r>
        </a:p>
      </dgm:t>
    </dgm:pt>
    <dgm:pt modelId="{09B7B40A-20F0-419A-92C8-F38EA4D3B015}" type="parTrans" cxnId="{BD232F70-7596-4C15-B9A3-BBAA1031A7E6}">
      <dgm:prSet/>
      <dgm:spPr/>
      <dgm:t>
        <a:bodyPr/>
        <a:lstStyle/>
        <a:p>
          <a:endParaRPr lang="en-GB"/>
        </a:p>
      </dgm:t>
    </dgm:pt>
    <dgm:pt modelId="{601E6773-75E8-4FAE-8119-DC0585439D84}" type="sibTrans" cxnId="{BD232F70-7596-4C15-B9A3-BBAA1031A7E6}">
      <dgm:prSet/>
      <dgm:spPr/>
      <dgm:t>
        <a:bodyPr/>
        <a:lstStyle/>
        <a:p>
          <a:endParaRPr lang="en-GB"/>
        </a:p>
      </dgm:t>
    </dgm:pt>
    <dgm:pt modelId="{7C75A995-60AF-4B1D-BE6B-CADFF06351A7}">
      <dgm:prSet phldrT="[Text]"/>
      <dgm:spPr/>
      <dgm:t>
        <a:bodyPr/>
        <a:lstStyle/>
        <a:p>
          <a:r>
            <a:rPr lang="en-GB" dirty="0"/>
            <a:t>Breach of suspension – offence which CQC may prosecute</a:t>
          </a:r>
        </a:p>
      </dgm:t>
    </dgm:pt>
    <dgm:pt modelId="{D8D1794D-7650-4CE5-B2B7-6AF889A694B1}" type="parTrans" cxnId="{9C6A5242-B0F6-4CBD-B3D9-1AE17723D7D5}">
      <dgm:prSet/>
      <dgm:spPr/>
    </dgm:pt>
    <dgm:pt modelId="{94ECDFF8-6CB1-44EA-95DC-B215E79B2A93}" type="sibTrans" cxnId="{9C6A5242-B0F6-4CBD-B3D9-1AE17723D7D5}">
      <dgm:prSet/>
      <dgm:spPr/>
    </dgm:pt>
    <dgm:pt modelId="{9B1994CA-FCC1-4669-A3DB-7A338908DF4B}">
      <dgm:prSet phldrT="[Text]"/>
      <dgm:spPr/>
      <dgm:t>
        <a:bodyPr/>
        <a:lstStyle/>
        <a:p>
          <a:r>
            <a:rPr lang="en-GB" dirty="0"/>
            <a:t>Very serious concern which can be addressed in fixed period</a:t>
          </a:r>
        </a:p>
      </dgm:t>
    </dgm:pt>
    <dgm:pt modelId="{88178854-4883-432D-86B8-70B02AEF6166}" type="parTrans" cxnId="{89D621BD-1AB1-454C-822B-BBD3B0A4A96F}">
      <dgm:prSet/>
      <dgm:spPr/>
    </dgm:pt>
    <dgm:pt modelId="{E899FDBE-6604-4788-B512-4B2208F2792F}" type="sibTrans" cxnId="{89D621BD-1AB1-454C-822B-BBD3B0A4A96F}">
      <dgm:prSet/>
      <dgm:spPr/>
    </dgm:pt>
    <dgm:pt modelId="{CD648747-30AD-4386-A50E-B66955610161}" type="pres">
      <dgm:prSet presAssocID="{720F881B-D981-4314-A028-93ACD5273B19}" presName="Name0" presStyleCnt="0">
        <dgm:presLayoutVars>
          <dgm:dir/>
          <dgm:animLvl val="lvl"/>
          <dgm:resizeHandles val="exact"/>
        </dgm:presLayoutVars>
      </dgm:prSet>
      <dgm:spPr/>
    </dgm:pt>
    <dgm:pt modelId="{1840EB5C-7F4F-44D7-9EED-B1B4F398A02A}" type="pres">
      <dgm:prSet presAssocID="{E69833E1-00F9-4AC2-928D-EB10265A0CC6}" presName="linNode" presStyleCnt="0"/>
      <dgm:spPr/>
    </dgm:pt>
    <dgm:pt modelId="{AE73830A-3A3C-4D8B-A56A-494CB113DC07}" type="pres">
      <dgm:prSet presAssocID="{E69833E1-00F9-4AC2-928D-EB10265A0CC6}" presName="parentText" presStyleLbl="node1" presStyleIdx="0" presStyleCnt="3">
        <dgm:presLayoutVars>
          <dgm:chMax val="1"/>
          <dgm:bulletEnabled val="1"/>
        </dgm:presLayoutVars>
      </dgm:prSet>
      <dgm:spPr/>
    </dgm:pt>
    <dgm:pt modelId="{ECB88C6E-DDF9-4A30-BAB6-17D0A1AF2FD0}" type="pres">
      <dgm:prSet presAssocID="{E69833E1-00F9-4AC2-928D-EB10265A0CC6}" presName="descendantText" presStyleLbl="alignAccFollowNode1" presStyleIdx="0" presStyleCnt="3">
        <dgm:presLayoutVars>
          <dgm:bulletEnabled val="1"/>
        </dgm:presLayoutVars>
      </dgm:prSet>
      <dgm:spPr/>
    </dgm:pt>
    <dgm:pt modelId="{C4761F01-ADE5-416E-983D-5C11565C5B15}" type="pres">
      <dgm:prSet presAssocID="{91EDDA51-0CFC-49A4-8DA2-5F5EAB64C1D6}" presName="sp" presStyleCnt="0"/>
      <dgm:spPr/>
    </dgm:pt>
    <dgm:pt modelId="{73B9B4BF-CD35-4DF8-8596-430E4EC0B841}" type="pres">
      <dgm:prSet presAssocID="{AAE653D9-BA13-4A25-BEB5-9F77676396F2}" presName="linNode" presStyleCnt="0"/>
      <dgm:spPr/>
    </dgm:pt>
    <dgm:pt modelId="{367D9024-0740-4CFA-BBBB-2A31E0549DB8}" type="pres">
      <dgm:prSet presAssocID="{AAE653D9-BA13-4A25-BEB5-9F77676396F2}" presName="parentText" presStyleLbl="node1" presStyleIdx="1" presStyleCnt="3">
        <dgm:presLayoutVars>
          <dgm:chMax val="1"/>
          <dgm:bulletEnabled val="1"/>
        </dgm:presLayoutVars>
      </dgm:prSet>
      <dgm:spPr/>
    </dgm:pt>
    <dgm:pt modelId="{D618DA3D-DCF3-4ED8-BCB5-079CA884DBB7}" type="pres">
      <dgm:prSet presAssocID="{AAE653D9-BA13-4A25-BEB5-9F77676396F2}" presName="descendantText" presStyleLbl="alignAccFollowNode1" presStyleIdx="1" presStyleCnt="3">
        <dgm:presLayoutVars>
          <dgm:bulletEnabled val="1"/>
        </dgm:presLayoutVars>
      </dgm:prSet>
      <dgm:spPr/>
    </dgm:pt>
    <dgm:pt modelId="{1FEA0BBB-F74D-437E-B0E3-A6E1BDEDE838}" type="pres">
      <dgm:prSet presAssocID="{1E0C4FDC-2C8A-4DCA-9AAD-FDB0D8943A7F}" presName="sp" presStyleCnt="0"/>
      <dgm:spPr/>
    </dgm:pt>
    <dgm:pt modelId="{1C0B3868-431E-4A1A-9384-05C351E28658}" type="pres">
      <dgm:prSet presAssocID="{B365F120-F0F1-4EE2-BC68-CFAB9004E75E}" presName="linNode" presStyleCnt="0"/>
      <dgm:spPr/>
    </dgm:pt>
    <dgm:pt modelId="{358FAF06-ECA2-449A-8E7E-4C21938B1501}" type="pres">
      <dgm:prSet presAssocID="{B365F120-F0F1-4EE2-BC68-CFAB9004E75E}" presName="parentText" presStyleLbl="node1" presStyleIdx="2" presStyleCnt="3">
        <dgm:presLayoutVars>
          <dgm:chMax val="1"/>
          <dgm:bulletEnabled val="1"/>
        </dgm:presLayoutVars>
      </dgm:prSet>
      <dgm:spPr/>
    </dgm:pt>
    <dgm:pt modelId="{E8A8A498-4A7C-4336-B3B9-7F89BA95388A}" type="pres">
      <dgm:prSet presAssocID="{B365F120-F0F1-4EE2-BC68-CFAB9004E75E}" presName="descendantText" presStyleLbl="alignAccFollowNode1" presStyleIdx="2" presStyleCnt="3">
        <dgm:presLayoutVars>
          <dgm:bulletEnabled val="1"/>
        </dgm:presLayoutVars>
      </dgm:prSet>
      <dgm:spPr/>
    </dgm:pt>
  </dgm:ptLst>
  <dgm:cxnLst>
    <dgm:cxn modelId="{CE044E11-72A8-4E59-88C5-A4EC2695F412}" type="presOf" srcId="{8C0D36DD-47E5-428F-A12B-BF2F7CBA01C7}" destId="{ECB88C6E-DDF9-4A30-BAB6-17D0A1AF2FD0}" srcOrd="0" destOrd="1" presId="urn:microsoft.com/office/officeart/2005/8/layout/vList5"/>
    <dgm:cxn modelId="{1E9F9B15-DE68-4CB8-98FE-52CBFD2F1BFD}" type="presOf" srcId="{E69833E1-00F9-4AC2-928D-EB10265A0CC6}" destId="{AE73830A-3A3C-4D8B-A56A-494CB113DC07}" srcOrd="0" destOrd="0" presId="urn:microsoft.com/office/officeart/2005/8/layout/vList5"/>
    <dgm:cxn modelId="{E724071F-FD9F-4D1D-A6E7-56FB367C6BFA}" type="presOf" srcId="{7C75A995-60AF-4B1D-BE6B-CADFF06351A7}" destId="{D618DA3D-DCF3-4ED8-BCB5-079CA884DBB7}" srcOrd="0" destOrd="2" presId="urn:microsoft.com/office/officeart/2005/8/layout/vList5"/>
    <dgm:cxn modelId="{80B37832-4929-4939-9F82-4F0CB412E086}" type="presOf" srcId="{2CDF282F-7117-4943-B6F4-3F840CC434C1}" destId="{E8A8A498-4A7C-4336-B3B9-7F89BA95388A}" srcOrd="0" destOrd="1" presId="urn:microsoft.com/office/officeart/2005/8/layout/vList5"/>
    <dgm:cxn modelId="{B1A4A833-8B37-4467-B72B-34B4C077BE07}" srcId="{720F881B-D981-4314-A028-93ACD5273B19}" destId="{B365F120-F0F1-4EE2-BC68-CFAB9004E75E}" srcOrd="2" destOrd="0" parTransId="{CDADC921-6B2C-48D3-A11F-8FCB80986467}" sibTransId="{A007448A-8BA8-4444-B692-F5CF53FE17D7}"/>
    <dgm:cxn modelId="{C5F2443E-5841-4EAC-8EB3-E5716E68FDC3}" srcId="{AAE653D9-BA13-4A25-BEB5-9F77676396F2}" destId="{A5014949-3D39-4A71-99FF-0E40F8D6FF3D}" srcOrd="0" destOrd="0" parTransId="{305A0C88-3585-46F5-A716-40C44E616EFE}" sibTransId="{6AF20270-7E37-4726-AFE6-D1B9C6856709}"/>
    <dgm:cxn modelId="{9C6A5242-B0F6-4CBD-B3D9-1AE17723D7D5}" srcId="{AAE653D9-BA13-4A25-BEB5-9F77676396F2}" destId="{7C75A995-60AF-4B1D-BE6B-CADFF06351A7}" srcOrd="2" destOrd="0" parTransId="{D8D1794D-7650-4CE5-B2B7-6AF889A694B1}" sibTransId="{94ECDFF8-6CB1-44EA-95DC-B215E79B2A93}"/>
    <dgm:cxn modelId="{C48D8D44-DAE9-49F9-94C6-A75D6C39846F}" type="presOf" srcId="{720F881B-D981-4314-A028-93ACD5273B19}" destId="{CD648747-30AD-4386-A50E-B66955610161}" srcOrd="0" destOrd="0" presId="urn:microsoft.com/office/officeart/2005/8/layout/vList5"/>
    <dgm:cxn modelId="{BD232F70-7596-4C15-B9A3-BBAA1031A7E6}" srcId="{B365F120-F0F1-4EE2-BC68-CFAB9004E75E}" destId="{2CDF282F-7117-4943-B6F4-3F840CC434C1}" srcOrd="1" destOrd="0" parTransId="{09B7B40A-20F0-419A-92C8-F38EA4D3B015}" sibTransId="{601E6773-75E8-4FAE-8119-DC0585439D84}"/>
    <dgm:cxn modelId="{DBF33558-5325-4AD2-8F00-631A302B99ED}" srcId="{E69833E1-00F9-4AC2-928D-EB10265A0CC6}" destId="{8C0D36DD-47E5-428F-A12B-BF2F7CBA01C7}" srcOrd="1" destOrd="0" parTransId="{5D911788-721F-401F-9132-3317A56F0EAB}" sibTransId="{838E078F-ABEB-462F-B186-7BF2F3FBCD67}"/>
    <dgm:cxn modelId="{15002187-5791-403F-8EF6-83832683E34E}" type="presOf" srcId="{AAE653D9-BA13-4A25-BEB5-9F77676396F2}" destId="{367D9024-0740-4CFA-BBBB-2A31E0549DB8}" srcOrd="0" destOrd="0" presId="urn:microsoft.com/office/officeart/2005/8/layout/vList5"/>
    <dgm:cxn modelId="{C8375388-9F23-494B-9777-592F97FE00F6}" type="presOf" srcId="{A5014949-3D39-4A71-99FF-0E40F8D6FF3D}" destId="{D618DA3D-DCF3-4ED8-BCB5-079CA884DBB7}" srcOrd="0" destOrd="0" presId="urn:microsoft.com/office/officeart/2005/8/layout/vList5"/>
    <dgm:cxn modelId="{0DCD6BAC-66AA-4156-9961-B5726C488521}" srcId="{E69833E1-00F9-4AC2-928D-EB10265A0CC6}" destId="{9CAA742F-8C23-4500-9044-646AF3B174AD}" srcOrd="0" destOrd="0" parTransId="{4FDB42BB-4610-4D5F-9AE0-098340FB0B00}" sibTransId="{F91CA91D-232C-4610-9FC5-3888EDE29849}"/>
    <dgm:cxn modelId="{62B179BC-536F-4893-9D97-2CDE831B0F41}" srcId="{720F881B-D981-4314-A028-93ACD5273B19}" destId="{AAE653D9-BA13-4A25-BEB5-9F77676396F2}" srcOrd="1" destOrd="0" parTransId="{1E5B153D-FB3A-4118-B73D-A5C03995C502}" sibTransId="{1E0C4FDC-2C8A-4DCA-9AAD-FDB0D8943A7F}"/>
    <dgm:cxn modelId="{89D621BD-1AB1-454C-822B-BBD3B0A4A96F}" srcId="{AAE653D9-BA13-4A25-BEB5-9F77676396F2}" destId="{9B1994CA-FCC1-4669-A3DB-7A338908DF4B}" srcOrd="1" destOrd="0" parTransId="{88178854-4883-432D-86B8-70B02AEF6166}" sibTransId="{E899FDBE-6604-4788-B512-4B2208F2792F}"/>
    <dgm:cxn modelId="{B08DFBCC-3386-4AD1-9DED-14BEAD2B305B}" srcId="{720F881B-D981-4314-A028-93ACD5273B19}" destId="{E69833E1-00F9-4AC2-928D-EB10265A0CC6}" srcOrd="0" destOrd="0" parTransId="{52ECFBCD-C53A-4F61-835F-EA8240068959}" sibTransId="{91EDDA51-0CFC-49A4-8DA2-5F5EAB64C1D6}"/>
    <dgm:cxn modelId="{8ED3FCCC-897A-4B76-8E5A-AB9D86110988}" type="presOf" srcId="{32838D07-515A-49DC-A420-B1BD92A8BC37}" destId="{E8A8A498-4A7C-4336-B3B9-7F89BA95388A}" srcOrd="0" destOrd="0" presId="urn:microsoft.com/office/officeart/2005/8/layout/vList5"/>
    <dgm:cxn modelId="{4EED10D6-BB8F-42F2-A3EB-918EA3632D22}" srcId="{B365F120-F0F1-4EE2-BC68-CFAB9004E75E}" destId="{32838D07-515A-49DC-A420-B1BD92A8BC37}" srcOrd="0" destOrd="0" parTransId="{F06774B1-FE49-44F5-8EAD-87191EC53BCC}" sibTransId="{C4F4F985-991F-4495-9AD5-53AF79C6D53F}"/>
    <dgm:cxn modelId="{012577EF-E48F-4801-B86C-BA203F25BD25}" type="presOf" srcId="{B365F120-F0F1-4EE2-BC68-CFAB9004E75E}" destId="{358FAF06-ECA2-449A-8E7E-4C21938B1501}" srcOrd="0" destOrd="0" presId="urn:microsoft.com/office/officeart/2005/8/layout/vList5"/>
    <dgm:cxn modelId="{36A522F6-204E-4FEA-B201-0A5B0D6E7CBA}" type="presOf" srcId="{9B1994CA-FCC1-4669-A3DB-7A338908DF4B}" destId="{D618DA3D-DCF3-4ED8-BCB5-079CA884DBB7}" srcOrd="0" destOrd="1" presId="urn:microsoft.com/office/officeart/2005/8/layout/vList5"/>
    <dgm:cxn modelId="{D2F719FC-D507-4D8A-A07D-634A2C0F66E6}" type="presOf" srcId="{9CAA742F-8C23-4500-9044-646AF3B174AD}" destId="{ECB88C6E-DDF9-4A30-BAB6-17D0A1AF2FD0}" srcOrd="0" destOrd="0" presId="urn:microsoft.com/office/officeart/2005/8/layout/vList5"/>
    <dgm:cxn modelId="{DBDA83ED-7A07-41B9-BF43-E72013EE91D8}" type="presParOf" srcId="{CD648747-30AD-4386-A50E-B66955610161}" destId="{1840EB5C-7F4F-44D7-9EED-B1B4F398A02A}" srcOrd="0" destOrd="0" presId="urn:microsoft.com/office/officeart/2005/8/layout/vList5"/>
    <dgm:cxn modelId="{B399BDF5-6C3E-491B-B3D6-C958F1019C9A}" type="presParOf" srcId="{1840EB5C-7F4F-44D7-9EED-B1B4F398A02A}" destId="{AE73830A-3A3C-4D8B-A56A-494CB113DC07}" srcOrd="0" destOrd="0" presId="urn:microsoft.com/office/officeart/2005/8/layout/vList5"/>
    <dgm:cxn modelId="{E6F5AF89-9CAA-49E1-B0B0-E564723A7E92}" type="presParOf" srcId="{1840EB5C-7F4F-44D7-9EED-B1B4F398A02A}" destId="{ECB88C6E-DDF9-4A30-BAB6-17D0A1AF2FD0}" srcOrd="1" destOrd="0" presId="urn:microsoft.com/office/officeart/2005/8/layout/vList5"/>
    <dgm:cxn modelId="{52BE0EC8-C529-4C24-B719-36EBD2E5EB67}" type="presParOf" srcId="{CD648747-30AD-4386-A50E-B66955610161}" destId="{C4761F01-ADE5-416E-983D-5C11565C5B15}" srcOrd="1" destOrd="0" presId="urn:microsoft.com/office/officeart/2005/8/layout/vList5"/>
    <dgm:cxn modelId="{4A035BE3-494C-4849-8D85-2B262D2DCB5B}" type="presParOf" srcId="{CD648747-30AD-4386-A50E-B66955610161}" destId="{73B9B4BF-CD35-4DF8-8596-430E4EC0B841}" srcOrd="2" destOrd="0" presId="urn:microsoft.com/office/officeart/2005/8/layout/vList5"/>
    <dgm:cxn modelId="{326A2DF4-4282-4DE5-BD6B-6F780EE199FE}" type="presParOf" srcId="{73B9B4BF-CD35-4DF8-8596-430E4EC0B841}" destId="{367D9024-0740-4CFA-BBBB-2A31E0549DB8}" srcOrd="0" destOrd="0" presId="urn:microsoft.com/office/officeart/2005/8/layout/vList5"/>
    <dgm:cxn modelId="{4A4530B2-A920-4EDA-B55D-C8C752746F0B}" type="presParOf" srcId="{73B9B4BF-CD35-4DF8-8596-430E4EC0B841}" destId="{D618DA3D-DCF3-4ED8-BCB5-079CA884DBB7}" srcOrd="1" destOrd="0" presId="urn:microsoft.com/office/officeart/2005/8/layout/vList5"/>
    <dgm:cxn modelId="{67BF0A19-5CCE-49F2-B6B8-DD083CD5FD1B}" type="presParOf" srcId="{CD648747-30AD-4386-A50E-B66955610161}" destId="{1FEA0BBB-F74D-437E-B0E3-A6E1BDEDE838}" srcOrd="3" destOrd="0" presId="urn:microsoft.com/office/officeart/2005/8/layout/vList5"/>
    <dgm:cxn modelId="{59ABD0A9-FC0C-453F-879B-E56873ACE152}" type="presParOf" srcId="{CD648747-30AD-4386-A50E-B66955610161}" destId="{1C0B3868-431E-4A1A-9384-05C351E28658}" srcOrd="4" destOrd="0" presId="urn:microsoft.com/office/officeart/2005/8/layout/vList5"/>
    <dgm:cxn modelId="{B806A9E2-6086-441C-8A94-B10DDF4C2732}" type="presParOf" srcId="{1C0B3868-431E-4A1A-9384-05C351E28658}" destId="{358FAF06-ECA2-449A-8E7E-4C21938B1501}" srcOrd="0" destOrd="0" presId="urn:microsoft.com/office/officeart/2005/8/layout/vList5"/>
    <dgm:cxn modelId="{241A2BB4-2942-41F4-BE0E-A5C247E1685C}" type="presParOf" srcId="{1C0B3868-431E-4A1A-9384-05C351E28658}" destId="{E8A8A498-4A7C-4336-B3B9-7F89BA95388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594910-3773-4501-8179-68E23F88C2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5D1A6684-9967-4FC7-97E3-AD5B62336ED3}">
      <dgm:prSet custT="1"/>
      <dgm:spPr/>
      <dgm:t>
        <a:bodyPr/>
        <a:lstStyle/>
        <a:p>
          <a:r>
            <a:rPr lang="en-GB" sz="3600" dirty="0"/>
            <a:t>Urgent Procedures</a:t>
          </a:r>
        </a:p>
      </dgm:t>
    </dgm:pt>
    <dgm:pt modelId="{1F6FF100-098E-4A31-AF17-C33B4262E47C}" type="parTrans" cxnId="{A9663D57-6EBE-46DE-B42F-6AB4387A8959}">
      <dgm:prSet/>
      <dgm:spPr/>
      <dgm:t>
        <a:bodyPr/>
        <a:lstStyle/>
        <a:p>
          <a:endParaRPr lang="en-GB"/>
        </a:p>
      </dgm:t>
    </dgm:pt>
    <dgm:pt modelId="{4278298F-811E-4ED1-846A-C7F41C4F4DFA}" type="sibTrans" cxnId="{A9663D57-6EBE-46DE-B42F-6AB4387A8959}">
      <dgm:prSet/>
      <dgm:spPr/>
      <dgm:t>
        <a:bodyPr/>
        <a:lstStyle/>
        <a:p>
          <a:endParaRPr lang="en-GB"/>
        </a:p>
      </dgm:t>
    </dgm:pt>
    <dgm:pt modelId="{25F47013-043F-4DB2-BD6E-D637F191584A}">
      <dgm:prSet/>
      <dgm:spPr/>
      <dgm:t>
        <a:bodyPr/>
        <a:lstStyle/>
        <a:p>
          <a:r>
            <a:rPr lang="en-GB" dirty="0"/>
            <a:t>Imposing conditions or suspending registration, with immediate effect - where a person will or may be at risk of harm</a:t>
          </a:r>
        </a:p>
      </dgm:t>
    </dgm:pt>
    <dgm:pt modelId="{39444CEA-45B3-4C6C-A490-AB94B21848F7}" type="parTrans" cxnId="{72117623-0B7F-4605-8B4A-4B3FDB56CE67}">
      <dgm:prSet/>
      <dgm:spPr/>
      <dgm:t>
        <a:bodyPr/>
        <a:lstStyle/>
        <a:p>
          <a:endParaRPr lang="en-GB"/>
        </a:p>
      </dgm:t>
    </dgm:pt>
    <dgm:pt modelId="{8F67D72D-D596-4F4E-BC8C-2FE3C016D879}" type="sibTrans" cxnId="{72117623-0B7F-4605-8B4A-4B3FDB56CE67}">
      <dgm:prSet/>
      <dgm:spPr/>
      <dgm:t>
        <a:bodyPr/>
        <a:lstStyle/>
        <a:p>
          <a:endParaRPr lang="en-GB"/>
        </a:p>
      </dgm:t>
    </dgm:pt>
    <dgm:pt modelId="{56CB295B-6CF2-484E-8C1A-9203A3C59C8F}">
      <dgm:prSet/>
      <dgm:spPr/>
      <dgm:t>
        <a:bodyPr/>
        <a:lstStyle/>
        <a:p>
          <a:r>
            <a:rPr lang="en-GB" dirty="0"/>
            <a:t>Right of appeal but does not prevent condition or suspension taking effect</a:t>
          </a:r>
        </a:p>
      </dgm:t>
    </dgm:pt>
    <dgm:pt modelId="{61BE498B-A096-4363-9BB0-4F6230867D0D}" type="parTrans" cxnId="{62A08F70-4AE4-4E03-A063-48360CF69BC8}">
      <dgm:prSet/>
      <dgm:spPr/>
      <dgm:t>
        <a:bodyPr/>
        <a:lstStyle/>
        <a:p>
          <a:endParaRPr lang="en-GB"/>
        </a:p>
      </dgm:t>
    </dgm:pt>
    <dgm:pt modelId="{7F0E40FA-7F0C-4335-91D8-C3188B5E0A2C}" type="sibTrans" cxnId="{62A08F70-4AE4-4E03-A063-48360CF69BC8}">
      <dgm:prSet/>
      <dgm:spPr/>
      <dgm:t>
        <a:bodyPr/>
        <a:lstStyle/>
        <a:p>
          <a:endParaRPr lang="en-GB"/>
        </a:p>
      </dgm:t>
    </dgm:pt>
    <dgm:pt modelId="{A97D8DF8-2FD6-4CBC-9679-0D05DDFAF5FB}">
      <dgm:prSet/>
      <dgm:spPr/>
      <dgm:t>
        <a:bodyPr/>
        <a:lstStyle/>
        <a:p>
          <a:r>
            <a:rPr lang="en-GB"/>
            <a:t>Court order required to cancel registration where serious risk to life, health or wellbeing</a:t>
          </a:r>
        </a:p>
      </dgm:t>
    </dgm:pt>
    <dgm:pt modelId="{3BC3FFBA-EC8C-43BC-BEE0-EBCEB18BD3C8}" type="parTrans" cxnId="{FA6FD117-112E-47F6-A6E7-617D6F26E913}">
      <dgm:prSet/>
      <dgm:spPr/>
      <dgm:t>
        <a:bodyPr/>
        <a:lstStyle/>
        <a:p>
          <a:endParaRPr lang="en-GB"/>
        </a:p>
      </dgm:t>
    </dgm:pt>
    <dgm:pt modelId="{2FA540BD-8CCA-4A20-97C3-1455E9DAF14D}" type="sibTrans" cxnId="{FA6FD117-112E-47F6-A6E7-617D6F26E913}">
      <dgm:prSet/>
      <dgm:spPr/>
      <dgm:t>
        <a:bodyPr/>
        <a:lstStyle/>
        <a:p>
          <a:endParaRPr lang="en-GB"/>
        </a:p>
      </dgm:t>
    </dgm:pt>
    <dgm:pt modelId="{6EACCD8F-C463-44D2-9A9D-51C141972EB5}">
      <dgm:prSet custT="1"/>
      <dgm:spPr/>
      <dgm:t>
        <a:bodyPr/>
        <a:lstStyle/>
        <a:p>
          <a:r>
            <a:rPr lang="en-GB" sz="3600" dirty="0"/>
            <a:t>Special Measures</a:t>
          </a:r>
        </a:p>
      </dgm:t>
    </dgm:pt>
    <dgm:pt modelId="{F1FFBB79-3D49-4ED0-93BE-C17BD89B36D0}" type="parTrans" cxnId="{41863FAC-9794-453E-914A-01B183C0146C}">
      <dgm:prSet/>
      <dgm:spPr/>
      <dgm:t>
        <a:bodyPr/>
        <a:lstStyle/>
        <a:p>
          <a:endParaRPr lang="en-GB"/>
        </a:p>
      </dgm:t>
    </dgm:pt>
    <dgm:pt modelId="{B684072C-821B-40BE-8EF9-E1BA8AE676AE}" type="sibTrans" cxnId="{41863FAC-9794-453E-914A-01B183C0146C}">
      <dgm:prSet/>
      <dgm:spPr/>
      <dgm:t>
        <a:bodyPr/>
        <a:lstStyle/>
        <a:p>
          <a:endParaRPr lang="en-GB"/>
        </a:p>
      </dgm:t>
    </dgm:pt>
    <dgm:pt modelId="{1926DEA1-EFFC-4D39-B536-DF58ACB296C0}">
      <dgm:prSet/>
      <dgm:spPr/>
      <dgm:t>
        <a:bodyPr/>
        <a:lstStyle/>
        <a:p>
          <a:r>
            <a:rPr lang="en-GB" dirty="0"/>
            <a:t>Inadequate care -  triggers administrative framework which helps CQC to manage providers failing to comply with legal requirements and higher than usual level of regulatory supervision</a:t>
          </a:r>
        </a:p>
      </dgm:t>
    </dgm:pt>
    <dgm:pt modelId="{094F2C42-ECC9-40A9-8B1A-89FEFEC8A98B}" type="parTrans" cxnId="{A760DEF2-4CE6-446F-A9F0-6FC81794C40C}">
      <dgm:prSet/>
      <dgm:spPr/>
      <dgm:t>
        <a:bodyPr/>
        <a:lstStyle/>
        <a:p>
          <a:endParaRPr lang="en-GB"/>
        </a:p>
      </dgm:t>
    </dgm:pt>
    <dgm:pt modelId="{E33E8460-606B-4F42-A938-3230DAD62817}" type="sibTrans" cxnId="{A760DEF2-4CE6-446F-A9F0-6FC81794C40C}">
      <dgm:prSet/>
      <dgm:spPr/>
      <dgm:t>
        <a:bodyPr/>
        <a:lstStyle/>
        <a:p>
          <a:endParaRPr lang="en-GB"/>
        </a:p>
      </dgm:t>
    </dgm:pt>
    <dgm:pt modelId="{FF3C125F-A2E2-4FF9-A147-8B1523272633}">
      <dgm:prSet/>
      <dgm:spPr/>
      <dgm:t>
        <a:bodyPr/>
        <a:lstStyle/>
        <a:p>
          <a:r>
            <a:rPr lang="en-GB" dirty="0"/>
            <a:t>May require CQC to work with other oversight body</a:t>
          </a:r>
        </a:p>
      </dgm:t>
    </dgm:pt>
    <dgm:pt modelId="{0007B393-894F-417C-B997-6787C2916B71}" type="parTrans" cxnId="{25F3523A-6DD5-4628-BC59-37D42835817D}">
      <dgm:prSet/>
      <dgm:spPr/>
      <dgm:t>
        <a:bodyPr/>
        <a:lstStyle/>
        <a:p>
          <a:endParaRPr lang="en-GB"/>
        </a:p>
      </dgm:t>
    </dgm:pt>
    <dgm:pt modelId="{7041C019-5742-42F7-8D70-F12AAA154713}" type="sibTrans" cxnId="{25F3523A-6DD5-4628-BC59-37D42835817D}">
      <dgm:prSet/>
      <dgm:spPr/>
      <dgm:t>
        <a:bodyPr/>
        <a:lstStyle/>
        <a:p>
          <a:endParaRPr lang="en-GB"/>
        </a:p>
      </dgm:t>
    </dgm:pt>
    <dgm:pt modelId="{F6E4011C-F8E5-4D03-9939-36D265897A3E}">
      <dgm:prSet/>
      <dgm:spPr/>
      <dgm:t>
        <a:bodyPr/>
        <a:lstStyle/>
        <a:p>
          <a:endParaRPr lang="en-GB" dirty="0"/>
        </a:p>
      </dgm:t>
    </dgm:pt>
    <dgm:pt modelId="{F576B9DF-C454-460B-BBF9-EA99330729D4}" type="parTrans" cxnId="{D923611C-6665-47AB-A7BF-18A1A44B8266}">
      <dgm:prSet/>
      <dgm:spPr/>
    </dgm:pt>
    <dgm:pt modelId="{1B8F5328-1740-4F96-90AB-E00FA1391D40}" type="sibTrans" cxnId="{D923611C-6665-47AB-A7BF-18A1A44B8266}">
      <dgm:prSet/>
      <dgm:spPr/>
    </dgm:pt>
    <dgm:pt modelId="{F2526FD2-6DE0-4AD2-B7CF-8EC51AC47B5C}" type="pres">
      <dgm:prSet presAssocID="{34594910-3773-4501-8179-68E23F88C20E}" presName="Name0" presStyleCnt="0">
        <dgm:presLayoutVars>
          <dgm:dir/>
          <dgm:animLvl val="lvl"/>
          <dgm:resizeHandles val="exact"/>
        </dgm:presLayoutVars>
      </dgm:prSet>
      <dgm:spPr/>
    </dgm:pt>
    <dgm:pt modelId="{DA8CF835-B845-4BFF-BB45-893F4097A0E7}" type="pres">
      <dgm:prSet presAssocID="{5D1A6684-9967-4FC7-97E3-AD5B62336ED3}" presName="linNode" presStyleCnt="0"/>
      <dgm:spPr/>
    </dgm:pt>
    <dgm:pt modelId="{1F74A950-AA9F-4AA5-BCA6-C6A53643F3CE}" type="pres">
      <dgm:prSet presAssocID="{5D1A6684-9967-4FC7-97E3-AD5B62336ED3}" presName="parentText" presStyleLbl="node1" presStyleIdx="0" presStyleCnt="2">
        <dgm:presLayoutVars>
          <dgm:chMax val="1"/>
          <dgm:bulletEnabled val="1"/>
        </dgm:presLayoutVars>
      </dgm:prSet>
      <dgm:spPr/>
    </dgm:pt>
    <dgm:pt modelId="{71F0E52E-0A3F-4BE9-BEC5-EBE8E9648437}" type="pres">
      <dgm:prSet presAssocID="{5D1A6684-9967-4FC7-97E3-AD5B62336ED3}" presName="descendantText" presStyleLbl="alignAccFollowNode1" presStyleIdx="0" presStyleCnt="2">
        <dgm:presLayoutVars>
          <dgm:bulletEnabled val="1"/>
        </dgm:presLayoutVars>
      </dgm:prSet>
      <dgm:spPr/>
    </dgm:pt>
    <dgm:pt modelId="{3AA218BE-ED36-4ACF-8A9D-0549DFD81926}" type="pres">
      <dgm:prSet presAssocID="{4278298F-811E-4ED1-846A-C7F41C4F4DFA}" presName="sp" presStyleCnt="0"/>
      <dgm:spPr/>
    </dgm:pt>
    <dgm:pt modelId="{64C962D9-0EB5-43C6-A74B-2F6259B4FCBB}" type="pres">
      <dgm:prSet presAssocID="{6EACCD8F-C463-44D2-9A9D-51C141972EB5}" presName="linNode" presStyleCnt="0"/>
      <dgm:spPr/>
    </dgm:pt>
    <dgm:pt modelId="{5511346C-11DD-4F9D-8D3E-0B57674774AF}" type="pres">
      <dgm:prSet presAssocID="{6EACCD8F-C463-44D2-9A9D-51C141972EB5}" presName="parentText" presStyleLbl="node1" presStyleIdx="1" presStyleCnt="2">
        <dgm:presLayoutVars>
          <dgm:chMax val="1"/>
          <dgm:bulletEnabled val="1"/>
        </dgm:presLayoutVars>
      </dgm:prSet>
      <dgm:spPr/>
    </dgm:pt>
    <dgm:pt modelId="{BFD94604-2493-4F46-BD9C-2C707A1578A0}" type="pres">
      <dgm:prSet presAssocID="{6EACCD8F-C463-44D2-9A9D-51C141972EB5}" presName="descendantText" presStyleLbl="alignAccFollowNode1" presStyleIdx="1" presStyleCnt="2">
        <dgm:presLayoutVars>
          <dgm:bulletEnabled val="1"/>
        </dgm:presLayoutVars>
      </dgm:prSet>
      <dgm:spPr/>
    </dgm:pt>
  </dgm:ptLst>
  <dgm:cxnLst>
    <dgm:cxn modelId="{FA6FD117-112E-47F6-A6E7-617D6F26E913}" srcId="{5D1A6684-9967-4FC7-97E3-AD5B62336ED3}" destId="{A97D8DF8-2FD6-4CBC-9679-0D05DDFAF5FB}" srcOrd="2" destOrd="0" parTransId="{3BC3FFBA-EC8C-43BC-BEE0-EBCEB18BD3C8}" sibTransId="{2FA540BD-8CCA-4A20-97C3-1455E9DAF14D}"/>
    <dgm:cxn modelId="{D923611C-6665-47AB-A7BF-18A1A44B8266}" srcId="{6EACCD8F-C463-44D2-9A9D-51C141972EB5}" destId="{F6E4011C-F8E5-4D03-9939-36D265897A3E}" srcOrd="1" destOrd="0" parTransId="{F576B9DF-C454-460B-BBF9-EA99330729D4}" sibTransId="{1B8F5328-1740-4F96-90AB-E00FA1391D40}"/>
    <dgm:cxn modelId="{AF80711F-5385-4406-A33D-63301035C6D5}" type="presOf" srcId="{1926DEA1-EFFC-4D39-B536-DF58ACB296C0}" destId="{BFD94604-2493-4F46-BD9C-2C707A1578A0}" srcOrd="0" destOrd="0" presId="urn:microsoft.com/office/officeart/2005/8/layout/vList5"/>
    <dgm:cxn modelId="{72117623-0B7F-4605-8B4A-4B3FDB56CE67}" srcId="{5D1A6684-9967-4FC7-97E3-AD5B62336ED3}" destId="{25F47013-043F-4DB2-BD6E-D637F191584A}" srcOrd="0" destOrd="0" parTransId="{39444CEA-45B3-4C6C-A490-AB94B21848F7}" sibTransId="{8F67D72D-D596-4F4E-BC8C-2FE3C016D879}"/>
    <dgm:cxn modelId="{25F3523A-6DD5-4628-BC59-37D42835817D}" srcId="{6EACCD8F-C463-44D2-9A9D-51C141972EB5}" destId="{FF3C125F-A2E2-4FF9-A147-8B1523272633}" srcOrd="2" destOrd="0" parTransId="{0007B393-894F-417C-B997-6787C2916B71}" sibTransId="{7041C019-5742-42F7-8D70-F12AAA154713}"/>
    <dgm:cxn modelId="{87FB8546-3591-4B4C-B645-2B62F19D3772}" type="presOf" srcId="{34594910-3773-4501-8179-68E23F88C20E}" destId="{F2526FD2-6DE0-4AD2-B7CF-8EC51AC47B5C}" srcOrd="0" destOrd="0" presId="urn:microsoft.com/office/officeart/2005/8/layout/vList5"/>
    <dgm:cxn modelId="{5B632A6A-F704-442B-A793-0BF89B700502}" type="presOf" srcId="{FF3C125F-A2E2-4FF9-A147-8B1523272633}" destId="{BFD94604-2493-4F46-BD9C-2C707A1578A0}" srcOrd="0" destOrd="2" presId="urn:microsoft.com/office/officeart/2005/8/layout/vList5"/>
    <dgm:cxn modelId="{32B70C4F-2049-4948-B35E-A29D04B37524}" type="presOf" srcId="{6EACCD8F-C463-44D2-9A9D-51C141972EB5}" destId="{5511346C-11DD-4F9D-8D3E-0B57674774AF}" srcOrd="0" destOrd="0" presId="urn:microsoft.com/office/officeart/2005/8/layout/vList5"/>
    <dgm:cxn modelId="{62A08F70-4AE4-4E03-A063-48360CF69BC8}" srcId="{5D1A6684-9967-4FC7-97E3-AD5B62336ED3}" destId="{56CB295B-6CF2-484E-8C1A-9203A3C59C8F}" srcOrd="1" destOrd="0" parTransId="{61BE498B-A096-4363-9BB0-4F6230867D0D}" sibTransId="{7F0E40FA-7F0C-4335-91D8-C3188B5E0A2C}"/>
    <dgm:cxn modelId="{9ABCD676-D97C-4C36-99FE-828E18ACB1D2}" type="presOf" srcId="{25F47013-043F-4DB2-BD6E-D637F191584A}" destId="{71F0E52E-0A3F-4BE9-BEC5-EBE8E9648437}" srcOrd="0" destOrd="0" presId="urn:microsoft.com/office/officeart/2005/8/layout/vList5"/>
    <dgm:cxn modelId="{A9663D57-6EBE-46DE-B42F-6AB4387A8959}" srcId="{34594910-3773-4501-8179-68E23F88C20E}" destId="{5D1A6684-9967-4FC7-97E3-AD5B62336ED3}" srcOrd="0" destOrd="0" parTransId="{1F6FF100-098E-4A31-AF17-C33B4262E47C}" sibTransId="{4278298F-811E-4ED1-846A-C7F41C4F4DFA}"/>
    <dgm:cxn modelId="{21FEAF7C-02E5-435D-8F6E-261CD1C945E0}" type="presOf" srcId="{5D1A6684-9967-4FC7-97E3-AD5B62336ED3}" destId="{1F74A950-AA9F-4AA5-BCA6-C6A53643F3CE}" srcOrd="0" destOrd="0" presId="urn:microsoft.com/office/officeart/2005/8/layout/vList5"/>
    <dgm:cxn modelId="{15DEA583-0289-4E8A-A6B3-D7DD0937A6AA}" type="presOf" srcId="{56CB295B-6CF2-484E-8C1A-9203A3C59C8F}" destId="{71F0E52E-0A3F-4BE9-BEC5-EBE8E9648437}" srcOrd="0" destOrd="1" presId="urn:microsoft.com/office/officeart/2005/8/layout/vList5"/>
    <dgm:cxn modelId="{41863FAC-9794-453E-914A-01B183C0146C}" srcId="{34594910-3773-4501-8179-68E23F88C20E}" destId="{6EACCD8F-C463-44D2-9A9D-51C141972EB5}" srcOrd="1" destOrd="0" parTransId="{F1FFBB79-3D49-4ED0-93BE-C17BD89B36D0}" sibTransId="{B684072C-821B-40BE-8EF9-E1BA8AE676AE}"/>
    <dgm:cxn modelId="{97EEB3E6-7EEA-4BA9-9C68-5D84A707C053}" type="presOf" srcId="{A97D8DF8-2FD6-4CBC-9679-0D05DDFAF5FB}" destId="{71F0E52E-0A3F-4BE9-BEC5-EBE8E9648437}" srcOrd="0" destOrd="2" presId="urn:microsoft.com/office/officeart/2005/8/layout/vList5"/>
    <dgm:cxn modelId="{A760DEF2-4CE6-446F-A9F0-6FC81794C40C}" srcId="{6EACCD8F-C463-44D2-9A9D-51C141972EB5}" destId="{1926DEA1-EFFC-4D39-B536-DF58ACB296C0}" srcOrd="0" destOrd="0" parTransId="{094F2C42-ECC9-40A9-8B1A-89FEFEC8A98B}" sibTransId="{E33E8460-606B-4F42-A938-3230DAD62817}"/>
    <dgm:cxn modelId="{975A72FD-41BA-4D91-8DA2-64FF519BDB71}" type="presOf" srcId="{F6E4011C-F8E5-4D03-9939-36D265897A3E}" destId="{BFD94604-2493-4F46-BD9C-2C707A1578A0}" srcOrd="0" destOrd="1" presId="urn:microsoft.com/office/officeart/2005/8/layout/vList5"/>
    <dgm:cxn modelId="{F5CD5D48-50C0-4C98-8959-FDFF4A1A8169}" type="presParOf" srcId="{F2526FD2-6DE0-4AD2-B7CF-8EC51AC47B5C}" destId="{DA8CF835-B845-4BFF-BB45-893F4097A0E7}" srcOrd="0" destOrd="0" presId="urn:microsoft.com/office/officeart/2005/8/layout/vList5"/>
    <dgm:cxn modelId="{2EE7E7DD-B650-4D6F-BB9D-56F16DA99AE8}" type="presParOf" srcId="{DA8CF835-B845-4BFF-BB45-893F4097A0E7}" destId="{1F74A950-AA9F-4AA5-BCA6-C6A53643F3CE}" srcOrd="0" destOrd="0" presId="urn:microsoft.com/office/officeart/2005/8/layout/vList5"/>
    <dgm:cxn modelId="{04C30AF2-7D8A-44B2-8C4B-06BD0E6507AF}" type="presParOf" srcId="{DA8CF835-B845-4BFF-BB45-893F4097A0E7}" destId="{71F0E52E-0A3F-4BE9-BEC5-EBE8E9648437}" srcOrd="1" destOrd="0" presId="urn:microsoft.com/office/officeart/2005/8/layout/vList5"/>
    <dgm:cxn modelId="{905714B5-D222-493B-A190-87E1D1A9A89D}" type="presParOf" srcId="{F2526FD2-6DE0-4AD2-B7CF-8EC51AC47B5C}" destId="{3AA218BE-ED36-4ACF-8A9D-0549DFD81926}" srcOrd="1" destOrd="0" presId="urn:microsoft.com/office/officeart/2005/8/layout/vList5"/>
    <dgm:cxn modelId="{39B2948E-01EB-4554-B9D0-2E5CEBED00D4}" type="presParOf" srcId="{F2526FD2-6DE0-4AD2-B7CF-8EC51AC47B5C}" destId="{64C962D9-0EB5-43C6-A74B-2F6259B4FCBB}" srcOrd="2" destOrd="0" presId="urn:microsoft.com/office/officeart/2005/8/layout/vList5"/>
    <dgm:cxn modelId="{3BFA0FF2-FF4E-4948-9596-2986BB164AC0}" type="presParOf" srcId="{64C962D9-0EB5-43C6-A74B-2F6259B4FCBB}" destId="{5511346C-11DD-4F9D-8D3E-0B57674774AF}" srcOrd="0" destOrd="0" presId="urn:microsoft.com/office/officeart/2005/8/layout/vList5"/>
    <dgm:cxn modelId="{44781425-1D95-4FDC-9B59-F271349C63FC}" type="presParOf" srcId="{64C962D9-0EB5-43C6-A74B-2F6259B4FCBB}" destId="{BFD94604-2493-4F46-BD9C-2C707A1578A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D1C5ABD-55AE-4745-96C1-FA08B80736B4}"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GB"/>
        </a:p>
      </dgm:t>
    </dgm:pt>
    <dgm:pt modelId="{DD4D551A-AFA4-48F9-8A90-12BC004C6099}">
      <dgm:prSet custT="1"/>
      <dgm:spPr/>
      <dgm:t>
        <a:bodyPr/>
        <a:lstStyle/>
        <a:p>
          <a:r>
            <a:rPr lang="en-GB" sz="3600" dirty="0"/>
            <a:t>Simple Cautions</a:t>
          </a:r>
        </a:p>
      </dgm:t>
    </dgm:pt>
    <dgm:pt modelId="{5E3B9274-CDBE-49B9-9B7F-868EBAE798F2}" type="parTrans" cxnId="{0A049266-6197-4620-BE86-433AFB50E9B1}">
      <dgm:prSet/>
      <dgm:spPr/>
      <dgm:t>
        <a:bodyPr/>
        <a:lstStyle/>
        <a:p>
          <a:endParaRPr lang="en-GB"/>
        </a:p>
      </dgm:t>
    </dgm:pt>
    <dgm:pt modelId="{B3008F3B-48F7-4CAF-B0D4-AF7641D634ED}" type="sibTrans" cxnId="{0A049266-6197-4620-BE86-433AFB50E9B1}">
      <dgm:prSet/>
      <dgm:spPr/>
      <dgm:t>
        <a:bodyPr/>
        <a:lstStyle/>
        <a:p>
          <a:endParaRPr lang="en-GB"/>
        </a:p>
      </dgm:t>
    </dgm:pt>
    <dgm:pt modelId="{198A6FAB-D331-4638-9F96-5053C20F0C2D}">
      <dgm:prSet/>
      <dgm:spPr/>
      <dgm:t>
        <a:bodyPr/>
        <a:lstStyle/>
        <a:p>
          <a:r>
            <a:rPr lang="en-GB"/>
            <a:t>Formal record but not prosecution</a:t>
          </a:r>
        </a:p>
      </dgm:t>
    </dgm:pt>
    <dgm:pt modelId="{9A8F10D3-FD92-401B-92B3-8274B21C3C30}" type="parTrans" cxnId="{B4D99DBA-981D-44BF-9413-7CA07D84E559}">
      <dgm:prSet/>
      <dgm:spPr/>
      <dgm:t>
        <a:bodyPr/>
        <a:lstStyle/>
        <a:p>
          <a:endParaRPr lang="en-GB"/>
        </a:p>
      </dgm:t>
    </dgm:pt>
    <dgm:pt modelId="{5A752B4D-2ABE-4BC1-91F1-C71B0D14FD34}" type="sibTrans" cxnId="{B4D99DBA-981D-44BF-9413-7CA07D84E559}">
      <dgm:prSet/>
      <dgm:spPr/>
      <dgm:t>
        <a:bodyPr/>
        <a:lstStyle/>
        <a:p>
          <a:endParaRPr lang="en-GB"/>
        </a:p>
      </dgm:t>
    </dgm:pt>
    <dgm:pt modelId="{4CCFCDF2-362C-4C35-949D-A0C13F0BAFC3}">
      <dgm:prSet/>
      <dgm:spPr/>
      <dgm:t>
        <a:bodyPr/>
        <a:lstStyle/>
        <a:p>
          <a:r>
            <a:rPr lang="en-GB"/>
            <a:t>Improvements can be achieved without prosecution and within reasonable timescale</a:t>
          </a:r>
        </a:p>
      </dgm:t>
    </dgm:pt>
    <dgm:pt modelId="{4F24457C-B73D-496B-9B52-9E4DF7474BD2}" type="parTrans" cxnId="{F2F4FF1E-FCAF-48ED-AE61-C95302CFDF73}">
      <dgm:prSet/>
      <dgm:spPr/>
      <dgm:t>
        <a:bodyPr/>
        <a:lstStyle/>
        <a:p>
          <a:endParaRPr lang="en-GB"/>
        </a:p>
      </dgm:t>
    </dgm:pt>
    <dgm:pt modelId="{23D888CC-C90B-46FE-A203-7B17BA5AD824}" type="sibTrans" cxnId="{F2F4FF1E-FCAF-48ED-AE61-C95302CFDF73}">
      <dgm:prSet/>
      <dgm:spPr/>
      <dgm:t>
        <a:bodyPr/>
        <a:lstStyle/>
        <a:p>
          <a:endParaRPr lang="en-GB"/>
        </a:p>
      </dgm:t>
    </dgm:pt>
    <dgm:pt modelId="{E1217158-484C-41BB-BC01-E3C751D87E83}">
      <dgm:prSet/>
      <dgm:spPr/>
      <dgm:t>
        <a:bodyPr/>
        <a:lstStyle/>
        <a:p>
          <a:r>
            <a:rPr lang="en-GB"/>
            <a:t>Insubstantial impact on service users</a:t>
          </a:r>
        </a:p>
      </dgm:t>
    </dgm:pt>
    <dgm:pt modelId="{A422C3ED-BAA5-4824-BC41-4A64718EC5F9}" type="parTrans" cxnId="{5EDE945D-8092-441F-BDCF-56591D43D4E3}">
      <dgm:prSet/>
      <dgm:spPr/>
      <dgm:t>
        <a:bodyPr/>
        <a:lstStyle/>
        <a:p>
          <a:endParaRPr lang="en-GB"/>
        </a:p>
      </dgm:t>
    </dgm:pt>
    <dgm:pt modelId="{BD84ADE0-2309-4481-9733-74BCB659FC9B}" type="sibTrans" cxnId="{5EDE945D-8092-441F-BDCF-56591D43D4E3}">
      <dgm:prSet/>
      <dgm:spPr/>
      <dgm:t>
        <a:bodyPr/>
        <a:lstStyle/>
        <a:p>
          <a:endParaRPr lang="en-GB"/>
        </a:p>
      </dgm:t>
    </dgm:pt>
    <dgm:pt modelId="{ECED9F4B-71BC-4C18-B988-C2BB58A13AA0}">
      <dgm:prSet custT="1"/>
      <dgm:spPr/>
      <dgm:t>
        <a:bodyPr/>
        <a:lstStyle/>
        <a:p>
          <a:r>
            <a:rPr lang="en-GB" sz="3600" dirty="0"/>
            <a:t>Penalty Notices</a:t>
          </a:r>
        </a:p>
      </dgm:t>
    </dgm:pt>
    <dgm:pt modelId="{1A53268F-3526-484E-BBEA-02758F5E3DFA}" type="parTrans" cxnId="{0764E341-B356-475B-B54C-961E49D19250}">
      <dgm:prSet/>
      <dgm:spPr/>
      <dgm:t>
        <a:bodyPr/>
        <a:lstStyle/>
        <a:p>
          <a:endParaRPr lang="en-GB"/>
        </a:p>
      </dgm:t>
    </dgm:pt>
    <dgm:pt modelId="{57933D9B-3DD7-44D7-9832-E07973254F4A}" type="sibTrans" cxnId="{0764E341-B356-475B-B54C-961E49D19250}">
      <dgm:prSet/>
      <dgm:spPr/>
      <dgm:t>
        <a:bodyPr/>
        <a:lstStyle/>
        <a:p>
          <a:endParaRPr lang="en-GB"/>
        </a:p>
      </dgm:t>
    </dgm:pt>
    <dgm:pt modelId="{6EAD8438-374F-415C-A23C-C84FCFA76B14}">
      <dgm:prSet/>
      <dgm:spPr/>
      <dgm:t>
        <a:bodyPr/>
        <a:lstStyle/>
        <a:p>
          <a:r>
            <a:rPr lang="en-GB"/>
            <a:t>Also alternative to prosecution</a:t>
          </a:r>
        </a:p>
      </dgm:t>
    </dgm:pt>
    <dgm:pt modelId="{B8A8341B-90A3-46CA-BDF2-5F06E1C3E998}" type="parTrans" cxnId="{E114FCE3-6236-479C-835E-44D7BD245749}">
      <dgm:prSet/>
      <dgm:spPr/>
      <dgm:t>
        <a:bodyPr/>
        <a:lstStyle/>
        <a:p>
          <a:endParaRPr lang="en-GB"/>
        </a:p>
      </dgm:t>
    </dgm:pt>
    <dgm:pt modelId="{2206049B-A28C-42D0-8F9E-1CB8C4AB35A5}" type="sibTrans" cxnId="{E114FCE3-6236-479C-835E-44D7BD245749}">
      <dgm:prSet/>
      <dgm:spPr/>
      <dgm:t>
        <a:bodyPr/>
        <a:lstStyle/>
        <a:p>
          <a:endParaRPr lang="en-GB"/>
        </a:p>
      </dgm:t>
    </dgm:pt>
    <dgm:pt modelId="{C80CDCBE-B3AD-4CFA-83F8-9310A4CDCC6B}">
      <dgm:prSet/>
      <dgm:spPr/>
      <dgm:t>
        <a:bodyPr/>
        <a:lstStyle/>
        <a:p>
          <a:r>
            <a:rPr lang="en-GB"/>
            <a:t>No obligation to pay fines under penalty notice (Appendix A) but can lead to prosecution</a:t>
          </a:r>
        </a:p>
      </dgm:t>
    </dgm:pt>
    <dgm:pt modelId="{9C0747AD-6D9B-41F3-B29F-DCA60CC34D21}" type="parTrans" cxnId="{F27E9BD9-7330-457A-95BA-445DB25C827C}">
      <dgm:prSet/>
      <dgm:spPr/>
      <dgm:t>
        <a:bodyPr/>
        <a:lstStyle/>
        <a:p>
          <a:endParaRPr lang="en-GB"/>
        </a:p>
      </dgm:t>
    </dgm:pt>
    <dgm:pt modelId="{AC0AE9BB-9594-4B3C-84AF-A2EEE8B2EC5A}" type="sibTrans" cxnId="{F27E9BD9-7330-457A-95BA-445DB25C827C}">
      <dgm:prSet/>
      <dgm:spPr/>
      <dgm:t>
        <a:bodyPr/>
        <a:lstStyle/>
        <a:p>
          <a:endParaRPr lang="en-GB"/>
        </a:p>
      </dgm:t>
    </dgm:pt>
    <dgm:pt modelId="{CAB6CCA1-1622-4CA0-85A8-78341A509FFC}">
      <dgm:prSet/>
      <dgm:spPr/>
      <dgm:t>
        <a:bodyPr/>
        <a:lstStyle/>
        <a:p>
          <a:r>
            <a:rPr lang="en-GB"/>
            <a:t>Used to "send a message" to providers where recurrent breaches across sector</a:t>
          </a:r>
        </a:p>
      </dgm:t>
    </dgm:pt>
    <dgm:pt modelId="{C97DB00A-C34B-4A1A-A115-2E54ADC59C37}" type="parTrans" cxnId="{D7CFBC40-AAE0-41CF-A4FC-EE9987814CBA}">
      <dgm:prSet/>
      <dgm:spPr/>
      <dgm:t>
        <a:bodyPr/>
        <a:lstStyle/>
        <a:p>
          <a:endParaRPr lang="en-GB"/>
        </a:p>
      </dgm:t>
    </dgm:pt>
    <dgm:pt modelId="{FE988BBC-503B-4AEA-96EE-7231B4F88A09}" type="sibTrans" cxnId="{D7CFBC40-AAE0-41CF-A4FC-EE9987814CBA}">
      <dgm:prSet/>
      <dgm:spPr/>
      <dgm:t>
        <a:bodyPr/>
        <a:lstStyle/>
        <a:p>
          <a:endParaRPr lang="en-GB"/>
        </a:p>
      </dgm:t>
    </dgm:pt>
    <dgm:pt modelId="{1C555FF5-81BE-4619-BC64-9B9834B1BC3E}" type="pres">
      <dgm:prSet presAssocID="{ED1C5ABD-55AE-4745-96C1-FA08B80736B4}" presName="Name0" presStyleCnt="0">
        <dgm:presLayoutVars>
          <dgm:dir/>
          <dgm:animLvl val="lvl"/>
          <dgm:resizeHandles val="exact"/>
        </dgm:presLayoutVars>
      </dgm:prSet>
      <dgm:spPr/>
    </dgm:pt>
    <dgm:pt modelId="{67DA1F15-4175-4C5A-8ACF-CFE521222B1B}" type="pres">
      <dgm:prSet presAssocID="{DD4D551A-AFA4-48F9-8A90-12BC004C6099}" presName="linNode" presStyleCnt="0"/>
      <dgm:spPr/>
    </dgm:pt>
    <dgm:pt modelId="{4C5FA239-EF3E-4E30-AE3C-A5596B2BDB87}" type="pres">
      <dgm:prSet presAssocID="{DD4D551A-AFA4-48F9-8A90-12BC004C6099}" presName="parentText" presStyleLbl="node1" presStyleIdx="0" presStyleCnt="2">
        <dgm:presLayoutVars>
          <dgm:chMax val="1"/>
          <dgm:bulletEnabled val="1"/>
        </dgm:presLayoutVars>
      </dgm:prSet>
      <dgm:spPr/>
    </dgm:pt>
    <dgm:pt modelId="{8B9D2781-4A77-4391-A0EE-EB123923B445}" type="pres">
      <dgm:prSet presAssocID="{DD4D551A-AFA4-48F9-8A90-12BC004C6099}" presName="descendantText" presStyleLbl="alignAccFollowNode1" presStyleIdx="0" presStyleCnt="2">
        <dgm:presLayoutVars>
          <dgm:bulletEnabled val="1"/>
        </dgm:presLayoutVars>
      </dgm:prSet>
      <dgm:spPr/>
    </dgm:pt>
    <dgm:pt modelId="{803D990D-AC50-4EA1-9510-26F609CF4FC1}" type="pres">
      <dgm:prSet presAssocID="{B3008F3B-48F7-4CAF-B0D4-AF7641D634ED}" presName="sp" presStyleCnt="0"/>
      <dgm:spPr/>
    </dgm:pt>
    <dgm:pt modelId="{65308F7D-ABD2-47CF-9DCE-06394D943F1A}" type="pres">
      <dgm:prSet presAssocID="{ECED9F4B-71BC-4C18-B988-C2BB58A13AA0}" presName="linNode" presStyleCnt="0"/>
      <dgm:spPr/>
    </dgm:pt>
    <dgm:pt modelId="{09B08F86-771B-4A12-A0C3-50C62D3AD04C}" type="pres">
      <dgm:prSet presAssocID="{ECED9F4B-71BC-4C18-B988-C2BB58A13AA0}" presName="parentText" presStyleLbl="node1" presStyleIdx="1" presStyleCnt="2">
        <dgm:presLayoutVars>
          <dgm:chMax val="1"/>
          <dgm:bulletEnabled val="1"/>
        </dgm:presLayoutVars>
      </dgm:prSet>
      <dgm:spPr/>
    </dgm:pt>
    <dgm:pt modelId="{85BCDA8B-9EF5-45BF-9320-18A0DD0D6882}" type="pres">
      <dgm:prSet presAssocID="{ECED9F4B-71BC-4C18-B988-C2BB58A13AA0}" presName="descendantText" presStyleLbl="alignAccFollowNode1" presStyleIdx="1" presStyleCnt="2">
        <dgm:presLayoutVars>
          <dgm:bulletEnabled val="1"/>
        </dgm:presLayoutVars>
      </dgm:prSet>
      <dgm:spPr/>
    </dgm:pt>
  </dgm:ptLst>
  <dgm:cxnLst>
    <dgm:cxn modelId="{E45FB11D-F7AF-4289-855E-6888C46BEBD7}" type="presOf" srcId="{6EAD8438-374F-415C-A23C-C84FCFA76B14}" destId="{85BCDA8B-9EF5-45BF-9320-18A0DD0D6882}" srcOrd="0" destOrd="0" presId="urn:microsoft.com/office/officeart/2005/8/layout/vList5"/>
    <dgm:cxn modelId="{F2F4FF1E-FCAF-48ED-AE61-C95302CFDF73}" srcId="{DD4D551A-AFA4-48F9-8A90-12BC004C6099}" destId="{4CCFCDF2-362C-4C35-949D-A0C13F0BAFC3}" srcOrd="1" destOrd="0" parTransId="{4F24457C-B73D-496B-9B52-9E4DF7474BD2}" sibTransId="{23D888CC-C90B-46FE-A203-7B17BA5AD824}"/>
    <dgm:cxn modelId="{D7CFBC40-AAE0-41CF-A4FC-EE9987814CBA}" srcId="{ECED9F4B-71BC-4C18-B988-C2BB58A13AA0}" destId="{CAB6CCA1-1622-4CA0-85A8-78341A509FFC}" srcOrd="2" destOrd="0" parTransId="{C97DB00A-C34B-4A1A-A115-2E54ADC59C37}" sibTransId="{FE988BBC-503B-4AEA-96EE-7231B4F88A09}"/>
    <dgm:cxn modelId="{5EDE945D-8092-441F-BDCF-56591D43D4E3}" srcId="{DD4D551A-AFA4-48F9-8A90-12BC004C6099}" destId="{E1217158-484C-41BB-BC01-E3C751D87E83}" srcOrd="2" destOrd="0" parTransId="{A422C3ED-BAA5-4824-BC41-4A64718EC5F9}" sibTransId="{BD84ADE0-2309-4481-9733-74BCB659FC9B}"/>
    <dgm:cxn modelId="{0764E341-B356-475B-B54C-961E49D19250}" srcId="{ED1C5ABD-55AE-4745-96C1-FA08B80736B4}" destId="{ECED9F4B-71BC-4C18-B988-C2BB58A13AA0}" srcOrd="1" destOrd="0" parTransId="{1A53268F-3526-484E-BBEA-02758F5E3DFA}" sibTransId="{57933D9B-3DD7-44D7-9832-E07973254F4A}"/>
    <dgm:cxn modelId="{90479A65-43B2-43C3-849E-434DEC5165E7}" type="presOf" srcId="{198A6FAB-D331-4638-9F96-5053C20F0C2D}" destId="{8B9D2781-4A77-4391-A0EE-EB123923B445}" srcOrd="0" destOrd="0" presId="urn:microsoft.com/office/officeart/2005/8/layout/vList5"/>
    <dgm:cxn modelId="{A0244C66-F05E-4AA3-A488-26D69826648A}" type="presOf" srcId="{C80CDCBE-B3AD-4CFA-83F8-9310A4CDCC6B}" destId="{85BCDA8B-9EF5-45BF-9320-18A0DD0D6882}" srcOrd="0" destOrd="1" presId="urn:microsoft.com/office/officeart/2005/8/layout/vList5"/>
    <dgm:cxn modelId="{0A049266-6197-4620-BE86-433AFB50E9B1}" srcId="{ED1C5ABD-55AE-4745-96C1-FA08B80736B4}" destId="{DD4D551A-AFA4-48F9-8A90-12BC004C6099}" srcOrd="0" destOrd="0" parTransId="{5E3B9274-CDBE-49B9-9B7F-868EBAE798F2}" sibTransId="{B3008F3B-48F7-4CAF-B0D4-AF7641D634ED}"/>
    <dgm:cxn modelId="{0B266672-6C7F-4380-AF84-F4A812A8A18C}" type="presOf" srcId="{ECED9F4B-71BC-4C18-B988-C2BB58A13AA0}" destId="{09B08F86-771B-4A12-A0C3-50C62D3AD04C}" srcOrd="0" destOrd="0" presId="urn:microsoft.com/office/officeart/2005/8/layout/vList5"/>
    <dgm:cxn modelId="{C8B9765A-B6E7-44FA-A93A-2EE18061F19D}" type="presOf" srcId="{DD4D551A-AFA4-48F9-8A90-12BC004C6099}" destId="{4C5FA239-EF3E-4E30-AE3C-A5596B2BDB87}" srcOrd="0" destOrd="0" presId="urn:microsoft.com/office/officeart/2005/8/layout/vList5"/>
    <dgm:cxn modelId="{0357B7B2-9F92-44D1-85D0-D54C3CD34E3B}" type="presOf" srcId="{ED1C5ABD-55AE-4745-96C1-FA08B80736B4}" destId="{1C555FF5-81BE-4619-BC64-9B9834B1BC3E}" srcOrd="0" destOrd="0" presId="urn:microsoft.com/office/officeart/2005/8/layout/vList5"/>
    <dgm:cxn modelId="{2F4160B9-B67C-4176-972E-EC8BA580EFC3}" type="presOf" srcId="{CAB6CCA1-1622-4CA0-85A8-78341A509FFC}" destId="{85BCDA8B-9EF5-45BF-9320-18A0DD0D6882}" srcOrd="0" destOrd="2" presId="urn:microsoft.com/office/officeart/2005/8/layout/vList5"/>
    <dgm:cxn modelId="{B4D99DBA-981D-44BF-9413-7CA07D84E559}" srcId="{DD4D551A-AFA4-48F9-8A90-12BC004C6099}" destId="{198A6FAB-D331-4638-9F96-5053C20F0C2D}" srcOrd="0" destOrd="0" parTransId="{9A8F10D3-FD92-401B-92B3-8274B21C3C30}" sibTransId="{5A752B4D-2ABE-4BC1-91F1-C71B0D14FD34}"/>
    <dgm:cxn modelId="{F27E9BD9-7330-457A-95BA-445DB25C827C}" srcId="{ECED9F4B-71BC-4C18-B988-C2BB58A13AA0}" destId="{C80CDCBE-B3AD-4CFA-83F8-9310A4CDCC6B}" srcOrd="1" destOrd="0" parTransId="{9C0747AD-6D9B-41F3-B29F-DCA60CC34D21}" sibTransId="{AC0AE9BB-9594-4B3C-84AF-A2EEE8B2EC5A}"/>
    <dgm:cxn modelId="{E114FCE3-6236-479C-835E-44D7BD245749}" srcId="{ECED9F4B-71BC-4C18-B988-C2BB58A13AA0}" destId="{6EAD8438-374F-415C-A23C-C84FCFA76B14}" srcOrd="0" destOrd="0" parTransId="{B8A8341B-90A3-46CA-BDF2-5F06E1C3E998}" sibTransId="{2206049B-A28C-42D0-8F9E-1CB8C4AB35A5}"/>
    <dgm:cxn modelId="{66E759E4-C348-4662-A8BF-5EEE1C117A9F}" type="presOf" srcId="{4CCFCDF2-362C-4C35-949D-A0C13F0BAFC3}" destId="{8B9D2781-4A77-4391-A0EE-EB123923B445}" srcOrd="0" destOrd="1" presId="urn:microsoft.com/office/officeart/2005/8/layout/vList5"/>
    <dgm:cxn modelId="{28121EEA-9BE8-4C34-B452-4C3088CA522A}" type="presOf" srcId="{E1217158-484C-41BB-BC01-E3C751D87E83}" destId="{8B9D2781-4A77-4391-A0EE-EB123923B445}" srcOrd="0" destOrd="2" presId="urn:microsoft.com/office/officeart/2005/8/layout/vList5"/>
    <dgm:cxn modelId="{445D1D7E-4F7E-48FD-B41E-6D6C4BE05DC5}" type="presParOf" srcId="{1C555FF5-81BE-4619-BC64-9B9834B1BC3E}" destId="{67DA1F15-4175-4C5A-8ACF-CFE521222B1B}" srcOrd="0" destOrd="0" presId="urn:microsoft.com/office/officeart/2005/8/layout/vList5"/>
    <dgm:cxn modelId="{62236245-F3C7-489F-9813-7C269C50BB65}" type="presParOf" srcId="{67DA1F15-4175-4C5A-8ACF-CFE521222B1B}" destId="{4C5FA239-EF3E-4E30-AE3C-A5596B2BDB87}" srcOrd="0" destOrd="0" presId="urn:microsoft.com/office/officeart/2005/8/layout/vList5"/>
    <dgm:cxn modelId="{4C93D8C8-F975-4CF0-BF8C-EC5EE44CB4BE}" type="presParOf" srcId="{67DA1F15-4175-4C5A-8ACF-CFE521222B1B}" destId="{8B9D2781-4A77-4391-A0EE-EB123923B445}" srcOrd="1" destOrd="0" presId="urn:microsoft.com/office/officeart/2005/8/layout/vList5"/>
    <dgm:cxn modelId="{72F45FE0-19D7-4F3D-8673-03469C537255}" type="presParOf" srcId="{1C555FF5-81BE-4619-BC64-9B9834B1BC3E}" destId="{803D990D-AC50-4EA1-9510-26F609CF4FC1}" srcOrd="1" destOrd="0" presId="urn:microsoft.com/office/officeart/2005/8/layout/vList5"/>
    <dgm:cxn modelId="{09F48480-3B5B-49B5-8031-B42CD3A1C0A7}" type="presParOf" srcId="{1C555FF5-81BE-4619-BC64-9B9834B1BC3E}" destId="{65308F7D-ABD2-47CF-9DCE-06394D943F1A}" srcOrd="2" destOrd="0" presId="urn:microsoft.com/office/officeart/2005/8/layout/vList5"/>
    <dgm:cxn modelId="{4AD05871-3F65-416A-94A4-0ED83824CFD6}" type="presParOf" srcId="{65308F7D-ABD2-47CF-9DCE-06394D943F1A}" destId="{09B08F86-771B-4A12-A0C3-50C62D3AD04C}" srcOrd="0" destOrd="0" presId="urn:microsoft.com/office/officeart/2005/8/layout/vList5"/>
    <dgm:cxn modelId="{4567BE45-84A6-4DA5-A0AA-E29F2A4D1FE0}" type="presParOf" srcId="{65308F7D-ABD2-47CF-9DCE-06394D943F1A}" destId="{85BCDA8B-9EF5-45BF-9320-18A0DD0D688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3BF5217-7084-448E-A7DF-3127BA550631}"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GB"/>
        </a:p>
      </dgm:t>
    </dgm:pt>
    <dgm:pt modelId="{E6A251AD-8903-48FB-9281-C8E1CBE48605}">
      <dgm:prSet custT="1"/>
      <dgm:spPr/>
      <dgm:t>
        <a:bodyPr/>
        <a:lstStyle/>
        <a:p>
          <a:r>
            <a:rPr lang="en-GB" sz="3600" dirty="0"/>
            <a:t>Prosecutions</a:t>
          </a:r>
        </a:p>
      </dgm:t>
    </dgm:pt>
    <dgm:pt modelId="{41E1C09F-6C71-44B9-A358-53B071DDA581}" type="parTrans" cxnId="{B69352A0-B6D6-4CF4-8DE0-744B2BAFA49B}">
      <dgm:prSet/>
      <dgm:spPr/>
      <dgm:t>
        <a:bodyPr/>
        <a:lstStyle/>
        <a:p>
          <a:endParaRPr lang="en-GB"/>
        </a:p>
      </dgm:t>
    </dgm:pt>
    <dgm:pt modelId="{561D4114-6C94-4F34-96D8-FAEDFA774599}" type="sibTrans" cxnId="{B69352A0-B6D6-4CF4-8DE0-744B2BAFA49B}">
      <dgm:prSet/>
      <dgm:spPr/>
      <dgm:t>
        <a:bodyPr/>
        <a:lstStyle/>
        <a:p>
          <a:endParaRPr lang="en-GB"/>
        </a:p>
      </dgm:t>
    </dgm:pt>
    <dgm:pt modelId="{EB279B75-2FF9-4FCD-A715-EC28B7E444A2}">
      <dgm:prSet/>
      <dgm:spPr/>
      <dgm:t>
        <a:bodyPr/>
        <a:lstStyle/>
        <a:p>
          <a:r>
            <a:rPr lang="en-GB"/>
            <a:t>May prosecute in conjunction with other enforcement action</a:t>
          </a:r>
        </a:p>
      </dgm:t>
    </dgm:pt>
    <dgm:pt modelId="{2DABCAF0-BE06-4035-8B01-F664BEEAC6C4}" type="parTrans" cxnId="{B43B5577-4FD2-4CF5-97B1-6D8C6E896BA2}">
      <dgm:prSet/>
      <dgm:spPr/>
      <dgm:t>
        <a:bodyPr/>
        <a:lstStyle/>
        <a:p>
          <a:endParaRPr lang="en-GB"/>
        </a:p>
      </dgm:t>
    </dgm:pt>
    <dgm:pt modelId="{B5F94334-1D3B-4466-8496-EC0DAD69A750}" type="sibTrans" cxnId="{B43B5577-4FD2-4CF5-97B1-6D8C6E896BA2}">
      <dgm:prSet/>
      <dgm:spPr/>
      <dgm:t>
        <a:bodyPr/>
        <a:lstStyle/>
        <a:p>
          <a:endParaRPr lang="en-GB"/>
        </a:p>
      </dgm:t>
    </dgm:pt>
    <dgm:pt modelId="{B83E168E-5C5B-42AA-862E-56C816D5A492}">
      <dgm:prSet/>
      <dgm:spPr/>
      <dgm:t>
        <a:bodyPr/>
        <a:lstStyle/>
        <a:p>
          <a:r>
            <a:rPr lang="en-GB"/>
            <a:t>Serious, multiple or persistent breaches or</a:t>
          </a:r>
        </a:p>
      </dgm:t>
    </dgm:pt>
    <dgm:pt modelId="{1ED55E15-6526-4331-9E64-EB0906755051}" type="parTrans" cxnId="{49166556-61B7-4D89-9F5E-1A9E25C00FD4}">
      <dgm:prSet/>
      <dgm:spPr/>
      <dgm:t>
        <a:bodyPr/>
        <a:lstStyle/>
        <a:p>
          <a:endParaRPr lang="en-GB"/>
        </a:p>
      </dgm:t>
    </dgm:pt>
    <dgm:pt modelId="{10B65FDA-E363-4E24-A9C1-FFDCE57DFBEC}" type="sibTrans" cxnId="{49166556-61B7-4D89-9F5E-1A9E25C00FD4}">
      <dgm:prSet/>
      <dgm:spPr/>
      <dgm:t>
        <a:bodyPr/>
        <a:lstStyle/>
        <a:p>
          <a:endParaRPr lang="en-GB"/>
        </a:p>
      </dgm:t>
    </dgm:pt>
    <dgm:pt modelId="{4DD9CE12-E4DC-4169-A72F-B874947E3F23}">
      <dgm:prSet/>
      <dgm:spPr/>
      <dgm:t>
        <a:bodyPr/>
        <a:lstStyle/>
        <a:p>
          <a:r>
            <a:rPr lang="en-GB"/>
            <a:t>Sufficient evidence to secure conviction</a:t>
          </a:r>
        </a:p>
      </dgm:t>
    </dgm:pt>
    <dgm:pt modelId="{D324E045-6A3D-43CE-AE59-73AEC4CA079B}" type="parTrans" cxnId="{E8CB42DC-9731-4C4C-A84C-876C190E8763}">
      <dgm:prSet/>
      <dgm:spPr/>
      <dgm:t>
        <a:bodyPr/>
        <a:lstStyle/>
        <a:p>
          <a:endParaRPr lang="en-GB"/>
        </a:p>
      </dgm:t>
    </dgm:pt>
    <dgm:pt modelId="{B562BB7B-3498-4DA6-80C9-39B355670E91}" type="sibTrans" cxnId="{E8CB42DC-9731-4C4C-A84C-876C190E8763}">
      <dgm:prSet/>
      <dgm:spPr/>
      <dgm:t>
        <a:bodyPr/>
        <a:lstStyle/>
        <a:p>
          <a:endParaRPr lang="en-GB"/>
        </a:p>
      </dgm:t>
    </dgm:pt>
    <dgm:pt modelId="{6B1B7DA3-ACAF-46D0-8C55-C69201C306A6}">
      <dgm:prSet/>
      <dgm:spPr/>
      <dgm:t>
        <a:bodyPr/>
        <a:lstStyle/>
        <a:p>
          <a:r>
            <a:rPr lang="en-GB"/>
            <a:t>Must be in public interest</a:t>
          </a:r>
        </a:p>
      </dgm:t>
    </dgm:pt>
    <dgm:pt modelId="{AB8BEFEB-C067-495C-A283-243E99C93C0B}" type="parTrans" cxnId="{A1061D4C-374D-4568-A48A-57AA77B40312}">
      <dgm:prSet/>
      <dgm:spPr/>
      <dgm:t>
        <a:bodyPr/>
        <a:lstStyle/>
        <a:p>
          <a:endParaRPr lang="en-GB"/>
        </a:p>
      </dgm:t>
    </dgm:pt>
    <dgm:pt modelId="{2BA69430-2D9A-4395-B2C5-4C54E96C19D0}" type="sibTrans" cxnId="{A1061D4C-374D-4568-A48A-57AA77B40312}">
      <dgm:prSet/>
      <dgm:spPr/>
      <dgm:t>
        <a:bodyPr/>
        <a:lstStyle/>
        <a:p>
          <a:endParaRPr lang="en-GB"/>
        </a:p>
      </dgm:t>
    </dgm:pt>
    <dgm:pt modelId="{6ECB4937-1177-48EE-8741-8B5E5D0947E7}">
      <dgm:prSet/>
      <dgm:spPr/>
      <dgm:t>
        <a:bodyPr/>
        <a:lstStyle/>
        <a:p>
          <a:r>
            <a:rPr lang="en-GB"/>
            <a:t>CQC will prosecute but Court will decide on penalty – conviction or fine (Appendix 2)</a:t>
          </a:r>
        </a:p>
      </dgm:t>
    </dgm:pt>
    <dgm:pt modelId="{E0C81ACD-DCF7-443F-AB2D-79FF6733C9D0}" type="parTrans" cxnId="{4FDCE954-901C-45D2-80B3-14CE9D2B71EB}">
      <dgm:prSet/>
      <dgm:spPr/>
      <dgm:t>
        <a:bodyPr/>
        <a:lstStyle/>
        <a:p>
          <a:endParaRPr lang="en-GB"/>
        </a:p>
      </dgm:t>
    </dgm:pt>
    <dgm:pt modelId="{BAB2B7A3-E36E-40F3-A05C-65BC95F4DE90}" type="sibTrans" cxnId="{4FDCE954-901C-45D2-80B3-14CE9D2B71EB}">
      <dgm:prSet/>
      <dgm:spPr/>
      <dgm:t>
        <a:bodyPr/>
        <a:lstStyle/>
        <a:p>
          <a:endParaRPr lang="en-GB"/>
        </a:p>
      </dgm:t>
    </dgm:pt>
    <dgm:pt modelId="{AC25F72A-AB45-41FA-A188-C53F23BD6D7F}">
      <dgm:prSet custT="1"/>
      <dgm:spPr/>
      <dgm:t>
        <a:bodyPr/>
        <a:lstStyle/>
        <a:p>
          <a:r>
            <a:rPr lang="en-GB" sz="3600" dirty="0"/>
            <a:t>Individual prosecutions</a:t>
          </a:r>
        </a:p>
      </dgm:t>
    </dgm:pt>
    <dgm:pt modelId="{42F0E605-03C4-407A-99EA-14BEA5FA1BCD}" type="parTrans" cxnId="{91CD57F6-1623-4EF9-A89B-BA330C928832}">
      <dgm:prSet/>
      <dgm:spPr/>
      <dgm:t>
        <a:bodyPr/>
        <a:lstStyle/>
        <a:p>
          <a:endParaRPr lang="en-GB"/>
        </a:p>
      </dgm:t>
    </dgm:pt>
    <dgm:pt modelId="{BA747626-5CED-436C-9A38-99DEF22C7E62}" type="sibTrans" cxnId="{91CD57F6-1623-4EF9-A89B-BA330C928832}">
      <dgm:prSet/>
      <dgm:spPr/>
      <dgm:t>
        <a:bodyPr/>
        <a:lstStyle/>
        <a:p>
          <a:endParaRPr lang="en-GB"/>
        </a:p>
      </dgm:t>
    </dgm:pt>
    <dgm:pt modelId="{0FEECFD8-3727-4AD8-A49F-961D40061C70}">
      <dgm:prSet/>
      <dgm:spPr/>
      <dgm:t>
        <a:bodyPr/>
        <a:lstStyle/>
        <a:p>
          <a:r>
            <a:rPr lang="en-GB"/>
            <a:t>Where CQC wants to hold individuals to account i.e. directors, registered managers or co sec</a:t>
          </a:r>
        </a:p>
      </dgm:t>
    </dgm:pt>
    <dgm:pt modelId="{FC35D5CD-35AE-4309-926E-AC78B25B16FA}" type="parTrans" cxnId="{CCC690F7-2B2E-4BAB-B648-266D08DB55D1}">
      <dgm:prSet/>
      <dgm:spPr/>
      <dgm:t>
        <a:bodyPr/>
        <a:lstStyle/>
        <a:p>
          <a:endParaRPr lang="en-GB"/>
        </a:p>
      </dgm:t>
    </dgm:pt>
    <dgm:pt modelId="{3F5FF193-76C3-4136-9973-4CC6496F356B}" type="sibTrans" cxnId="{CCC690F7-2B2E-4BAB-B648-266D08DB55D1}">
      <dgm:prSet/>
      <dgm:spPr/>
      <dgm:t>
        <a:bodyPr/>
        <a:lstStyle/>
        <a:p>
          <a:endParaRPr lang="en-GB"/>
        </a:p>
      </dgm:t>
    </dgm:pt>
    <dgm:pt modelId="{A638C756-957B-411F-835C-76B78E468C5E}">
      <dgm:prSet/>
      <dgm:spPr/>
      <dgm:t>
        <a:bodyPr/>
        <a:lstStyle/>
        <a:p>
          <a:r>
            <a:rPr lang="en-GB"/>
            <a:t>Offence committed with consent, connivance or attributable to neglect</a:t>
          </a:r>
        </a:p>
      </dgm:t>
    </dgm:pt>
    <dgm:pt modelId="{012B7661-9BF4-405F-8B77-84DDEABB092F}" type="parTrans" cxnId="{A9CC67AE-47D0-448A-85CC-FAF777C58C71}">
      <dgm:prSet/>
      <dgm:spPr/>
      <dgm:t>
        <a:bodyPr/>
        <a:lstStyle/>
        <a:p>
          <a:endParaRPr lang="en-GB"/>
        </a:p>
      </dgm:t>
    </dgm:pt>
    <dgm:pt modelId="{F03019F3-9B23-439A-99D7-B3C36254C8F2}" type="sibTrans" cxnId="{A9CC67AE-47D0-448A-85CC-FAF777C58C71}">
      <dgm:prSet/>
      <dgm:spPr/>
      <dgm:t>
        <a:bodyPr/>
        <a:lstStyle/>
        <a:p>
          <a:endParaRPr lang="en-GB"/>
        </a:p>
      </dgm:t>
    </dgm:pt>
    <dgm:pt modelId="{A8616BD2-D9A8-4ADF-940E-68885F688233}">
      <dgm:prSet/>
      <dgm:spPr/>
      <dgm:t>
        <a:bodyPr/>
        <a:lstStyle/>
        <a:p>
          <a:r>
            <a:rPr lang="en-GB"/>
            <a:t>Clarity about individual's accountability</a:t>
          </a:r>
        </a:p>
      </dgm:t>
    </dgm:pt>
    <dgm:pt modelId="{ABCF47A5-18A6-46A1-BFBA-66C8758AC3D6}" type="parTrans" cxnId="{9D6421C0-CFF4-4E97-94D7-2C99BC418B2D}">
      <dgm:prSet/>
      <dgm:spPr/>
      <dgm:t>
        <a:bodyPr/>
        <a:lstStyle/>
        <a:p>
          <a:endParaRPr lang="en-GB"/>
        </a:p>
      </dgm:t>
    </dgm:pt>
    <dgm:pt modelId="{62489291-523D-4FC3-B7EA-13EAEC9AD21A}" type="sibTrans" cxnId="{9D6421C0-CFF4-4E97-94D7-2C99BC418B2D}">
      <dgm:prSet/>
      <dgm:spPr/>
      <dgm:t>
        <a:bodyPr/>
        <a:lstStyle/>
        <a:p>
          <a:endParaRPr lang="en-GB"/>
        </a:p>
      </dgm:t>
    </dgm:pt>
    <dgm:pt modelId="{C76A17C1-25CB-4E5B-BD80-9ADBD272B7B8}">
      <dgm:prSet/>
      <dgm:spPr/>
      <dgm:t>
        <a:bodyPr/>
        <a:lstStyle/>
        <a:p>
          <a:r>
            <a:rPr lang="en-GB"/>
            <a:t>Realistic prospect of conviction</a:t>
          </a:r>
        </a:p>
      </dgm:t>
    </dgm:pt>
    <dgm:pt modelId="{B11AB14B-1B0C-49C1-A390-E6EDD321A4D4}" type="parTrans" cxnId="{ABDCAD92-5B0B-4D4B-8072-D960482A79D6}">
      <dgm:prSet/>
      <dgm:spPr/>
      <dgm:t>
        <a:bodyPr/>
        <a:lstStyle/>
        <a:p>
          <a:endParaRPr lang="en-GB"/>
        </a:p>
      </dgm:t>
    </dgm:pt>
    <dgm:pt modelId="{045BEC92-8315-4F34-9B6A-52584E22FDE3}" type="sibTrans" cxnId="{ABDCAD92-5B0B-4D4B-8072-D960482A79D6}">
      <dgm:prSet/>
      <dgm:spPr/>
      <dgm:t>
        <a:bodyPr/>
        <a:lstStyle/>
        <a:p>
          <a:endParaRPr lang="en-GB"/>
        </a:p>
      </dgm:t>
    </dgm:pt>
    <dgm:pt modelId="{EF52F7DA-CD37-44FA-866E-AC763956941B}" type="pres">
      <dgm:prSet presAssocID="{93BF5217-7084-448E-A7DF-3127BA550631}" presName="Name0" presStyleCnt="0">
        <dgm:presLayoutVars>
          <dgm:dir/>
          <dgm:animLvl val="lvl"/>
          <dgm:resizeHandles val="exact"/>
        </dgm:presLayoutVars>
      </dgm:prSet>
      <dgm:spPr/>
    </dgm:pt>
    <dgm:pt modelId="{EF301E6B-9A5A-41ED-99DB-DB78C2D24B4F}" type="pres">
      <dgm:prSet presAssocID="{E6A251AD-8903-48FB-9281-C8E1CBE48605}" presName="linNode" presStyleCnt="0"/>
      <dgm:spPr/>
    </dgm:pt>
    <dgm:pt modelId="{7D171C74-3CF6-4548-B1F3-0F8913D7ED52}" type="pres">
      <dgm:prSet presAssocID="{E6A251AD-8903-48FB-9281-C8E1CBE48605}" presName="parentText" presStyleLbl="node1" presStyleIdx="0" presStyleCnt="2">
        <dgm:presLayoutVars>
          <dgm:chMax val="1"/>
          <dgm:bulletEnabled val="1"/>
        </dgm:presLayoutVars>
      </dgm:prSet>
      <dgm:spPr/>
    </dgm:pt>
    <dgm:pt modelId="{72055325-6380-4D7D-90A4-2C2F6D1574E4}" type="pres">
      <dgm:prSet presAssocID="{E6A251AD-8903-48FB-9281-C8E1CBE48605}" presName="descendantText" presStyleLbl="alignAccFollowNode1" presStyleIdx="0" presStyleCnt="2">
        <dgm:presLayoutVars>
          <dgm:bulletEnabled val="1"/>
        </dgm:presLayoutVars>
      </dgm:prSet>
      <dgm:spPr/>
    </dgm:pt>
    <dgm:pt modelId="{528E0E6C-BB70-43F6-8428-C25A00FA8128}" type="pres">
      <dgm:prSet presAssocID="{561D4114-6C94-4F34-96D8-FAEDFA774599}" presName="sp" presStyleCnt="0"/>
      <dgm:spPr/>
    </dgm:pt>
    <dgm:pt modelId="{0878852B-5C21-4582-A440-FD6CDDD39F87}" type="pres">
      <dgm:prSet presAssocID="{AC25F72A-AB45-41FA-A188-C53F23BD6D7F}" presName="linNode" presStyleCnt="0"/>
      <dgm:spPr/>
    </dgm:pt>
    <dgm:pt modelId="{C2C6CD50-42E8-46BD-AE5A-E6AADF168173}" type="pres">
      <dgm:prSet presAssocID="{AC25F72A-AB45-41FA-A188-C53F23BD6D7F}" presName="parentText" presStyleLbl="node1" presStyleIdx="1" presStyleCnt="2">
        <dgm:presLayoutVars>
          <dgm:chMax val="1"/>
          <dgm:bulletEnabled val="1"/>
        </dgm:presLayoutVars>
      </dgm:prSet>
      <dgm:spPr/>
    </dgm:pt>
    <dgm:pt modelId="{9234830F-EF82-4811-8A15-A7EB86E1AD9A}" type="pres">
      <dgm:prSet presAssocID="{AC25F72A-AB45-41FA-A188-C53F23BD6D7F}" presName="descendantText" presStyleLbl="alignAccFollowNode1" presStyleIdx="1" presStyleCnt="2">
        <dgm:presLayoutVars>
          <dgm:bulletEnabled val="1"/>
        </dgm:presLayoutVars>
      </dgm:prSet>
      <dgm:spPr/>
    </dgm:pt>
  </dgm:ptLst>
  <dgm:cxnLst>
    <dgm:cxn modelId="{9FA9BC2F-9A94-463E-8A18-7468104E1D82}" type="presOf" srcId="{B83E168E-5C5B-42AA-862E-56C816D5A492}" destId="{72055325-6380-4D7D-90A4-2C2F6D1574E4}" srcOrd="0" destOrd="1" presId="urn:microsoft.com/office/officeart/2005/8/layout/vList5"/>
    <dgm:cxn modelId="{62585831-3045-49B7-A8ED-D4A088B08479}" type="presOf" srcId="{6ECB4937-1177-48EE-8741-8B5E5D0947E7}" destId="{72055325-6380-4D7D-90A4-2C2F6D1574E4}" srcOrd="0" destOrd="4" presId="urn:microsoft.com/office/officeart/2005/8/layout/vList5"/>
    <dgm:cxn modelId="{96997833-32E2-4B59-AEE8-6828B7471C3D}" type="presOf" srcId="{AC25F72A-AB45-41FA-A188-C53F23BD6D7F}" destId="{C2C6CD50-42E8-46BD-AE5A-E6AADF168173}" srcOrd="0" destOrd="0" presId="urn:microsoft.com/office/officeart/2005/8/layout/vList5"/>
    <dgm:cxn modelId="{B73CDD63-04CD-41DD-8AB8-6D1D7877BD9C}" type="presOf" srcId="{4DD9CE12-E4DC-4169-A72F-B874947E3F23}" destId="{72055325-6380-4D7D-90A4-2C2F6D1574E4}" srcOrd="0" destOrd="2" presId="urn:microsoft.com/office/officeart/2005/8/layout/vList5"/>
    <dgm:cxn modelId="{3D2C4145-26BB-414E-985A-FFE5AFD98430}" type="presOf" srcId="{E6A251AD-8903-48FB-9281-C8E1CBE48605}" destId="{7D171C74-3CF6-4548-B1F3-0F8913D7ED52}" srcOrd="0" destOrd="0" presId="urn:microsoft.com/office/officeart/2005/8/layout/vList5"/>
    <dgm:cxn modelId="{7A98CF45-DB87-47F2-889A-17079CF729BA}" type="presOf" srcId="{93BF5217-7084-448E-A7DF-3127BA550631}" destId="{EF52F7DA-CD37-44FA-866E-AC763956941B}" srcOrd="0" destOrd="0" presId="urn:microsoft.com/office/officeart/2005/8/layout/vList5"/>
    <dgm:cxn modelId="{A1061D4C-374D-4568-A48A-57AA77B40312}" srcId="{E6A251AD-8903-48FB-9281-C8E1CBE48605}" destId="{6B1B7DA3-ACAF-46D0-8C55-C69201C306A6}" srcOrd="3" destOrd="0" parTransId="{AB8BEFEB-C067-495C-A283-243E99C93C0B}" sibTransId="{2BA69430-2D9A-4395-B2C5-4C54E96C19D0}"/>
    <dgm:cxn modelId="{55EA8073-CCEC-4FA9-9A92-890598D42366}" type="presOf" srcId="{6B1B7DA3-ACAF-46D0-8C55-C69201C306A6}" destId="{72055325-6380-4D7D-90A4-2C2F6D1574E4}" srcOrd="0" destOrd="3" presId="urn:microsoft.com/office/officeart/2005/8/layout/vList5"/>
    <dgm:cxn modelId="{4FDCE954-901C-45D2-80B3-14CE9D2B71EB}" srcId="{E6A251AD-8903-48FB-9281-C8E1CBE48605}" destId="{6ECB4937-1177-48EE-8741-8B5E5D0947E7}" srcOrd="4" destOrd="0" parTransId="{E0C81ACD-DCF7-443F-AB2D-79FF6733C9D0}" sibTransId="{BAB2B7A3-E36E-40F3-A05C-65BC95F4DE90}"/>
    <dgm:cxn modelId="{49166556-61B7-4D89-9F5E-1A9E25C00FD4}" srcId="{E6A251AD-8903-48FB-9281-C8E1CBE48605}" destId="{B83E168E-5C5B-42AA-862E-56C816D5A492}" srcOrd="1" destOrd="0" parTransId="{1ED55E15-6526-4331-9E64-EB0906755051}" sibTransId="{10B65FDA-E363-4E24-A9C1-FFDCE57DFBEC}"/>
    <dgm:cxn modelId="{B43B5577-4FD2-4CF5-97B1-6D8C6E896BA2}" srcId="{E6A251AD-8903-48FB-9281-C8E1CBE48605}" destId="{EB279B75-2FF9-4FCD-A715-EC28B7E444A2}" srcOrd="0" destOrd="0" parTransId="{2DABCAF0-BE06-4035-8B01-F664BEEAC6C4}" sibTransId="{B5F94334-1D3B-4466-8496-EC0DAD69A750}"/>
    <dgm:cxn modelId="{68131F79-D6F6-4C60-A1D5-0119C8A74EB6}" type="presOf" srcId="{0FEECFD8-3727-4AD8-A49F-961D40061C70}" destId="{9234830F-EF82-4811-8A15-A7EB86E1AD9A}" srcOrd="0" destOrd="0" presId="urn:microsoft.com/office/officeart/2005/8/layout/vList5"/>
    <dgm:cxn modelId="{9E284959-F673-4EDF-933A-51C553406EFF}" type="presOf" srcId="{A8616BD2-D9A8-4ADF-940E-68885F688233}" destId="{9234830F-EF82-4811-8A15-A7EB86E1AD9A}" srcOrd="0" destOrd="2" presId="urn:microsoft.com/office/officeart/2005/8/layout/vList5"/>
    <dgm:cxn modelId="{ABDCAD92-5B0B-4D4B-8072-D960482A79D6}" srcId="{AC25F72A-AB45-41FA-A188-C53F23BD6D7F}" destId="{C76A17C1-25CB-4E5B-BD80-9ADBD272B7B8}" srcOrd="3" destOrd="0" parTransId="{B11AB14B-1B0C-49C1-A390-E6EDD321A4D4}" sibTransId="{045BEC92-8315-4F34-9B6A-52584E22FDE3}"/>
    <dgm:cxn modelId="{6AB60C96-7BDE-4EB0-B3C6-8C6C41AA4094}" type="presOf" srcId="{EB279B75-2FF9-4FCD-A715-EC28B7E444A2}" destId="{72055325-6380-4D7D-90A4-2C2F6D1574E4}" srcOrd="0" destOrd="0" presId="urn:microsoft.com/office/officeart/2005/8/layout/vList5"/>
    <dgm:cxn modelId="{B69352A0-B6D6-4CF4-8DE0-744B2BAFA49B}" srcId="{93BF5217-7084-448E-A7DF-3127BA550631}" destId="{E6A251AD-8903-48FB-9281-C8E1CBE48605}" srcOrd="0" destOrd="0" parTransId="{41E1C09F-6C71-44B9-A358-53B071DDA581}" sibTransId="{561D4114-6C94-4F34-96D8-FAEDFA774599}"/>
    <dgm:cxn modelId="{A9CC67AE-47D0-448A-85CC-FAF777C58C71}" srcId="{AC25F72A-AB45-41FA-A188-C53F23BD6D7F}" destId="{A638C756-957B-411F-835C-76B78E468C5E}" srcOrd="1" destOrd="0" parTransId="{012B7661-9BF4-405F-8B77-84DDEABB092F}" sibTransId="{F03019F3-9B23-439A-99D7-B3C36254C8F2}"/>
    <dgm:cxn modelId="{9D6421C0-CFF4-4E97-94D7-2C99BC418B2D}" srcId="{AC25F72A-AB45-41FA-A188-C53F23BD6D7F}" destId="{A8616BD2-D9A8-4ADF-940E-68885F688233}" srcOrd="2" destOrd="0" parTransId="{ABCF47A5-18A6-46A1-BFBA-66C8758AC3D6}" sibTransId="{62489291-523D-4FC3-B7EA-13EAEC9AD21A}"/>
    <dgm:cxn modelId="{B9BF90CF-6DC2-458A-B1C1-1F1990528923}" type="presOf" srcId="{C76A17C1-25CB-4E5B-BD80-9ADBD272B7B8}" destId="{9234830F-EF82-4811-8A15-A7EB86E1AD9A}" srcOrd="0" destOrd="3" presId="urn:microsoft.com/office/officeart/2005/8/layout/vList5"/>
    <dgm:cxn modelId="{E8CB42DC-9731-4C4C-A84C-876C190E8763}" srcId="{E6A251AD-8903-48FB-9281-C8E1CBE48605}" destId="{4DD9CE12-E4DC-4169-A72F-B874947E3F23}" srcOrd="2" destOrd="0" parTransId="{D324E045-6A3D-43CE-AE59-73AEC4CA079B}" sibTransId="{B562BB7B-3498-4DA6-80C9-39B355670E91}"/>
    <dgm:cxn modelId="{91CD57F6-1623-4EF9-A89B-BA330C928832}" srcId="{93BF5217-7084-448E-A7DF-3127BA550631}" destId="{AC25F72A-AB45-41FA-A188-C53F23BD6D7F}" srcOrd="1" destOrd="0" parTransId="{42F0E605-03C4-407A-99EA-14BEA5FA1BCD}" sibTransId="{BA747626-5CED-436C-9A38-99DEF22C7E62}"/>
    <dgm:cxn modelId="{CCC690F7-2B2E-4BAB-B648-266D08DB55D1}" srcId="{AC25F72A-AB45-41FA-A188-C53F23BD6D7F}" destId="{0FEECFD8-3727-4AD8-A49F-961D40061C70}" srcOrd="0" destOrd="0" parTransId="{FC35D5CD-35AE-4309-926E-AC78B25B16FA}" sibTransId="{3F5FF193-76C3-4136-9973-4CC6496F356B}"/>
    <dgm:cxn modelId="{E9BEF9FD-8039-4E1C-9897-9947120E74F4}" type="presOf" srcId="{A638C756-957B-411F-835C-76B78E468C5E}" destId="{9234830F-EF82-4811-8A15-A7EB86E1AD9A}" srcOrd="0" destOrd="1" presId="urn:microsoft.com/office/officeart/2005/8/layout/vList5"/>
    <dgm:cxn modelId="{ADD16851-3209-484A-BC4C-DA624CB7CA7E}" type="presParOf" srcId="{EF52F7DA-CD37-44FA-866E-AC763956941B}" destId="{EF301E6B-9A5A-41ED-99DB-DB78C2D24B4F}" srcOrd="0" destOrd="0" presId="urn:microsoft.com/office/officeart/2005/8/layout/vList5"/>
    <dgm:cxn modelId="{DC85B9F0-14EC-4632-AA71-598AFBB96030}" type="presParOf" srcId="{EF301E6B-9A5A-41ED-99DB-DB78C2D24B4F}" destId="{7D171C74-3CF6-4548-B1F3-0F8913D7ED52}" srcOrd="0" destOrd="0" presId="urn:microsoft.com/office/officeart/2005/8/layout/vList5"/>
    <dgm:cxn modelId="{C66A17CD-A609-4CA1-BA6B-4D8AA77FE543}" type="presParOf" srcId="{EF301E6B-9A5A-41ED-99DB-DB78C2D24B4F}" destId="{72055325-6380-4D7D-90A4-2C2F6D1574E4}" srcOrd="1" destOrd="0" presId="urn:microsoft.com/office/officeart/2005/8/layout/vList5"/>
    <dgm:cxn modelId="{D0B317CE-6D64-4BE7-840C-744174116BBC}" type="presParOf" srcId="{EF52F7DA-CD37-44FA-866E-AC763956941B}" destId="{528E0E6C-BB70-43F6-8428-C25A00FA8128}" srcOrd="1" destOrd="0" presId="urn:microsoft.com/office/officeart/2005/8/layout/vList5"/>
    <dgm:cxn modelId="{D4F16529-E025-4C52-9E10-D9E1729CBC51}" type="presParOf" srcId="{EF52F7DA-CD37-44FA-866E-AC763956941B}" destId="{0878852B-5C21-4582-A440-FD6CDDD39F87}" srcOrd="2" destOrd="0" presId="urn:microsoft.com/office/officeart/2005/8/layout/vList5"/>
    <dgm:cxn modelId="{EE3941B3-B09A-47A1-B99B-572B4C34A36D}" type="presParOf" srcId="{0878852B-5C21-4582-A440-FD6CDDD39F87}" destId="{C2C6CD50-42E8-46BD-AE5A-E6AADF168173}" srcOrd="0" destOrd="0" presId="urn:microsoft.com/office/officeart/2005/8/layout/vList5"/>
    <dgm:cxn modelId="{7A0B1BD8-D365-4347-91F9-7A3A46FDDD34}" type="presParOf" srcId="{0878852B-5C21-4582-A440-FD6CDDD39F87}" destId="{9234830F-EF82-4811-8A15-A7EB86E1AD9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B0C4D9-753A-4B96-93A0-39230E9BE12E}">
      <dsp:nvSpPr>
        <dsp:cNvPr id="0" name=""/>
        <dsp:cNvSpPr/>
      </dsp:nvSpPr>
      <dsp:spPr>
        <a:xfrm rot="5400000">
          <a:off x="-250017" y="338708"/>
          <a:ext cx="1666781" cy="116674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466850">
            <a:lnSpc>
              <a:spcPct val="90000"/>
            </a:lnSpc>
            <a:spcBef>
              <a:spcPct val="0"/>
            </a:spcBef>
            <a:spcAft>
              <a:spcPct val="35000"/>
            </a:spcAft>
            <a:buNone/>
          </a:pPr>
          <a:r>
            <a:rPr lang="en-GB" sz="3400" kern="1200" dirty="0"/>
            <a:t>1</a:t>
          </a:r>
        </a:p>
      </dsp:txBody>
      <dsp:txXfrm rot="-5400000">
        <a:off x="1" y="672065"/>
        <a:ext cx="1166747" cy="500034"/>
      </dsp:txXfrm>
    </dsp:sp>
    <dsp:sp modelId="{63772D55-38A6-4CEF-A69D-3F11BD02AE17}">
      <dsp:nvSpPr>
        <dsp:cNvPr id="0" name=""/>
        <dsp:cNvSpPr/>
      </dsp:nvSpPr>
      <dsp:spPr>
        <a:xfrm rot="5400000">
          <a:off x="3628653" y="-2350922"/>
          <a:ext cx="1251629" cy="596263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FontTx/>
            <a:buNone/>
          </a:pPr>
          <a:r>
            <a:rPr lang="en-GB" sz="2800" kern="1200" dirty="0"/>
            <a:t>Anyone who carries out a regulated</a:t>
          </a:r>
        </a:p>
        <a:p>
          <a:pPr marL="285750" lvl="1" indent="-285750" algn="just" defTabSz="1244600">
            <a:lnSpc>
              <a:spcPct val="90000"/>
            </a:lnSpc>
            <a:spcBef>
              <a:spcPct val="0"/>
            </a:spcBef>
            <a:spcAft>
              <a:spcPct val="15000"/>
            </a:spcAft>
            <a:buFontTx/>
            <a:buNone/>
          </a:pPr>
          <a:r>
            <a:rPr lang="en-GB" sz="2800" kern="1200" dirty="0"/>
            <a:t>activity without registration</a:t>
          </a:r>
        </a:p>
      </dsp:txBody>
      <dsp:txXfrm rot="-5400000">
        <a:off x="1273151" y="65679"/>
        <a:ext cx="5901535" cy="1129431"/>
      </dsp:txXfrm>
    </dsp:sp>
    <dsp:sp modelId="{F45C618F-BD1B-43AB-9E90-39D4AA8D3524}">
      <dsp:nvSpPr>
        <dsp:cNvPr id="0" name=""/>
        <dsp:cNvSpPr/>
      </dsp:nvSpPr>
      <dsp:spPr>
        <a:xfrm rot="5400000">
          <a:off x="-250017" y="1816119"/>
          <a:ext cx="1666781" cy="116674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GB" sz="3400" kern="1200" dirty="0"/>
            <a:t>2</a:t>
          </a:r>
        </a:p>
      </dsp:txBody>
      <dsp:txXfrm rot="-5400000">
        <a:off x="1" y="2149476"/>
        <a:ext cx="1166747" cy="500034"/>
      </dsp:txXfrm>
    </dsp:sp>
    <dsp:sp modelId="{696C06F7-07C9-454B-8E46-083BB0779A09}">
      <dsp:nvSpPr>
        <dsp:cNvPr id="0" name=""/>
        <dsp:cNvSpPr/>
      </dsp:nvSpPr>
      <dsp:spPr>
        <a:xfrm rot="5400000">
          <a:off x="3712763" y="-1018841"/>
          <a:ext cx="1083408" cy="617544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None/>
            <a:tabLst/>
            <a:defRPr/>
          </a:pPr>
          <a:r>
            <a:rPr lang="en-GB" sz="2800" kern="1200" dirty="0"/>
            <a:t>Registered persons who breach conditions of registration</a:t>
          </a:r>
        </a:p>
      </dsp:txBody>
      <dsp:txXfrm rot="-5400000">
        <a:off x="1166747" y="1580063"/>
        <a:ext cx="6122552" cy="977632"/>
      </dsp:txXfrm>
    </dsp:sp>
    <dsp:sp modelId="{19619B5F-6CD2-469D-909C-82D4DDA1C233}">
      <dsp:nvSpPr>
        <dsp:cNvPr id="0" name=""/>
        <dsp:cNvSpPr/>
      </dsp:nvSpPr>
      <dsp:spPr>
        <a:xfrm rot="5400000">
          <a:off x="-250017" y="3293529"/>
          <a:ext cx="1666781" cy="116674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GB" sz="3400" kern="1200" dirty="0"/>
            <a:t>3</a:t>
          </a:r>
        </a:p>
      </dsp:txBody>
      <dsp:txXfrm rot="-5400000">
        <a:off x="1" y="3626886"/>
        <a:ext cx="1166747" cy="500034"/>
      </dsp:txXfrm>
    </dsp:sp>
    <dsp:sp modelId="{13FD292F-D951-4646-88F6-64F5F5B85CE7}">
      <dsp:nvSpPr>
        <dsp:cNvPr id="0" name=""/>
        <dsp:cNvSpPr/>
      </dsp:nvSpPr>
      <dsp:spPr>
        <a:xfrm rot="5400000">
          <a:off x="3712763" y="497496"/>
          <a:ext cx="1083408" cy="617544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None/>
            <a:tabLst/>
            <a:defRPr/>
          </a:pPr>
          <a:r>
            <a:rPr lang="en-GB" sz="2800" kern="1200" dirty="0"/>
            <a:t>Breaches of regulations </a:t>
          </a:r>
        </a:p>
      </dsp:txBody>
      <dsp:txXfrm rot="-5400000">
        <a:off x="1166747" y="3096400"/>
        <a:ext cx="6122552" cy="9776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FE7EF1-D6AC-4B74-B23D-6B60C70317D5}">
      <dsp:nvSpPr>
        <dsp:cNvPr id="0" name=""/>
        <dsp:cNvSpPr/>
      </dsp:nvSpPr>
      <dsp:spPr>
        <a:xfrm>
          <a:off x="788669" y="0"/>
          <a:ext cx="8938260" cy="419476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9D9EC8-E83F-4B6A-BDA3-F8F697418A13}">
      <dsp:nvSpPr>
        <dsp:cNvPr id="0" name=""/>
        <dsp:cNvSpPr/>
      </dsp:nvSpPr>
      <dsp:spPr>
        <a:xfrm>
          <a:off x="5262" y="1258428"/>
          <a:ext cx="2531343" cy="16779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Stage 1 – Initial Assessment</a:t>
          </a:r>
        </a:p>
      </dsp:txBody>
      <dsp:txXfrm>
        <a:off x="87171" y="1340337"/>
        <a:ext cx="2367525" cy="1514086"/>
      </dsp:txXfrm>
    </dsp:sp>
    <dsp:sp modelId="{0F8F3A4F-90B4-4C80-9636-E644219DC146}">
      <dsp:nvSpPr>
        <dsp:cNvPr id="0" name=""/>
        <dsp:cNvSpPr/>
      </dsp:nvSpPr>
      <dsp:spPr>
        <a:xfrm>
          <a:off x="2663173" y="1258428"/>
          <a:ext cx="2531343" cy="16779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Stage 2 – Legal and Evidential review</a:t>
          </a:r>
        </a:p>
      </dsp:txBody>
      <dsp:txXfrm>
        <a:off x="2745082" y="1340337"/>
        <a:ext cx="2367525" cy="1514086"/>
      </dsp:txXfrm>
    </dsp:sp>
    <dsp:sp modelId="{8084979E-08F1-4E53-9AFC-76D749EC78F7}">
      <dsp:nvSpPr>
        <dsp:cNvPr id="0" name=""/>
        <dsp:cNvSpPr/>
      </dsp:nvSpPr>
      <dsp:spPr>
        <a:xfrm>
          <a:off x="5321083" y="1258428"/>
          <a:ext cx="2531343" cy="16779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Stage 3 – Selection of appropriate enforcement action</a:t>
          </a:r>
        </a:p>
      </dsp:txBody>
      <dsp:txXfrm>
        <a:off x="5402992" y="1340337"/>
        <a:ext cx="2367525" cy="1514086"/>
      </dsp:txXfrm>
    </dsp:sp>
    <dsp:sp modelId="{3197242E-4EEE-4E40-95B7-07DDFBFFD851}">
      <dsp:nvSpPr>
        <dsp:cNvPr id="0" name=""/>
        <dsp:cNvSpPr/>
      </dsp:nvSpPr>
      <dsp:spPr>
        <a:xfrm>
          <a:off x="7978993" y="1258428"/>
          <a:ext cx="2531343" cy="16779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Stage 4 – Final Review</a:t>
          </a:r>
        </a:p>
      </dsp:txBody>
      <dsp:txXfrm>
        <a:off x="8060902" y="1340337"/>
        <a:ext cx="2367525" cy="15140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737366-14A9-4CFA-A3D6-A1403144B366}">
      <dsp:nvSpPr>
        <dsp:cNvPr id="0" name=""/>
        <dsp:cNvSpPr/>
      </dsp:nvSpPr>
      <dsp:spPr>
        <a:xfrm rot="5400000">
          <a:off x="6609877" y="-2687030"/>
          <a:ext cx="108146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Where breach but no immediate risk of harm</a:t>
          </a:r>
        </a:p>
        <a:p>
          <a:pPr marL="171450" lvl="1" indent="-171450" algn="l" defTabSz="711200">
            <a:lnSpc>
              <a:spcPct val="90000"/>
            </a:lnSpc>
            <a:spcBef>
              <a:spcPct val="0"/>
            </a:spcBef>
            <a:spcAft>
              <a:spcPct val="15000"/>
            </a:spcAft>
            <a:buChar char="•"/>
          </a:pPr>
          <a:r>
            <a:rPr lang="en-GB" sz="1600" kern="1200" dirty="0"/>
            <a:t>Written report required from provider</a:t>
          </a:r>
        </a:p>
        <a:p>
          <a:pPr marL="171450" lvl="1" indent="-171450" algn="l" defTabSz="711200">
            <a:lnSpc>
              <a:spcPct val="90000"/>
            </a:lnSpc>
            <a:spcBef>
              <a:spcPct val="0"/>
            </a:spcBef>
            <a:spcAft>
              <a:spcPct val="15000"/>
            </a:spcAft>
            <a:buChar char="•"/>
          </a:pPr>
          <a:r>
            <a:rPr lang="en-GB" sz="1600" kern="1200" dirty="0"/>
            <a:t>Provider must explain how will comply with legal obligations – actions it proposes to take </a:t>
          </a:r>
        </a:p>
      </dsp:txBody>
      <dsp:txXfrm rot="-5400000">
        <a:off x="3785616" y="190024"/>
        <a:ext cx="6677191" cy="975875"/>
      </dsp:txXfrm>
    </dsp:sp>
    <dsp:sp modelId="{948A328E-B2E8-4AE4-A192-E546BCDF836D}">
      <dsp:nvSpPr>
        <dsp:cNvPr id="0" name=""/>
        <dsp:cNvSpPr/>
      </dsp:nvSpPr>
      <dsp:spPr>
        <a:xfrm>
          <a:off x="0" y="2048"/>
          <a:ext cx="3785616" cy="13518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GB" sz="3200" kern="1200" dirty="0"/>
            <a:t>Action Plan Requests</a:t>
          </a:r>
        </a:p>
      </dsp:txBody>
      <dsp:txXfrm>
        <a:off x="65991" y="68039"/>
        <a:ext cx="3653634" cy="1219844"/>
      </dsp:txXfrm>
    </dsp:sp>
    <dsp:sp modelId="{8C23E13B-8374-4A9F-A057-CA09A51C878B}">
      <dsp:nvSpPr>
        <dsp:cNvPr id="0" name=""/>
        <dsp:cNvSpPr/>
      </dsp:nvSpPr>
      <dsp:spPr>
        <a:xfrm rot="5400000">
          <a:off x="6609877" y="-1267612"/>
          <a:ext cx="108146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Past failures to meet legal requirements or continuing breach </a:t>
          </a:r>
        </a:p>
        <a:p>
          <a:pPr marL="171450" lvl="1" indent="-171450" algn="l" defTabSz="711200">
            <a:lnSpc>
              <a:spcPct val="90000"/>
            </a:lnSpc>
            <a:spcBef>
              <a:spcPct val="0"/>
            </a:spcBef>
            <a:spcAft>
              <a:spcPct val="15000"/>
            </a:spcAft>
            <a:buChar char="•"/>
          </a:pPr>
          <a:r>
            <a:rPr lang="en-GB" sz="1600" kern="1200" dirty="0"/>
            <a:t>Will set timescale for improvements</a:t>
          </a:r>
        </a:p>
        <a:p>
          <a:pPr marL="171450" lvl="1" indent="-171450" algn="l" defTabSz="711200">
            <a:lnSpc>
              <a:spcPct val="90000"/>
            </a:lnSpc>
            <a:spcBef>
              <a:spcPct val="0"/>
            </a:spcBef>
            <a:spcAft>
              <a:spcPct val="15000"/>
            </a:spcAft>
            <a:buChar char="•"/>
          </a:pPr>
          <a:r>
            <a:rPr lang="en-GB" sz="1600" kern="1200" dirty="0"/>
            <a:t>Follow up within three months and further action where non-compliance</a:t>
          </a:r>
        </a:p>
      </dsp:txBody>
      <dsp:txXfrm rot="-5400000">
        <a:off x="3785616" y="1609442"/>
        <a:ext cx="6677191" cy="975875"/>
      </dsp:txXfrm>
    </dsp:sp>
    <dsp:sp modelId="{B05FF798-33A9-4B7D-AEEC-7A79AA73EEBF}">
      <dsp:nvSpPr>
        <dsp:cNvPr id="0" name=""/>
        <dsp:cNvSpPr/>
      </dsp:nvSpPr>
      <dsp:spPr>
        <a:xfrm>
          <a:off x="0" y="1421466"/>
          <a:ext cx="3785616" cy="13518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GB" sz="3600" kern="1200" dirty="0"/>
            <a:t>Warning Notice</a:t>
          </a:r>
        </a:p>
      </dsp:txBody>
      <dsp:txXfrm>
        <a:off x="65991" y="1487457"/>
        <a:ext cx="3653634" cy="1219844"/>
      </dsp:txXfrm>
    </dsp:sp>
    <dsp:sp modelId="{CD9293F4-3CFB-4D74-A99A-0C9EC5E4C74F}">
      <dsp:nvSpPr>
        <dsp:cNvPr id="0" name=""/>
        <dsp:cNvSpPr/>
      </dsp:nvSpPr>
      <dsp:spPr>
        <a:xfrm rot="5400000">
          <a:off x="6609877" y="151806"/>
          <a:ext cx="108146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Warning Notice</a:t>
          </a:r>
        </a:p>
        <a:p>
          <a:pPr marL="171450" lvl="1" indent="-171450" algn="l" defTabSz="711200">
            <a:lnSpc>
              <a:spcPct val="90000"/>
            </a:lnSpc>
            <a:spcBef>
              <a:spcPct val="0"/>
            </a:spcBef>
            <a:spcAft>
              <a:spcPct val="15000"/>
            </a:spcAft>
            <a:buChar char="•"/>
          </a:pPr>
          <a:r>
            <a:rPr lang="en-GB" sz="1600" kern="1200" dirty="0"/>
            <a:t>Applies to NHS Trusts</a:t>
          </a:r>
        </a:p>
        <a:p>
          <a:pPr marL="171450" lvl="1" indent="-171450" algn="l" defTabSz="711200">
            <a:lnSpc>
              <a:spcPct val="90000"/>
            </a:lnSpc>
            <a:spcBef>
              <a:spcPct val="0"/>
            </a:spcBef>
            <a:spcAft>
              <a:spcPct val="15000"/>
            </a:spcAft>
            <a:buChar char="•"/>
          </a:pPr>
          <a:endParaRPr lang="en-GB" sz="1600" kern="1200" dirty="0"/>
        </a:p>
      </dsp:txBody>
      <dsp:txXfrm rot="-5400000">
        <a:off x="3785616" y="3028861"/>
        <a:ext cx="6677191" cy="975875"/>
      </dsp:txXfrm>
    </dsp:sp>
    <dsp:sp modelId="{EF1377F1-BB09-4198-AA55-C8C3257F54A6}">
      <dsp:nvSpPr>
        <dsp:cNvPr id="0" name=""/>
        <dsp:cNvSpPr/>
      </dsp:nvSpPr>
      <dsp:spPr>
        <a:xfrm>
          <a:off x="0" y="2840884"/>
          <a:ext cx="3785616" cy="13518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GB" sz="3200" kern="1200" dirty="0"/>
            <a:t>S.29A Notice</a:t>
          </a:r>
        </a:p>
      </dsp:txBody>
      <dsp:txXfrm>
        <a:off x="65991" y="2906875"/>
        <a:ext cx="3653634" cy="12198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B88C6E-DDF9-4A30-BAB6-17D0A1AF2FD0}">
      <dsp:nvSpPr>
        <dsp:cNvPr id="0" name=""/>
        <dsp:cNvSpPr/>
      </dsp:nvSpPr>
      <dsp:spPr>
        <a:xfrm rot="5400000">
          <a:off x="6609877" y="-2687030"/>
          <a:ext cx="108146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Registration conditions usually agreed with provider</a:t>
          </a:r>
        </a:p>
        <a:p>
          <a:pPr marL="171450" lvl="1" indent="-171450" algn="l" defTabSz="800100">
            <a:lnSpc>
              <a:spcPct val="90000"/>
            </a:lnSpc>
            <a:spcBef>
              <a:spcPct val="0"/>
            </a:spcBef>
            <a:spcAft>
              <a:spcPct val="15000"/>
            </a:spcAft>
            <a:buChar char="•"/>
          </a:pPr>
          <a:r>
            <a:rPr lang="en-GB" sz="1800" kern="1200" dirty="0"/>
            <a:t>Flexible process – condition can be removed once specific concern addressed</a:t>
          </a:r>
        </a:p>
      </dsp:txBody>
      <dsp:txXfrm rot="-5400000">
        <a:off x="3785616" y="190024"/>
        <a:ext cx="6677191" cy="975875"/>
      </dsp:txXfrm>
    </dsp:sp>
    <dsp:sp modelId="{AE73830A-3A3C-4D8B-A56A-494CB113DC07}">
      <dsp:nvSpPr>
        <dsp:cNvPr id="0" name=""/>
        <dsp:cNvSpPr/>
      </dsp:nvSpPr>
      <dsp:spPr>
        <a:xfrm>
          <a:off x="0" y="2048"/>
          <a:ext cx="3785616" cy="13518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Impose, vary or remove conditions of registration</a:t>
          </a:r>
        </a:p>
      </dsp:txBody>
      <dsp:txXfrm>
        <a:off x="65991" y="68039"/>
        <a:ext cx="3653634" cy="1219844"/>
      </dsp:txXfrm>
    </dsp:sp>
    <dsp:sp modelId="{D618DA3D-DCF3-4ED8-BCB5-079CA884DBB7}">
      <dsp:nvSpPr>
        <dsp:cNvPr id="0" name=""/>
        <dsp:cNvSpPr/>
      </dsp:nvSpPr>
      <dsp:spPr>
        <a:xfrm rot="5400000">
          <a:off x="6609877" y="-1267612"/>
          <a:ext cx="108146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Can suspend registered person for specified person</a:t>
          </a:r>
        </a:p>
        <a:p>
          <a:pPr marL="171450" lvl="1" indent="-171450" algn="l" defTabSz="800100">
            <a:lnSpc>
              <a:spcPct val="90000"/>
            </a:lnSpc>
            <a:spcBef>
              <a:spcPct val="0"/>
            </a:spcBef>
            <a:spcAft>
              <a:spcPct val="15000"/>
            </a:spcAft>
            <a:buChar char="•"/>
          </a:pPr>
          <a:r>
            <a:rPr lang="en-GB" sz="1800" kern="1200" dirty="0"/>
            <a:t>Very serious concern which can be addressed in fixed period</a:t>
          </a:r>
        </a:p>
        <a:p>
          <a:pPr marL="171450" lvl="1" indent="-171450" algn="l" defTabSz="800100">
            <a:lnSpc>
              <a:spcPct val="90000"/>
            </a:lnSpc>
            <a:spcBef>
              <a:spcPct val="0"/>
            </a:spcBef>
            <a:spcAft>
              <a:spcPct val="15000"/>
            </a:spcAft>
            <a:buChar char="•"/>
          </a:pPr>
          <a:r>
            <a:rPr lang="en-GB" sz="1800" kern="1200" dirty="0"/>
            <a:t>Breach of suspension – offence which CQC may prosecute</a:t>
          </a:r>
        </a:p>
      </dsp:txBody>
      <dsp:txXfrm rot="-5400000">
        <a:off x="3785616" y="1609442"/>
        <a:ext cx="6677191" cy="975875"/>
      </dsp:txXfrm>
    </dsp:sp>
    <dsp:sp modelId="{367D9024-0740-4CFA-BBBB-2A31E0549DB8}">
      <dsp:nvSpPr>
        <dsp:cNvPr id="0" name=""/>
        <dsp:cNvSpPr/>
      </dsp:nvSpPr>
      <dsp:spPr>
        <a:xfrm>
          <a:off x="0" y="1421466"/>
          <a:ext cx="3785616" cy="13518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Suspension of registration</a:t>
          </a:r>
        </a:p>
      </dsp:txBody>
      <dsp:txXfrm>
        <a:off x="65991" y="1487457"/>
        <a:ext cx="3653634" cy="1219844"/>
      </dsp:txXfrm>
    </dsp:sp>
    <dsp:sp modelId="{E8A8A498-4A7C-4336-B3B9-7F89BA95388A}">
      <dsp:nvSpPr>
        <dsp:cNvPr id="0" name=""/>
        <dsp:cNvSpPr/>
      </dsp:nvSpPr>
      <dsp:spPr>
        <a:xfrm rot="5400000">
          <a:off x="6609877" y="151806"/>
          <a:ext cx="108146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Most powerful sanction</a:t>
          </a:r>
        </a:p>
        <a:p>
          <a:pPr marL="171450" lvl="1" indent="-171450" algn="l" defTabSz="800100">
            <a:lnSpc>
              <a:spcPct val="90000"/>
            </a:lnSpc>
            <a:spcBef>
              <a:spcPct val="0"/>
            </a:spcBef>
            <a:spcAft>
              <a:spcPct val="15000"/>
            </a:spcAft>
            <a:buChar char="•"/>
          </a:pPr>
          <a:r>
            <a:rPr lang="en-GB" sz="1800" kern="1200" dirty="0"/>
            <a:t>Continuing regulated activity – offence which CQC may prosecute</a:t>
          </a:r>
        </a:p>
      </dsp:txBody>
      <dsp:txXfrm rot="-5400000">
        <a:off x="3785616" y="3028861"/>
        <a:ext cx="6677191" cy="975875"/>
      </dsp:txXfrm>
    </dsp:sp>
    <dsp:sp modelId="{358FAF06-ECA2-449A-8E7E-4C21938B1501}">
      <dsp:nvSpPr>
        <dsp:cNvPr id="0" name=""/>
        <dsp:cNvSpPr/>
      </dsp:nvSpPr>
      <dsp:spPr>
        <a:xfrm>
          <a:off x="0" y="2840884"/>
          <a:ext cx="3785616" cy="13518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Cancellation of registration</a:t>
          </a:r>
        </a:p>
      </dsp:txBody>
      <dsp:txXfrm>
        <a:off x="65991" y="2906875"/>
        <a:ext cx="3653634" cy="12198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F0E52E-0A3F-4BE9-BEC5-EBE8E9648437}">
      <dsp:nvSpPr>
        <dsp:cNvPr id="0" name=""/>
        <dsp:cNvSpPr/>
      </dsp:nvSpPr>
      <dsp:spPr>
        <a:xfrm rot="5400000">
          <a:off x="6332138" y="-2341853"/>
          <a:ext cx="163693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Imposing conditions or suspending registration, with immediate effect - where a person will or may be at risk of harm</a:t>
          </a:r>
        </a:p>
        <a:p>
          <a:pPr marL="171450" lvl="1" indent="-171450" algn="l" defTabSz="711200">
            <a:lnSpc>
              <a:spcPct val="90000"/>
            </a:lnSpc>
            <a:spcBef>
              <a:spcPct val="0"/>
            </a:spcBef>
            <a:spcAft>
              <a:spcPct val="15000"/>
            </a:spcAft>
            <a:buChar char="•"/>
          </a:pPr>
          <a:r>
            <a:rPr lang="en-GB" sz="1600" kern="1200" dirty="0"/>
            <a:t>Right of appeal but does not prevent condition or suspension taking effect</a:t>
          </a:r>
        </a:p>
        <a:p>
          <a:pPr marL="171450" lvl="1" indent="-171450" algn="l" defTabSz="711200">
            <a:lnSpc>
              <a:spcPct val="90000"/>
            </a:lnSpc>
            <a:spcBef>
              <a:spcPct val="0"/>
            </a:spcBef>
            <a:spcAft>
              <a:spcPct val="15000"/>
            </a:spcAft>
            <a:buChar char="•"/>
          </a:pPr>
          <a:r>
            <a:rPr lang="en-GB" sz="1600" kern="1200"/>
            <a:t>Court order required to cancel registration where serious risk to life, health or wellbeing</a:t>
          </a:r>
        </a:p>
      </dsp:txBody>
      <dsp:txXfrm rot="-5400000">
        <a:off x="3785616" y="284578"/>
        <a:ext cx="6650075" cy="1477121"/>
      </dsp:txXfrm>
    </dsp:sp>
    <dsp:sp modelId="{1F74A950-AA9F-4AA5-BCA6-C6A53643F3CE}">
      <dsp:nvSpPr>
        <dsp:cNvPr id="0" name=""/>
        <dsp:cNvSpPr/>
      </dsp:nvSpPr>
      <dsp:spPr>
        <a:xfrm>
          <a:off x="0" y="51"/>
          <a:ext cx="3785616" cy="20461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GB" sz="3600" kern="1200" dirty="0"/>
            <a:t>Urgent Procedures</a:t>
          </a:r>
        </a:p>
      </dsp:txBody>
      <dsp:txXfrm>
        <a:off x="99886" y="99937"/>
        <a:ext cx="3585844" cy="1846402"/>
      </dsp:txXfrm>
    </dsp:sp>
    <dsp:sp modelId="{BFD94604-2493-4F46-BD9C-2C707A1578A0}">
      <dsp:nvSpPr>
        <dsp:cNvPr id="0" name=""/>
        <dsp:cNvSpPr/>
      </dsp:nvSpPr>
      <dsp:spPr>
        <a:xfrm rot="5400000">
          <a:off x="6332138" y="-193370"/>
          <a:ext cx="163693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Inadequate care -  triggers administrative framework which helps CQC to manage providers failing to comply with legal requirements and higher than usual level of regulatory supervision</a:t>
          </a:r>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GB" sz="1600" kern="1200" dirty="0"/>
            <a:t>May require CQC to work with other oversight body</a:t>
          </a:r>
        </a:p>
      </dsp:txBody>
      <dsp:txXfrm rot="-5400000">
        <a:off x="3785616" y="2433061"/>
        <a:ext cx="6650075" cy="1477121"/>
      </dsp:txXfrm>
    </dsp:sp>
    <dsp:sp modelId="{5511346C-11DD-4F9D-8D3E-0B57674774AF}">
      <dsp:nvSpPr>
        <dsp:cNvPr id="0" name=""/>
        <dsp:cNvSpPr/>
      </dsp:nvSpPr>
      <dsp:spPr>
        <a:xfrm>
          <a:off x="0" y="2148534"/>
          <a:ext cx="3785616" cy="20461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GB" sz="3600" kern="1200" dirty="0"/>
            <a:t>Special Measures</a:t>
          </a:r>
        </a:p>
      </dsp:txBody>
      <dsp:txXfrm>
        <a:off x="99886" y="2248420"/>
        <a:ext cx="3585844" cy="18464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9D2781-4A77-4391-A0EE-EB123923B445}">
      <dsp:nvSpPr>
        <dsp:cNvPr id="0" name=""/>
        <dsp:cNvSpPr/>
      </dsp:nvSpPr>
      <dsp:spPr>
        <a:xfrm rot="5400000">
          <a:off x="6332138" y="-2341853"/>
          <a:ext cx="163693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a:t>Formal record but not prosecution</a:t>
          </a:r>
        </a:p>
        <a:p>
          <a:pPr marL="171450" lvl="1" indent="-171450" algn="l" defTabSz="844550">
            <a:lnSpc>
              <a:spcPct val="90000"/>
            </a:lnSpc>
            <a:spcBef>
              <a:spcPct val="0"/>
            </a:spcBef>
            <a:spcAft>
              <a:spcPct val="15000"/>
            </a:spcAft>
            <a:buChar char="•"/>
          </a:pPr>
          <a:r>
            <a:rPr lang="en-GB" sz="1900" kern="1200"/>
            <a:t>Improvements can be achieved without prosecution and within reasonable timescale</a:t>
          </a:r>
        </a:p>
        <a:p>
          <a:pPr marL="171450" lvl="1" indent="-171450" algn="l" defTabSz="844550">
            <a:lnSpc>
              <a:spcPct val="90000"/>
            </a:lnSpc>
            <a:spcBef>
              <a:spcPct val="0"/>
            </a:spcBef>
            <a:spcAft>
              <a:spcPct val="15000"/>
            </a:spcAft>
            <a:buChar char="•"/>
          </a:pPr>
          <a:r>
            <a:rPr lang="en-GB" sz="1900" kern="1200"/>
            <a:t>Insubstantial impact on service users</a:t>
          </a:r>
        </a:p>
      </dsp:txBody>
      <dsp:txXfrm rot="-5400000">
        <a:off x="3785616" y="284578"/>
        <a:ext cx="6650075" cy="1477121"/>
      </dsp:txXfrm>
    </dsp:sp>
    <dsp:sp modelId="{4C5FA239-EF3E-4E30-AE3C-A5596B2BDB87}">
      <dsp:nvSpPr>
        <dsp:cNvPr id="0" name=""/>
        <dsp:cNvSpPr/>
      </dsp:nvSpPr>
      <dsp:spPr>
        <a:xfrm>
          <a:off x="0" y="51"/>
          <a:ext cx="3785616" cy="20461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GB" sz="3600" kern="1200" dirty="0"/>
            <a:t>Simple Cautions</a:t>
          </a:r>
        </a:p>
      </dsp:txBody>
      <dsp:txXfrm>
        <a:off x="99886" y="99937"/>
        <a:ext cx="3585844" cy="1846402"/>
      </dsp:txXfrm>
    </dsp:sp>
    <dsp:sp modelId="{85BCDA8B-9EF5-45BF-9320-18A0DD0D6882}">
      <dsp:nvSpPr>
        <dsp:cNvPr id="0" name=""/>
        <dsp:cNvSpPr/>
      </dsp:nvSpPr>
      <dsp:spPr>
        <a:xfrm rot="5400000">
          <a:off x="6332138" y="-193370"/>
          <a:ext cx="163693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a:t>Also alternative to prosecution</a:t>
          </a:r>
        </a:p>
        <a:p>
          <a:pPr marL="171450" lvl="1" indent="-171450" algn="l" defTabSz="844550">
            <a:lnSpc>
              <a:spcPct val="90000"/>
            </a:lnSpc>
            <a:spcBef>
              <a:spcPct val="0"/>
            </a:spcBef>
            <a:spcAft>
              <a:spcPct val="15000"/>
            </a:spcAft>
            <a:buChar char="•"/>
          </a:pPr>
          <a:r>
            <a:rPr lang="en-GB" sz="1900" kern="1200"/>
            <a:t>No obligation to pay fines under penalty notice (Appendix A) but can lead to prosecution</a:t>
          </a:r>
        </a:p>
        <a:p>
          <a:pPr marL="171450" lvl="1" indent="-171450" algn="l" defTabSz="844550">
            <a:lnSpc>
              <a:spcPct val="90000"/>
            </a:lnSpc>
            <a:spcBef>
              <a:spcPct val="0"/>
            </a:spcBef>
            <a:spcAft>
              <a:spcPct val="15000"/>
            </a:spcAft>
            <a:buChar char="•"/>
          </a:pPr>
          <a:r>
            <a:rPr lang="en-GB" sz="1900" kern="1200"/>
            <a:t>Used to "send a message" to providers where recurrent breaches across sector</a:t>
          </a:r>
        </a:p>
      </dsp:txBody>
      <dsp:txXfrm rot="-5400000">
        <a:off x="3785616" y="2433061"/>
        <a:ext cx="6650075" cy="1477121"/>
      </dsp:txXfrm>
    </dsp:sp>
    <dsp:sp modelId="{09B08F86-771B-4A12-A0C3-50C62D3AD04C}">
      <dsp:nvSpPr>
        <dsp:cNvPr id="0" name=""/>
        <dsp:cNvSpPr/>
      </dsp:nvSpPr>
      <dsp:spPr>
        <a:xfrm>
          <a:off x="0" y="2148534"/>
          <a:ext cx="3785616" cy="20461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GB" sz="3600" kern="1200" dirty="0"/>
            <a:t>Penalty Notices</a:t>
          </a:r>
        </a:p>
      </dsp:txBody>
      <dsp:txXfrm>
        <a:off x="99886" y="2248420"/>
        <a:ext cx="3585844" cy="18464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55325-6380-4D7D-90A4-2C2F6D1574E4}">
      <dsp:nvSpPr>
        <dsp:cNvPr id="0" name=""/>
        <dsp:cNvSpPr/>
      </dsp:nvSpPr>
      <dsp:spPr>
        <a:xfrm rot="5400000">
          <a:off x="6332138" y="-2341853"/>
          <a:ext cx="163693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a:t>May prosecute in conjunction with other enforcement action</a:t>
          </a:r>
        </a:p>
        <a:p>
          <a:pPr marL="171450" lvl="1" indent="-171450" algn="l" defTabSz="711200">
            <a:lnSpc>
              <a:spcPct val="90000"/>
            </a:lnSpc>
            <a:spcBef>
              <a:spcPct val="0"/>
            </a:spcBef>
            <a:spcAft>
              <a:spcPct val="15000"/>
            </a:spcAft>
            <a:buChar char="•"/>
          </a:pPr>
          <a:r>
            <a:rPr lang="en-GB" sz="1600" kern="1200"/>
            <a:t>Serious, multiple or persistent breaches or</a:t>
          </a:r>
        </a:p>
        <a:p>
          <a:pPr marL="171450" lvl="1" indent="-171450" algn="l" defTabSz="711200">
            <a:lnSpc>
              <a:spcPct val="90000"/>
            </a:lnSpc>
            <a:spcBef>
              <a:spcPct val="0"/>
            </a:spcBef>
            <a:spcAft>
              <a:spcPct val="15000"/>
            </a:spcAft>
            <a:buChar char="•"/>
          </a:pPr>
          <a:r>
            <a:rPr lang="en-GB" sz="1600" kern="1200"/>
            <a:t>Sufficient evidence to secure conviction</a:t>
          </a:r>
        </a:p>
        <a:p>
          <a:pPr marL="171450" lvl="1" indent="-171450" algn="l" defTabSz="711200">
            <a:lnSpc>
              <a:spcPct val="90000"/>
            </a:lnSpc>
            <a:spcBef>
              <a:spcPct val="0"/>
            </a:spcBef>
            <a:spcAft>
              <a:spcPct val="15000"/>
            </a:spcAft>
            <a:buChar char="•"/>
          </a:pPr>
          <a:r>
            <a:rPr lang="en-GB" sz="1600" kern="1200"/>
            <a:t>Must be in public interest</a:t>
          </a:r>
        </a:p>
        <a:p>
          <a:pPr marL="171450" lvl="1" indent="-171450" algn="l" defTabSz="711200">
            <a:lnSpc>
              <a:spcPct val="90000"/>
            </a:lnSpc>
            <a:spcBef>
              <a:spcPct val="0"/>
            </a:spcBef>
            <a:spcAft>
              <a:spcPct val="15000"/>
            </a:spcAft>
            <a:buChar char="•"/>
          </a:pPr>
          <a:r>
            <a:rPr lang="en-GB" sz="1600" kern="1200"/>
            <a:t>CQC will prosecute but Court will decide on penalty – conviction or fine (Appendix 2)</a:t>
          </a:r>
        </a:p>
      </dsp:txBody>
      <dsp:txXfrm rot="-5400000">
        <a:off x="3785616" y="284578"/>
        <a:ext cx="6650075" cy="1477121"/>
      </dsp:txXfrm>
    </dsp:sp>
    <dsp:sp modelId="{7D171C74-3CF6-4548-B1F3-0F8913D7ED52}">
      <dsp:nvSpPr>
        <dsp:cNvPr id="0" name=""/>
        <dsp:cNvSpPr/>
      </dsp:nvSpPr>
      <dsp:spPr>
        <a:xfrm>
          <a:off x="0" y="51"/>
          <a:ext cx="3785616" cy="20461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GB" sz="3600" kern="1200" dirty="0"/>
            <a:t>Prosecutions</a:t>
          </a:r>
        </a:p>
      </dsp:txBody>
      <dsp:txXfrm>
        <a:off x="99886" y="99937"/>
        <a:ext cx="3585844" cy="1846402"/>
      </dsp:txXfrm>
    </dsp:sp>
    <dsp:sp modelId="{9234830F-EF82-4811-8A15-A7EB86E1AD9A}">
      <dsp:nvSpPr>
        <dsp:cNvPr id="0" name=""/>
        <dsp:cNvSpPr/>
      </dsp:nvSpPr>
      <dsp:spPr>
        <a:xfrm rot="5400000">
          <a:off x="6332138" y="-193370"/>
          <a:ext cx="163693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GB" sz="1600" kern="1200"/>
            <a:t>Where CQC wants to hold individuals to account i.e. directors, registered managers or co sec</a:t>
          </a:r>
        </a:p>
        <a:p>
          <a:pPr marL="171450" lvl="1" indent="-171450" algn="l" defTabSz="711200">
            <a:lnSpc>
              <a:spcPct val="90000"/>
            </a:lnSpc>
            <a:spcBef>
              <a:spcPct val="0"/>
            </a:spcBef>
            <a:spcAft>
              <a:spcPct val="15000"/>
            </a:spcAft>
            <a:buChar char="•"/>
          </a:pPr>
          <a:r>
            <a:rPr lang="en-GB" sz="1600" kern="1200"/>
            <a:t>Offence committed with consent, connivance or attributable to neglect</a:t>
          </a:r>
        </a:p>
        <a:p>
          <a:pPr marL="171450" lvl="1" indent="-171450" algn="l" defTabSz="711200">
            <a:lnSpc>
              <a:spcPct val="90000"/>
            </a:lnSpc>
            <a:spcBef>
              <a:spcPct val="0"/>
            </a:spcBef>
            <a:spcAft>
              <a:spcPct val="15000"/>
            </a:spcAft>
            <a:buChar char="•"/>
          </a:pPr>
          <a:r>
            <a:rPr lang="en-GB" sz="1600" kern="1200"/>
            <a:t>Clarity about individual's accountability</a:t>
          </a:r>
        </a:p>
        <a:p>
          <a:pPr marL="171450" lvl="1" indent="-171450" algn="l" defTabSz="711200">
            <a:lnSpc>
              <a:spcPct val="90000"/>
            </a:lnSpc>
            <a:spcBef>
              <a:spcPct val="0"/>
            </a:spcBef>
            <a:spcAft>
              <a:spcPct val="15000"/>
            </a:spcAft>
            <a:buChar char="•"/>
          </a:pPr>
          <a:r>
            <a:rPr lang="en-GB" sz="1600" kern="1200"/>
            <a:t>Realistic prospect of conviction</a:t>
          </a:r>
        </a:p>
      </dsp:txBody>
      <dsp:txXfrm rot="-5400000">
        <a:off x="3785616" y="2433061"/>
        <a:ext cx="6650075" cy="1477121"/>
      </dsp:txXfrm>
    </dsp:sp>
    <dsp:sp modelId="{C2C6CD50-42E8-46BD-AE5A-E6AADF168173}">
      <dsp:nvSpPr>
        <dsp:cNvPr id="0" name=""/>
        <dsp:cNvSpPr/>
      </dsp:nvSpPr>
      <dsp:spPr>
        <a:xfrm>
          <a:off x="0" y="2148534"/>
          <a:ext cx="3785616" cy="20461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GB" sz="3600" kern="1200" dirty="0"/>
            <a:t>Individual prosecutions</a:t>
          </a:r>
        </a:p>
      </dsp:txBody>
      <dsp:txXfrm>
        <a:off x="99886" y="2248420"/>
        <a:ext cx="3585844" cy="184640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3078427" cy="511728"/>
          </a:xfrm>
          <a:prstGeom prst="rect">
            <a:avLst/>
          </a:prstGeom>
        </p:spPr>
        <p:txBody>
          <a:bodyPr vert="horz" lIns="94675" tIns="47339" rIns="94675" bIns="47339" rtlCol="0"/>
          <a:lstStyle>
            <a:lvl1pPr algn="l">
              <a:defRPr sz="1200"/>
            </a:lvl1pPr>
          </a:lstStyle>
          <a:p>
            <a:endParaRPr lang="en-GB" dirty="0"/>
          </a:p>
        </p:txBody>
      </p:sp>
      <p:sp>
        <p:nvSpPr>
          <p:cNvPr id="3" name="Date Placeholder 2"/>
          <p:cNvSpPr>
            <a:spLocks noGrp="1"/>
          </p:cNvSpPr>
          <p:nvPr>
            <p:ph type="dt" sz="quarter" idx="1"/>
          </p:nvPr>
        </p:nvSpPr>
        <p:spPr>
          <a:xfrm>
            <a:off x="4023995" y="5"/>
            <a:ext cx="3078427" cy="511728"/>
          </a:xfrm>
          <a:prstGeom prst="rect">
            <a:avLst/>
          </a:prstGeom>
        </p:spPr>
        <p:txBody>
          <a:bodyPr vert="horz" lIns="94675" tIns="47339" rIns="94675" bIns="47339" rtlCol="0"/>
          <a:lstStyle>
            <a:lvl1pPr algn="r">
              <a:defRPr sz="1200"/>
            </a:lvl1pPr>
          </a:lstStyle>
          <a:p>
            <a:endParaRPr lang="en-GB" dirty="0"/>
          </a:p>
        </p:txBody>
      </p:sp>
      <p:sp>
        <p:nvSpPr>
          <p:cNvPr id="4" name="Footer Placeholder 3"/>
          <p:cNvSpPr>
            <a:spLocks noGrp="1"/>
          </p:cNvSpPr>
          <p:nvPr>
            <p:ph type="ftr" sz="quarter" idx="2"/>
          </p:nvPr>
        </p:nvSpPr>
        <p:spPr>
          <a:xfrm>
            <a:off x="4" y="9721114"/>
            <a:ext cx="3078427" cy="511728"/>
          </a:xfrm>
          <a:prstGeom prst="rect">
            <a:avLst/>
          </a:prstGeom>
        </p:spPr>
        <p:txBody>
          <a:bodyPr vert="horz" lIns="94675" tIns="47339" rIns="94675" bIns="47339" rtlCol="0" anchor="b"/>
          <a:lstStyle>
            <a:lvl1pPr algn="l">
              <a:defRPr sz="1200"/>
            </a:lvl1pPr>
          </a:lstStyle>
          <a:p>
            <a:r>
              <a:rPr lang="en-GB" dirty="0"/>
              <a:t>SUPP.1584978.1</a:t>
            </a:r>
          </a:p>
        </p:txBody>
      </p:sp>
      <p:sp>
        <p:nvSpPr>
          <p:cNvPr id="5" name="Slide Number Placeholder 4"/>
          <p:cNvSpPr>
            <a:spLocks noGrp="1"/>
          </p:cNvSpPr>
          <p:nvPr>
            <p:ph type="sldNum" sz="quarter" idx="3"/>
          </p:nvPr>
        </p:nvSpPr>
        <p:spPr>
          <a:xfrm>
            <a:off x="4023995" y="9721114"/>
            <a:ext cx="3078427" cy="511728"/>
          </a:xfrm>
          <a:prstGeom prst="rect">
            <a:avLst/>
          </a:prstGeom>
        </p:spPr>
        <p:txBody>
          <a:bodyPr vert="horz" lIns="94675" tIns="47339" rIns="94675" bIns="47339" rtlCol="0" anchor="b"/>
          <a:lstStyle>
            <a:lvl1pPr algn="r">
              <a:defRPr sz="1200"/>
            </a:lvl1pPr>
          </a:lstStyle>
          <a:p>
            <a:fld id="{2858A9A7-130E-46B7-A706-1251F544B974}" type="slidenum">
              <a:rPr lang="en-GB" smtClean="0"/>
              <a:t>‹#›</a:t>
            </a:fld>
            <a:endParaRPr lang="en-GB" dirty="0"/>
          </a:p>
        </p:txBody>
      </p:sp>
    </p:spTree>
    <p:extLst>
      <p:ext uri="{BB962C8B-B14F-4D97-AF65-F5344CB8AC3E}">
        <p14:creationId xmlns:p14="http://schemas.microsoft.com/office/powerpoint/2010/main" val="4074857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3077693" cy="512305"/>
          </a:xfrm>
          <a:prstGeom prst="rect">
            <a:avLst/>
          </a:prstGeom>
        </p:spPr>
        <p:txBody>
          <a:bodyPr vert="horz" lIns="94675" tIns="47339" rIns="94675" bIns="47339" rtlCol="0"/>
          <a:lstStyle>
            <a:lvl1pPr algn="l">
              <a:defRPr sz="1200"/>
            </a:lvl1pPr>
          </a:lstStyle>
          <a:p>
            <a:endParaRPr lang="en-GB" dirty="0"/>
          </a:p>
        </p:txBody>
      </p:sp>
      <p:sp>
        <p:nvSpPr>
          <p:cNvPr id="3" name="Date Placeholder 2"/>
          <p:cNvSpPr>
            <a:spLocks noGrp="1"/>
          </p:cNvSpPr>
          <p:nvPr>
            <p:ph type="dt" idx="1"/>
          </p:nvPr>
        </p:nvSpPr>
        <p:spPr>
          <a:xfrm>
            <a:off x="4024684" y="4"/>
            <a:ext cx="3077693" cy="512305"/>
          </a:xfrm>
          <a:prstGeom prst="rect">
            <a:avLst/>
          </a:prstGeom>
        </p:spPr>
        <p:txBody>
          <a:bodyPr vert="horz" lIns="94675" tIns="47339" rIns="94675" bIns="47339" rtlCol="0"/>
          <a:lstStyle>
            <a:lvl1pPr algn="r">
              <a:defRPr sz="1200"/>
            </a:lvl1pPr>
          </a:lstStyle>
          <a:p>
            <a:fld id="{F823CCE9-9346-4F31-AB7D-FC5B675DC81A}" type="datetimeFigureOut">
              <a:rPr lang="en-GB" smtClean="0"/>
              <a:t>04/09/2024</a:t>
            </a:fld>
            <a:endParaRPr lang="en-GB" dirty="0"/>
          </a:p>
        </p:txBody>
      </p:sp>
      <p:sp>
        <p:nvSpPr>
          <p:cNvPr id="4" name="Slide Image Placeholder 3"/>
          <p:cNvSpPr>
            <a:spLocks noGrp="1" noRot="1" noChangeAspect="1"/>
          </p:cNvSpPr>
          <p:nvPr>
            <p:ph type="sldImg" idx="2"/>
          </p:nvPr>
        </p:nvSpPr>
        <p:spPr>
          <a:xfrm>
            <a:off x="146050" y="766763"/>
            <a:ext cx="6811963" cy="3832225"/>
          </a:xfrm>
          <a:prstGeom prst="rect">
            <a:avLst/>
          </a:prstGeom>
          <a:noFill/>
          <a:ln w="12700">
            <a:solidFill>
              <a:prstClr val="black"/>
            </a:solidFill>
          </a:ln>
        </p:spPr>
        <p:txBody>
          <a:bodyPr vert="horz" lIns="94675" tIns="47339" rIns="94675" bIns="47339" rtlCol="0" anchor="ctr"/>
          <a:lstStyle/>
          <a:p>
            <a:endParaRPr lang="en-GB" dirty="0"/>
          </a:p>
        </p:txBody>
      </p:sp>
      <p:sp>
        <p:nvSpPr>
          <p:cNvPr id="5" name="Notes Placeholder 4"/>
          <p:cNvSpPr>
            <a:spLocks noGrp="1"/>
          </p:cNvSpPr>
          <p:nvPr>
            <p:ph type="body" sz="quarter" idx="3"/>
          </p:nvPr>
        </p:nvSpPr>
        <p:spPr>
          <a:xfrm>
            <a:off x="710241" y="4861160"/>
            <a:ext cx="5683590" cy="4605822"/>
          </a:xfrm>
          <a:prstGeom prst="rect">
            <a:avLst/>
          </a:prstGeom>
        </p:spPr>
        <p:txBody>
          <a:bodyPr vert="horz" lIns="94675" tIns="47339" rIns="94675" bIns="473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5" y="9720678"/>
            <a:ext cx="3077693" cy="512305"/>
          </a:xfrm>
          <a:prstGeom prst="rect">
            <a:avLst/>
          </a:prstGeom>
        </p:spPr>
        <p:txBody>
          <a:bodyPr vert="horz" lIns="94675" tIns="47339" rIns="94675" bIns="47339" rtlCol="0" anchor="b"/>
          <a:lstStyle>
            <a:lvl1pPr algn="l">
              <a:defRPr sz="1200"/>
            </a:lvl1pPr>
          </a:lstStyle>
          <a:p>
            <a:endParaRPr lang="en-GB" dirty="0"/>
          </a:p>
        </p:txBody>
      </p:sp>
      <p:sp>
        <p:nvSpPr>
          <p:cNvPr id="7" name="Slide Number Placeholder 6"/>
          <p:cNvSpPr>
            <a:spLocks noGrp="1"/>
          </p:cNvSpPr>
          <p:nvPr>
            <p:ph type="sldNum" sz="quarter" idx="5"/>
          </p:nvPr>
        </p:nvSpPr>
        <p:spPr>
          <a:xfrm>
            <a:off x="4024684" y="9720678"/>
            <a:ext cx="3077693" cy="512305"/>
          </a:xfrm>
          <a:prstGeom prst="rect">
            <a:avLst/>
          </a:prstGeom>
        </p:spPr>
        <p:txBody>
          <a:bodyPr vert="horz" lIns="94675" tIns="47339" rIns="94675" bIns="47339" rtlCol="0" anchor="b"/>
          <a:lstStyle>
            <a:lvl1pPr algn="r">
              <a:defRPr sz="1200"/>
            </a:lvl1pPr>
          </a:lstStyle>
          <a:p>
            <a:fld id="{322161D6-4DFE-49A8-AB17-5F9262D4114A}" type="slidenum">
              <a:rPr lang="en-GB" smtClean="0"/>
              <a:t>‹#›</a:t>
            </a:fld>
            <a:endParaRPr lang="en-GB" dirty="0"/>
          </a:p>
        </p:txBody>
      </p:sp>
    </p:spTree>
    <p:extLst>
      <p:ext uri="{BB962C8B-B14F-4D97-AF65-F5344CB8AC3E}">
        <p14:creationId xmlns:p14="http://schemas.microsoft.com/office/powerpoint/2010/main" val="1974393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050" y="766763"/>
            <a:ext cx="6811963" cy="3832225"/>
          </a:xfrm>
        </p:spPr>
      </p:sp>
      <p:sp>
        <p:nvSpPr>
          <p:cNvPr id="3" name="Notes Placeholder 2"/>
          <p:cNvSpPr>
            <a:spLocks noGrp="1"/>
          </p:cNvSpPr>
          <p:nvPr>
            <p:ph type="body" idx="1"/>
          </p:nvPr>
        </p:nvSpPr>
        <p:spPr/>
        <p:txBody>
          <a:bodyPr/>
          <a:lstStyle/>
          <a:p>
            <a:r>
              <a:rPr lang="en-GB" sz="1000" dirty="0"/>
              <a:t>As of 1 April 2015, the legal framework which underpins CQC regulation comprises:</a:t>
            </a:r>
          </a:p>
          <a:p>
            <a:pPr lvl="2" fontAlgn="base"/>
            <a:r>
              <a:rPr lang="en-GB" sz="1000" dirty="0"/>
              <a:t>The Health and Social Care Act 2008 (the </a:t>
            </a:r>
            <a:r>
              <a:rPr lang="en-GB" sz="1000" b="1" dirty="0"/>
              <a:t>2008 Act</a:t>
            </a:r>
            <a:r>
              <a:rPr lang="en-GB" sz="1000" dirty="0"/>
              <a:t>)</a:t>
            </a:r>
          </a:p>
          <a:p>
            <a:pPr lvl="2" fontAlgn="base"/>
            <a:r>
              <a:rPr lang="en-GB" sz="1000" dirty="0"/>
              <a:t>The Care Quality Commission (Registration) Regulations 2009 (the </a:t>
            </a:r>
            <a:r>
              <a:rPr lang="en-GB" sz="1000" b="1" dirty="0"/>
              <a:t>Registration Regulations</a:t>
            </a:r>
            <a:r>
              <a:rPr lang="en-GB" sz="1000" dirty="0"/>
              <a:t>)</a:t>
            </a:r>
          </a:p>
          <a:p>
            <a:pPr lvl="2" fontAlgn="base"/>
            <a:r>
              <a:rPr lang="en-GB" sz="1000" dirty="0"/>
              <a:t>The Health and Social Care Act 2008 (Regulated Activities) Regulations 2014 (the </a:t>
            </a:r>
            <a:r>
              <a:rPr lang="en-GB" sz="1000" b="1" dirty="0"/>
              <a:t>Regulated Activity Regulations</a:t>
            </a:r>
            <a:r>
              <a:rPr lang="en-GB" sz="1000" dirty="0"/>
              <a:t>).  The 2014 Regulations came fully into force on 1 April 2015.  They include the Duty of Candour and the Fit and Proper Persons Test which are discussed below and have been varied in March 2015 to make those requirements applicable to non-NHS providers.   </a:t>
            </a:r>
          </a:p>
          <a:p>
            <a:pPr lvl="2" fontAlgn="base"/>
            <a:r>
              <a:rPr lang="en-GB" sz="1000" dirty="0"/>
              <a:t>Guidance for providers on meeting the regulations.  This replaces the previous Guidance About Compliance: Essential Standards of Quality and Safety document, which related to the 2010 regulated activity regulations which are superseded from 1 April.</a:t>
            </a:r>
          </a:p>
          <a:p>
            <a:r>
              <a:rPr lang="en-GB" sz="1000" b="1" dirty="0"/>
              <a:t>The </a:t>
            </a:r>
            <a:r>
              <a:rPr lang="en-GB" sz="1000" b="1" dirty="0" err="1"/>
              <a:t>SoS</a:t>
            </a:r>
            <a:r>
              <a:rPr lang="en-GB" sz="1000" b="1" dirty="0"/>
              <a:t> has a power under s20 of the 2008 Act to make regulations about Part 1 of the Act which covers the CQC.  These include things like securing service quality, health and welfare of service users, and more specific areas – but there is a general power.</a:t>
            </a:r>
            <a:r>
              <a:rPr lang="en-GB" sz="1000" dirty="0"/>
              <a:t> </a:t>
            </a:r>
          </a:p>
          <a:p>
            <a:r>
              <a:rPr lang="en-GB" sz="1000" dirty="0"/>
              <a:t>CQC then has a duty under s23 to issue guidance about complying with the published regulations which is what the guidance does. </a:t>
            </a:r>
          </a:p>
          <a:p>
            <a:r>
              <a:rPr lang="en-GB" sz="1000" b="1" dirty="0"/>
              <a:t>Regulation 21 (Regulated Activity) Regulations says that registered persons “must have regard” to the guidance.   Not obliged to follow the guidance but do have to comply with the law.  If you are not following the guidance you still need to demonstrate this through any alternative approach taken, and CQC will probably look at it harder</a:t>
            </a:r>
            <a:r>
              <a:rPr lang="en-GB" sz="1000" dirty="0"/>
              <a:t>.  </a:t>
            </a:r>
          </a:p>
          <a:p>
            <a:r>
              <a:rPr lang="en-GB" sz="1000" dirty="0"/>
              <a:t>The approach is for each regulation to provide:</a:t>
            </a:r>
          </a:p>
          <a:p>
            <a:r>
              <a:rPr lang="en-GB" sz="1000" dirty="0"/>
              <a:t>1. A copy of the actual text of the regulation.  </a:t>
            </a:r>
          </a:p>
          <a:p>
            <a:r>
              <a:rPr lang="en-GB" sz="1000" dirty="0"/>
              <a:t>2. A summary of the intention of the regulation. </a:t>
            </a:r>
          </a:p>
          <a:p>
            <a:r>
              <a:rPr lang="en-GB" sz="1000" dirty="0"/>
              <a:t>3. Guidance on the requirements of specific components of the regulation. Which is meant to be non-exhaustive – CQC is not trying to be prescriptive but to guide.</a:t>
            </a:r>
          </a:p>
          <a:p>
            <a:endParaRPr lang="en-GB" dirty="0"/>
          </a:p>
        </p:txBody>
      </p:sp>
      <p:sp>
        <p:nvSpPr>
          <p:cNvPr id="4" name="Slide Number Placeholder 3"/>
          <p:cNvSpPr>
            <a:spLocks noGrp="1"/>
          </p:cNvSpPr>
          <p:nvPr>
            <p:ph type="sldNum" sz="quarter" idx="10"/>
          </p:nvPr>
        </p:nvSpPr>
        <p:spPr/>
        <p:txBody>
          <a:bodyPr/>
          <a:lstStyle/>
          <a:p>
            <a:fld id="{322161D6-4DFE-49A8-AB17-5F9262D4114A}" type="slidenum">
              <a:rPr lang="en-GB" smtClean="0"/>
              <a:t>5</a:t>
            </a:fld>
            <a:endParaRPr lang="en-GB" dirty="0"/>
          </a:p>
        </p:txBody>
      </p:sp>
    </p:spTree>
    <p:extLst>
      <p:ext uri="{BB962C8B-B14F-4D97-AF65-F5344CB8AC3E}">
        <p14:creationId xmlns:p14="http://schemas.microsoft.com/office/powerpoint/2010/main" val="4115630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9C7583-218E-4B11-88EE-224B483A772B}" type="slidenum">
              <a:rPr lang="en-GB" smtClean="0"/>
              <a:pPr/>
              <a:t>28</a:t>
            </a:fld>
            <a:endParaRPr lang="en-GB" dirty="0"/>
          </a:p>
        </p:txBody>
      </p:sp>
    </p:spTree>
    <p:extLst>
      <p:ext uri="{BB962C8B-B14F-4D97-AF65-F5344CB8AC3E}">
        <p14:creationId xmlns:p14="http://schemas.microsoft.com/office/powerpoint/2010/main" val="707188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9C7583-218E-4B11-88EE-224B483A772B}" type="slidenum">
              <a:rPr lang="en-GB" smtClean="0"/>
              <a:pPr/>
              <a:t>29</a:t>
            </a:fld>
            <a:endParaRPr lang="en-GB" dirty="0"/>
          </a:p>
        </p:txBody>
      </p:sp>
    </p:spTree>
    <p:extLst>
      <p:ext uri="{BB962C8B-B14F-4D97-AF65-F5344CB8AC3E}">
        <p14:creationId xmlns:p14="http://schemas.microsoft.com/office/powerpoint/2010/main" val="3956131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050" y="766763"/>
            <a:ext cx="6811963" cy="38322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22161D6-4DFE-49A8-AB17-5F9262D4114A}" type="slidenum">
              <a:rPr lang="en-GB" smtClean="0"/>
              <a:t>6</a:t>
            </a:fld>
            <a:endParaRPr lang="en-GB" dirty="0"/>
          </a:p>
        </p:txBody>
      </p:sp>
    </p:spTree>
    <p:extLst>
      <p:ext uri="{BB962C8B-B14F-4D97-AF65-F5344CB8AC3E}">
        <p14:creationId xmlns:p14="http://schemas.microsoft.com/office/powerpoint/2010/main" val="4116964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050" y="766763"/>
            <a:ext cx="6811963" cy="38322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22161D6-4DFE-49A8-AB17-5F9262D4114A}" type="slidenum">
              <a:rPr lang="en-GB" smtClean="0"/>
              <a:t>9</a:t>
            </a:fld>
            <a:endParaRPr lang="en-GB" dirty="0"/>
          </a:p>
        </p:txBody>
      </p:sp>
    </p:spTree>
    <p:extLst>
      <p:ext uri="{BB962C8B-B14F-4D97-AF65-F5344CB8AC3E}">
        <p14:creationId xmlns:p14="http://schemas.microsoft.com/office/powerpoint/2010/main" val="384332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050" y="766763"/>
            <a:ext cx="6811963" cy="38322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22161D6-4DFE-49A8-AB17-5F9262D4114A}" type="slidenum">
              <a:rPr lang="en-GB" smtClean="0"/>
              <a:t>22</a:t>
            </a:fld>
            <a:endParaRPr lang="en-GB" dirty="0"/>
          </a:p>
        </p:txBody>
      </p:sp>
    </p:spTree>
    <p:extLst>
      <p:ext uri="{BB962C8B-B14F-4D97-AF65-F5344CB8AC3E}">
        <p14:creationId xmlns:p14="http://schemas.microsoft.com/office/powerpoint/2010/main" val="2748863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050" y="766763"/>
            <a:ext cx="6811963" cy="38322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22161D6-4DFE-49A8-AB17-5F9262D4114A}" type="slidenum">
              <a:rPr lang="en-GB" smtClean="0"/>
              <a:t>23</a:t>
            </a:fld>
            <a:endParaRPr lang="en-GB" dirty="0"/>
          </a:p>
        </p:txBody>
      </p:sp>
    </p:spTree>
    <p:extLst>
      <p:ext uri="{BB962C8B-B14F-4D97-AF65-F5344CB8AC3E}">
        <p14:creationId xmlns:p14="http://schemas.microsoft.com/office/powerpoint/2010/main" val="3294105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050" y="766763"/>
            <a:ext cx="6811963" cy="38322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22161D6-4DFE-49A8-AB17-5F9262D4114A}" type="slidenum">
              <a:rPr lang="en-GB" smtClean="0"/>
              <a:t>24</a:t>
            </a:fld>
            <a:endParaRPr lang="en-GB" dirty="0"/>
          </a:p>
        </p:txBody>
      </p:sp>
    </p:spTree>
    <p:extLst>
      <p:ext uri="{BB962C8B-B14F-4D97-AF65-F5344CB8AC3E}">
        <p14:creationId xmlns:p14="http://schemas.microsoft.com/office/powerpoint/2010/main" val="2215041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9C7583-218E-4B11-88EE-224B483A772B}" type="slidenum">
              <a:rPr lang="en-GB" smtClean="0"/>
              <a:pPr/>
              <a:t>25</a:t>
            </a:fld>
            <a:endParaRPr lang="en-GB" dirty="0"/>
          </a:p>
        </p:txBody>
      </p:sp>
    </p:spTree>
    <p:extLst>
      <p:ext uri="{BB962C8B-B14F-4D97-AF65-F5344CB8AC3E}">
        <p14:creationId xmlns:p14="http://schemas.microsoft.com/office/powerpoint/2010/main" val="1345988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9C7583-218E-4B11-88EE-224B483A772B}" type="slidenum">
              <a:rPr lang="en-GB" smtClean="0"/>
              <a:pPr/>
              <a:t>26</a:t>
            </a:fld>
            <a:endParaRPr lang="en-GB" dirty="0"/>
          </a:p>
        </p:txBody>
      </p:sp>
    </p:spTree>
    <p:extLst>
      <p:ext uri="{BB962C8B-B14F-4D97-AF65-F5344CB8AC3E}">
        <p14:creationId xmlns:p14="http://schemas.microsoft.com/office/powerpoint/2010/main" val="1936405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9C7583-218E-4B11-88EE-224B483A772B}" type="slidenum">
              <a:rPr lang="en-GB" smtClean="0"/>
              <a:pPr/>
              <a:t>27</a:t>
            </a:fld>
            <a:endParaRPr lang="en-GB" dirty="0"/>
          </a:p>
        </p:txBody>
      </p:sp>
    </p:spTree>
    <p:extLst>
      <p:ext uri="{BB962C8B-B14F-4D97-AF65-F5344CB8AC3E}">
        <p14:creationId xmlns:p14="http://schemas.microsoft.com/office/powerpoint/2010/main" val="23591528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instagram.com/trowers_law" TargetMode="External"/><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www.linkedin.com/company/trowers/"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descr="Title Image">
            <a:extLst>
              <a:ext uri="{FF2B5EF4-FFF2-40B4-BE49-F238E27FC236}">
                <a16:creationId xmlns:a16="http://schemas.microsoft.com/office/drawing/2014/main" id="{E5D3BF48-1CB3-4AF3-AF12-0D0D69D2D5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4401" cy="5683105"/>
          </a:xfrm>
          <a:prstGeom prst="rect">
            <a:avLst/>
          </a:prstGeom>
        </p:spPr>
      </p:pic>
      <p:sp>
        <p:nvSpPr>
          <p:cNvPr id="2" name="Title 1">
            <a:extLst>
              <a:ext uri="{FF2B5EF4-FFF2-40B4-BE49-F238E27FC236}">
                <a16:creationId xmlns:a16="http://schemas.microsoft.com/office/drawing/2014/main" id="{F936241F-ABB6-4962-8101-086BD88BE84B}"/>
              </a:ext>
            </a:extLst>
          </p:cNvPr>
          <p:cNvSpPr>
            <a:spLocks noGrp="1"/>
          </p:cNvSpPr>
          <p:nvPr>
            <p:ph type="ctrTitle" hasCustomPrompt="1"/>
          </p:nvPr>
        </p:nvSpPr>
        <p:spPr>
          <a:xfrm>
            <a:off x="0" y="998136"/>
            <a:ext cx="9691199" cy="2390075"/>
          </a:xfrm>
          <a:solidFill>
            <a:schemeClr val="tx1">
              <a:alpha val="95000"/>
            </a:schemeClr>
          </a:solidFill>
        </p:spPr>
        <p:txBody>
          <a:bodyPr lIns="1044000" tIns="468000" anchor="t">
            <a:normAutofit/>
          </a:bodyPr>
          <a:lstStyle>
            <a:lvl1pPr algn="l">
              <a:defRPr sz="2800">
                <a:solidFill>
                  <a:schemeClr val="bg1"/>
                </a:solidFill>
              </a:defRPr>
            </a:lvl1pPr>
          </a:lstStyle>
          <a:p>
            <a:r>
              <a:rPr lang="en-US" dirty="0"/>
              <a:t>Presentation title</a:t>
            </a:r>
            <a:endParaRPr lang="en-GB" dirty="0"/>
          </a:p>
        </p:txBody>
      </p:sp>
      <p:sp>
        <p:nvSpPr>
          <p:cNvPr id="3" name="Subtitle 2">
            <a:extLst>
              <a:ext uri="{FF2B5EF4-FFF2-40B4-BE49-F238E27FC236}">
                <a16:creationId xmlns:a16="http://schemas.microsoft.com/office/drawing/2014/main" id="{4A99CC66-7AA0-403B-989C-F0B60B634FE4}"/>
              </a:ext>
            </a:extLst>
          </p:cNvPr>
          <p:cNvSpPr>
            <a:spLocks noGrp="1"/>
          </p:cNvSpPr>
          <p:nvPr>
            <p:ph type="subTitle" idx="1" hasCustomPrompt="1"/>
          </p:nvPr>
        </p:nvSpPr>
        <p:spPr>
          <a:xfrm>
            <a:off x="957600" y="2032001"/>
            <a:ext cx="7724774" cy="417600"/>
          </a:xfrm>
        </p:spPr>
        <p:txBody>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or name</a:t>
            </a:r>
            <a:endParaRPr lang="en-GB" dirty="0"/>
          </a:p>
        </p:txBody>
      </p:sp>
      <p:sp>
        <p:nvSpPr>
          <p:cNvPr id="19" name="Date">
            <a:extLst>
              <a:ext uri="{FF2B5EF4-FFF2-40B4-BE49-F238E27FC236}">
                <a16:creationId xmlns:a16="http://schemas.microsoft.com/office/drawing/2014/main" id="{B12B6E05-3E97-456A-86B2-EB96D05559F2}"/>
              </a:ext>
            </a:extLst>
          </p:cNvPr>
          <p:cNvSpPr>
            <a:spLocks noGrp="1"/>
          </p:cNvSpPr>
          <p:nvPr>
            <p:ph type="body" sz="quarter" idx="10" hasCustomPrompt="1"/>
          </p:nvPr>
        </p:nvSpPr>
        <p:spPr>
          <a:xfrm>
            <a:off x="957263" y="2452688"/>
            <a:ext cx="4738687" cy="417512"/>
          </a:xfrm>
        </p:spPr>
        <p:txBody>
          <a:bodyPr/>
          <a:lstStyle>
            <a:lvl1pPr algn="l">
              <a:buNone/>
              <a:defRPr sz="1500">
                <a:solidFill>
                  <a:schemeClr val="bg1"/>
                </a:solidFill>
              </a:defRPr>
            </a:lvl1pPr>
          </a:lstStyle>
          <a:p>
            <a:pPr lvl="0"/>
            <a:r>
              <a:rPr lang="en-GB" dirty="0"/>
              <a:t>Date</a:t>
            </a:r>
          </a:p>
        </p:txBody>
      </p:sp>
      <p:sp>
        <p:nvSpPr>
          <p:cNvPr id="20" name="Rectangle 19">
            <a:extLst>
              <a:ext uri="{FF2B5EF4-FFF2-40B4-BE49-F238E27FC236}">
                <a16:creationId xmlns:a16="http://schemas.microsoft.com/office/drawing/2014/main" id="{AA7DE9DB-DB5D-42EB-BBE4-6685F74F02D6}"/>
              </a:ext>
            </a:extLst>
          </p:cNvPr>
          <p:cNvSpPr>
            <a:spLocks/>
          </p:cNvSpPr>
          <p:nvPr/>
        </p:nvSpPr>
        <p:spPr>
          <a:xfrm>
            <a:off x="0" y="3388211"/>
            <a:ext cx="9691200" cy="792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solidFill>
                <a:schemeClr val="bg1"/>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CE7A75A1-CBFB-42D2-9B66-58AB813F5E41}"/>
              </a:ext>
            </a:extLst>
          </p:cNvPr>
          <p:cNvSpPr>
            <a:spLocks/>
          </p:cNvSpPr>
          <p:nvPr/>
        </p:nvSpPr>
        <p:spPr>
          <a:xfrm>
            <a:off x="0" y="5738686"/>
            <a:ext cx="12192001" cy="11232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D8A375B7-039F-439D-85F9-11E4029C4048}"/>
              </a:ext>
            </a:extLst>
          </p:cNvPr>
          <p:cNvSpPr>
            <a:spLocks/>
          </p:cNvSpPr>
          <p:nvPr/>
        </p:nvSpPr>
        <p:spPr>
          <a:xfrm>
            <a:off x="0" y="5681994"/>
            <a:ext cx="12193200" cy="792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solidFill>
                <a:schemeClr val="bg1"/>
              </a:solidFill>
              <a:latin typeface="Arial" panose="020B0604020202020204" pitchFamily="34" charset="0"/>
              <a:cs typeface="Arial" panose="020B0604020202020204" pitchFamily="34" charset="0"/>
            </a:endParaRPr>
          </a:p>
        </p:txBody>
      </p:sp>
      <p:pic>
        <p:nvPicPr>
          <p:cNvPr id="8" name="Picture 7" descr="Trowers &amp; Hamlins">
            <a:extLst>
              <a:ext uri="{FF2B5EF4-FFF2-40B4-BE49-F238E27FC236}">
                <a16:creationId xmlns:a16="http://schemas.microsoft.com/office/drawing/2014/main" id="{3FCD8981-DB5F-8C7E-6DA0-4131A7FE138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610" y="6025027"/>
            <a:ext cx="2092237" cy="568670"/>
          </a:xfrm>
          <a:prstGeom prst="rect">
            <a:avLst/>
          </a:prstGeom>
        </p:spPr>
      </p:pic>
      <p:pic>
        <p:nvPicPr>
          <p:cNvPr id="10" name="Picture 9" descr="trowers.com">
            <a:extLst>
              <a:ext uri="{FF2B5EF4-FFF2-40B4-BE49-F238E27FC236}">
                <a16:creationId xmlns:a16="http://schemas.microsoft.com/office/drawing/2014/main" id="{4E5FBA60-1DB4-D2D8-5BDB-CFDAE015651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325476" y="6212185"/>
            <a:ext cx="2025744" cy="197955"/>
          </a:xfrm>
          <a:prstGeom prst="rect">
            <a:avLst/>
          </a:prstGeom>
        </p:spPr>
      </p:pic>
    </p:spTree>
    <p:extLst>
      <p:ext uri="{BB962C8B-B14F-4D97-AF65-F5344CB8AC3E}">
        <p14:creationId xmlns:p14="http://schemas.microsoft.com/office/powerpoint/2010/main" val="3869449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2878D-1DD5-49B7-AFF9-00A569BBD90B}"/>
              </a:ext>
            </a:extLst>
          </p:cNvPr>
          <p:cNvSpPr>
            <a:spLocks noGrp="1"/>
          </p:cNvSpPr>
          <p:nvPr>
            <p:ph type="title"/>
          </p:nvPr>
        </p:nvSpPr>
        <p:spPr/>
        <p:txBody>
          <a:bodyPr/>
          <a:lstStyle/>
          <a:p>
            <a:r>
              <a:rPr lang="en-GB"/>
              <a:t>Click to edit Master title style</a:t>
            </a:r>
            <a:endParaRPr lang="en-GB" dirty="0"/>
          </a:p>
        </p:txBody>
      </p:sp>
    </p:spTree>
    <p:extLst>
      <p:ext uri="{BB962C8B-B14F-4D97-AF65-F5344CB8AC3E}">
        <p14:creationId xmlns:p14="http://schemas.microsoft.com/office/powerpoint/2010/main" val="109944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ey Contac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2878D-1DD5-49B7-AFF9-00A569BBD90B}"/>
              </a:ext>
            </a:extLst>
          </p:cNvPr>
          <p:cNvSpPr>
            <a:spLocks noGrp="1"/>
          </p:cNvSpPr>
          <p:nvPr>
            <p:ph type="title"/>
          </p:nvPr>
        </p:nvSpPr>
        <p:spPr/>
        <p:txBody>
          <a:bodyPr>
            <a:noAutofit/>
          </a:bodyPr>
          <a:lstStyle/>
          <a:p>
            <a:r>
              <a:rPr lang="en-GB"/>
              <a:t>Click to edit Master title style</a:t>
            </a:r>
            <a:endParaRPr lang="en-GB" dirty="0"/>
          </a:p>
        </p:txBody>
      </p:sp>
      <p:sp>
        <p:nvSpPr>
          <p:cNvPr id="14" name="Photo">
            <a:extLst>
              <a:ext uri="{FF2B5EF4-FFF2-40B4-BE49-F238E27FC236}">
                <a16:creationId xmlns:a16="http://schemas.microsoft.com/office/drawing/2014/main" id="{99F62EEE-93C8-4225-B1D0-BA4F27168491}"/>
              </a:ext>
            </a:extLst>
          </p:cNvPr>
          <p:cNvSpPr>
            <a:spLocks noGrp="1"/>
          </p:cNvSpPr>
          <p:nvPr>
            <p:ph type="pic" sz="quarter" idx="15"/>
          </p:nvPr>
        </p:nvSpPr>
        <p:spPr>
          <a:xfrm>
            <a:off x="838198" y="1698306"/>
            <a:ext cx="1123200" cy="877933"/>
          </a:xfrm>
          <a:noFill/>
        </p:spPr>
        <p:txBody>
          <a:bodyPr>
            <a:noAutofit/>
          </a:bodyPr>
          <a:lstStyle>
            <a:lvl1pPr>
              <a:buNone/>
              <a:defRPr sz="700"/>
            </a:lvl1pPr>
          </a:lstStyle>
          <a:p>
            <a:r>
              <a:rPr lang="en-GB"/>
              <a:t>Click icon to add picture</a:t>
            </a:r>
            <a:endParaRPr lang="en-GB" dirty="0"/>
          </a:p>
        </p:txBody>
      </p:sp>
      <p:sp>
        <p:nvSpPr>
          <p:cNvPr id="15" name="Photo">
            <a:extLst>
              <a:ext uri="{FF2B5EF4-FFF2-40B4-BE49-F238E27FC236}">
                <a16:creationId xmlns:a16="http://schemas.microsoft.com/office/drawing/2014/main" id="{9F52C512-50F2-4435-B844-103CF13FEE2E}"/>
              </a:ext>
            </a:extLst>
          </p:cNvPr>
          <p:cNvSpPr>
            <a:spLocks noGrp="1"/>
          </p:cNvSpPr>
          <p:nvPr>
            <p:ph type="pic" sz="quarter" idx="16"/>
          </p:nvPr>
        </p:nvSpPr>
        <p:spPr>
          <a:xfrm>
            <a:off x="838197" y="2957099"/>
            <a:ext cx="1123200" cy="877933"/>
          </a:xfrm>
          <a:noFill/>
        </p:spPr>
        <p:txBody>
          <a:bodyPr>
            <a:noAutofit/>
          </a:bodyPr>
          <a:lstStyle>
            <a:lvl1pPr>
              <a:buNone/>
              <a:defRPr sz="800"/>
            </a:lvl1pPr>
          </a:lstStyle>
          <a:p>
            <a:r>
              <a:rPr lang="en-GB"/>
              <a:t>Click icon to add picture</a:t>
            </a:r>
            <a:endParaRPr lang="en-GB" dirty="0"/>
          </a:p>
        </p:txBody>
      </p:sp>
      <p:sp>
        <p:nvSpPr>
          <p:cNvPr id="16" name="Photo">
            <a:extLst>
              <a:ext uri="{FF2B5EF4-FFF2-40B4-BE49-F238E27FC236}">
                <a16:creationId xmlns:a16="http://schemas.microsoft.com/office/drawing/2014/main" id="{850C721F-B296-493D-975A-430132E58ED5}"/>
              </a:ext>
            </a:extLst>
          </p:cNvPr>
          <p:cNvSpPr>
            <a:spLocks noGrp="1"/>
          </p:cNvSpPr>
          <p:nvPr>
            <p:ph type="pic" sz="quarter" idx="17"/>
          </p:nvPr>
        </p:nvSpPr>
        <p:spPr>
          <a:xfrm>
            <a:off x="838197" y="4215892"/>
            <a:ext cx="1123200" cy="877933"/>
          </a:xfrm>
          <a:noFill/>
        </p:spPr>
        <p:txBody>
          <a:bodyPr>
            <a:noAutofit/>
          </a:bodyPr>
          <a:lstStyle>
            <a:lvl1pPr>
              <a:buNone/>
              <a:defRPr sz="800"/>
            </a:lvl1pPr>
          </a:lstStyle>
          <a:p>
            <a:r>
              <a:rPr lang="en-GB"/>
              <a:t>Click icon to add picture</a:t>
            </a:r>
            <a:endParaRPr lang="en-GB" dirty="0"/>
          </a:p>
        </p:txBody>
      </p:sp>
      <p:sp>
        <p:nvSpPr>
          <p:cNvPr id="17" name="Photo">
            <a:extLst>
              <a:ext uri="{FF2B5EF4-FFF2-40B4-BE49-F238E27FC236}">
                <a16:creationId xmlns:a16="http://schemas.microsoft.com/office/drawing/2014/main" id="{BD7B62E8-CEAD-4E98-A007-28B607225399}"/>
              </a:ext>
            </a:extLst>
          </p:cNvPr>
          <p:cNvSpPr>
            <a:spLocks noGrp="1"/>
          </p:cNvSpPr>
          <p:nvPr>
            <p:ph type="pic" sz="quarter" idx="18"/>
          </p:nvPr>
        </p:nvSpPr>
        <p:spPr>
          <a:xfrm>
            <a:off x="6095998" y="1698306"/>
            <a:ext cx="1123200" cy="877933"/>
          </a:xfrm>
          <a:noFill/>
        </p:spPr>
        <p:txBody>
          <a:bodyPr wrap="none">
            <a:noAutofit/>
          </a:bodyPr>
          <a:lstStyle>
            <a:lvl1pPr>
              <a:buNone/>
              <a:defRPr sz="800"/>
            </a:lvl1pPr>
          </a:lstStyle>
          <a:p>
            <a:r>
              <a:rPr lang="en-GB"/>
              <a:t>Click icon to add picture</a:t>
            </a:r>
            <a:endParaRPr lang="en-GB" dirty="0"/>
          </a:p>
        </p:txBody>
      </p:sp>
      <p:sp>
        <p:nvSpPr>
          <p:cNvPr id="18" name="Photo">
            <a:extLst>
              <a:ext uri="{FF2B5EF4-FFF2-40B4-BE49-F238E27FC236}">
                <a16:creationId xmlns:a16="http://schemas.microsoft.com/office/drawing/2014/main" id="{E5EC322D-7D98-4F53-9C36-2427849C5569}"/>
              </a:ext>
            </a:extLst>
          </p:cNvPr>
          <p:cNvSpPr>
            <a:spLocks noGrp="1"/>
          </p:cNvSpPr>
          <p:nvPr>
            <p:ph type="pic" sz="quarter" idx="19"/>
          </p:nvPr>
        </p:nvSpPr>
        <p:spPr>
          <a:xfrm>
            <a:off x="6095998" y="2957099"/>
            <a:ext cx="1123200" cy="877933"/>
          </a:xfrm>
          <a:noFill/>
        </p:spPr>
        <p:txBody>
          <a:bodyPr wrap="none">
            <a:noAutofit/>
          </a:bodyPr>
          <a:lstStyle>
            <a:lvl1pPr>
              <a:buNone/>
              <a:defRPr sz="800"/>
            </a:lvl1pPr>
          </a:lstStyle>
          <a:p>
            <a:r>
              <a:rPr lang="en-GB"/>
              <a:t>Click icon to add picture</a:t>
            </a:r>
            <a:endParaRPr lang="en-GB" dirty="0"/>
          </a:p>
        </p:txBody>
      </p:sp>
      <p:sp>
        <p:nvSpPr>
          <p:cNvPr id="19" name="Photo">
            <a:extLst>
              <a:ext uri="{FF2B5EF4-FFF2-40B4-BE49-F238E27FC236}">
                <a16:creationId xmlns:a16="http://schemas.microsoft.com/office/drawing/2014/main" id="{3F3E7F1F-A8F9-4CC3-8E5A-80574412123E}"/>
              </a:ext>
            </a:extLst>
          </p:cNvPr>
          <p:cNvSpPr>
            <a:spLocks noGrp="1"/>
          </p:cNvSpPr>
          <p:nvPr>
            <p:ph type="pic" sz="quarter" idx="20"/>
          </p:nvPr>
        </p:nvSpPr>
        <p:spPr>
          <a:xfrm>
            <a:off x="6095998" y="4215891"/>
            <a:ext cx="1123200" cy="877933"/>
          </a:xfrm>
          <a:noFill/>
        </p:spPr>
        <p:txBody>
          <a:bodyPr wrap="none">
            <a:noAutofit/>
          </a:bodyPr>
          <a:lstStyle>
            <a:lvl1pPr>
              <a:buNone/>
              <a:defRPr sz="800"/>
            </a:lvl1pPr>
          </a:lstStyle>
          <a:p>
            <a:r>
              <a:rPr lang="en-GB"/>
              <a:t>Click icon to add picture</a:t>
            </a:r>
            <a:endParaRPr lang="en-GB" dirty="0"/>
          </a:p>
        </p:txBody>
      </p:sp>
      <p:sp>
        <p:nvSpPr>
          <p:cNvPr id="21" name="Office">
            <a:extLst>
              <a:ext uri="{FF2B5EF4-FFF2-40B4-BE49-F238E27FC236}">
                <a16:creationId xmlns:a16="http://schemas.microsoft.com/office/drawing/2014/main" id="{E06643E8-C470-4A3A-A873-C103C4A251BD}"/>
              </a:ext>
            </a:extLst>
          </p:cNvPr>
          <p:cNvSpPr>
            <a:spLocks noGrp="1"/>
          </p:cNvSpPr>
          <p:nvPr>
            <p:ph type="body" sz="quarter" idx="12" hasCustomPrompt="1"/>
          </p:nvPr>
        </p:nvSpPr>
        <p:spPr>
          <a:xfrm>
            <a:off x="2066922" y="2032497"/>
            <a:ext cx="1628775" cy="216000"/>
          </a:xfrm>
        </p:spPr>
        <p:txBody>
          <a:bodyPr wrap="none">
            <a:noAutofit/>
          </a:bodyPr>
          <a:lstStyle>
            <a:lvl1pPr>
              <a:buNone/>
              <a:defRPr sz="1200" b="0"/>
            </a:lvl1pPr>
          </a:lstStyle>
          <a:p>
            <a:pPr lvl="0"/>
            <a:r>
              <a:rPr lang="en-GB" dirty="0"/>
              <a:t>Office</a:t>
            </a:r>
          </a:p>
        </p:txBody>
      </p:sp>
      <p:sp>
        <p:nvSpPr>
          <p:cNvPr id="22" name="Tel">
            <a:extLst>
              <a:ext uri="{FF2B5EF4-FFF2-40B4-BE49-F238E27FC236}">
                <a16:creationId xmlns:a16="http://schemas.microsoft.com/office/drawing/2014/main" id="{332F6F7D-3371-4B2A-92B6-9FA886C5FC9D}"/>
              </a:ext>
            </a:extLst>
          </p:cNvPr>
          <p:cNvSpPr>
            <a:spLocks noGrp="1"/>
          </p:cNvSpPr>
          <p:nvPr>
            <p:ph type="body" sz="quarter" idx="13" hasCustomPrompt="1"/>
          </p:nvPr>
        </p:nvSpPr>
        <p:spPr>
          <a:xfrm>
            <a:off x="2066920" y="2209705"/>
            <a:ext cx="1628777" cy="216000"/>
          </a:xfrm>
        </p:spPr>
        <p:txBody>
          <a:bodyPr wrap="none" anchor="t">
            <a:noAutofit/>
          </a:bodyPr>
          <a:lstStyle>
            <a:lvl1pPr>
              <a:buNone/>
              <a:defRPr sz="1200" b="0"/>
            </a:lvl1pPr>
          </a:lstStyle>
          <a:p>
            <a:pPr lvl="0"/>
            <a:r>
              <a:rPr lang="en-GB" dirty="0"/>
              <a:t>Tel</a:t>
            </a:r>
          </a:p>
        </p:txBody>
      </p:sp>
      <p:sp>
        <p:nvSpPr>
          <p:cNvPr id="23" name="Email">
            <a:extLst>
              <a:ext uri="{FF2B5EF4-FFF2-40B4-BE49-F238E27FC236}">
                <a16:creationId xmlns:a16="http://schemas.microsoft.com/office/drawing/2014/main" id="{5AC332F8-ADF9-4DFE-9E17-FF992EC444E8}"/>
              </a:ext>
            </a:extLst>
          </p:cNvPr>
          <p:cNvSpPr>
            <a:spLocks noGrp="1"/>
          </p:cNvSpPr>
          <p:nvPr>
            <p:ph type="body" sz="quarter" idx="14" hasCustomPrompt="1"/>
          </p:nvPr>
        </p:nvSpPr>
        <p:spPr>
          <a:xfrm>
            <a:off x="2066920" y="2385791"/>
            <a:ext cx="1628777" cy="216000"/>
          </a:xfrm>
        </p:spPr>
        <p:txBody>
          <a:bodyPr wrap="none">
            <a:noAutofit/>
          </a:bodyPr>
          <a:lstStyle>
            <a:lvl1pPr>
              <a:buNone/>
              <a:defRPr sz="1200" b="0"/>
            </a:lvl1pPr>
          </a:lstStyle>
          <a:p>
            <a:pPr lvl="0"/>
            <a:r>
              <a:rPr lang="en-GB" dirty="0"/>
              <a:t>Email</a:t>
            </a:r>
          </a:p>
        </p:txBody>
      </p:sp>
      <p:sp>
        <p:nvSpPr>
          <p:cNvPr id="27" name="Role">
            <a:extLst>
              <a:ext uri="{FF2B5EF4-FFF2-40B4-BE49-F238E27FC236}">
                <a16:creationId xmlns:a16="http://schemas.microsoft.com/office/drawing/2014/main" id="{1AAADE62-E353-41C8-B537-50DEEA1B7888}"/>
              </a:ext>
            </a:extLst>
          </p:cNvPr>
          <p:cNvSpPr>
            <a:spLocks noGrp="1"/>
          </p:cNvSpPr>
          <p:nvPr>
            <p:ph type="body" sz="quarter" idx="10" hasCustomPrompt="1"/>
          </p:nvPr>
        </p:nvSpPr>
        <p:spPr>
          <a:xfrm>
            <a:off x="2066922" y="1845172"/>
            <a:ext cx="1628777" cy="215900"/>
          </a:xfrm>
        </p:spPr>
        <p:txBody>
          <a:bodyPr wrap="none">
            <a:noAutofit/>
          </a:bodyPr>
          <a:lstStyle>
            <a:lvl1pPr>
              <a:buNone/>
              <a:defRPr sz="1200" b="1"/>
            </a:lvl1pPr>
          </a:lstStyle>
          <a:p>
            <a:pPr lvl="0"/>
            <a:r>
              <a:rPr lang="en-GB" dirty="0"/>
              <a:t>Role</a:t>
            </a:r>
          </a:p>
        </p:txBody>
      </p:sp>
      <p:sp>
        <p:nvSpPr>
          <p:cNvPr id="28" name="Name">
            <a:extLst>
              <a:ext uri="{FF2B5EF4-FFF2-40B4-BE49-F238E27FC236}">
                <a16:creationId xmlns:a16="http://schemas.microsoft.com/office/drawing/2014/main" id="{7B4D7DE8-C2D9-44BB-AA99-E8741C9B57FF}"/>
              </a:ext>
            </a:extLst>
          </p:cNvPr>
          <p:cNvSpPr>
            <a:spLocks noGrp="1"/>
          </p:cNvSpPr>
          <p:nvPr>
            <p:ph type="body" sz="quarter" idx="21" hasCustomPrompt="1"/>
          </p:nvPr>
        </p:nvSpPr>
        <p:spPr>
          <a:xfrm>
            <a:off x="2066920" y="1661979"/>
            <a:ext cx="1628777" cy="215900"/>
          </a:xfrm>
        </p:spPr>
        <p:txBody>
          <a:bodyPr wrap="none">
            <a:noAutofit/>
          </a:bodyPr>
          <a:lstStyle>
            <a:lvl1pPr>
              <a:buNone/>
              <a:defRPr sz="1200" b="1">
                <a:solidFill>
                  <a:schemeClr val="accent1"/>
                </a:solidFill>
              </a:defRPr>
            </a:lvl1pPr>
          </a:lstStyle>
          <a:p>
            <a:pPr lvl="0"/>
            <a:r>
              <a:rPr lang="en-GB" dirty="0"/>
              <a:t>Name</a:t>
            </a:r>
          </a:p>
        </p:txBody>
      </p:sp>
      <p:sp>
        <p:nvSpPr>
          <p:cNvPr id="30" name="Office">
            <a:extLst>
              <a:ext uri="{FF2B5EF4-FFF2-40B4-BE49-F238E27FC236}">
                <a16:creationId xmlns:a16="http://schemas.microsoft.com/office/drawing/2014/main" id="{1D8C7519-B56F-4FFC-BD6F-30E0811F6E1F}"/>
              </a:ext>
            </a:extLst>
          </p:cNvPr>
          <p:cNvSpPr>
            <a:spLocks noGrp="1"/>
          </p:cNvSpPr>
          <p:nvPr>
            <p:ph type="body" sz="quarter" idx="22" hasCustomPrompt="1"/>
          </p:nvPr>
        </p:nvSpPr>
        <p:spPr>
          <a:xfrm>
            <a:off x="2066922" y="3292787"/>
            <a:ext cx="1628775" cy="216000"/>
          </a:xfrm>
        </p:spPr>
        <p:txBody>
          <a:bodyPr wrap="none">
            <a:noAutofit/>
          </a:bodyPr>
          <a:lstStyle>
            <a:lvl1pPr>
              <a:buNone/>
              <a:defRPr sz="1200" b="0"/>
            </a:lvl1pPr>
          </a:lstStyle>
          <a:p>
            <a:pPr lvl="0"/>
            <a:r>
              <a:rPr lang="en-GB" dirty="0"/>
              <a:t>Office</a:t>
            </a:r>
          </a:p>
        </p:txBody>
      </p:sp>
      <p:sp>
        <p:nvSpPr>
          <p:cNvPr id="31" name="Tel">
            <a:extLst>
              <a:ext uri="{FF2B5EF4-FFF2-40B4-BE49-F238E27FC236}">
                <a16:creationId xmlns:a16="http://schemas.microsoft.com/office/drawing/2014/main" id="{93D3C33B-C84A-4270-BFD3-CF34C09A4AEE}"/>
              </a:ext>
            </a:extLst>
          </p:cNvPr>
          <p:cNvSpPr>
            <a:spLocks noGrp="1"/>
          </p:cNvSpPr>
          <p:nvPr>
            <p:ph type="body" sz="quarter" idx="23" hasCustomPrompt="1"/>
          </p:nvPr>
        </p:nvSpPr>
        <p:spPr>
          <a:xfrm>
            <a:off x="2066920" y="3469995"/>
            <a:ext cx="1628777" cy="216000"/>
          </a:xfrm>
        </p:spPr>
        <p:txBody>
          <a:bodyPr wrap="none">
            <a:noAutofit/>
          </a:bodyPr>
          <a:lstStyle>
            <a:lvl1pPr>
              <a:buNone/>
              <a:defRPr sz="1200" b="0"/>
            </a:lvl1pPr>
          </a:lstStyle>
          <a:p>
            <a:pPr lvl="0"/>
            <a:r>
              <a:rPr lang="en-GB" dirty="0"/>
              <a:t>Tel</a:t>
            </a:r>
          </a:p>
        </p:txBody>
      </p:sp>
      <p:sp>
        <p:nvSpPr>
          <p:cNvPr id="32" name="Email">
            <a:extLst>
              <a:ext uri="{FF2B5EF4-FFF2-40B4-BE49-F238E27FC236}">
                <a16:creationId xmlns:a16="http://schemas.microsoft.com/office/drawing/2014/main" id="{B5AEBB38-42A7-4EF0-81DC-03D4C49CC99C}"/>
              </a:ext>
            </a:extLst>
          </p:cNvPr>
          <p:cNvSpPr>
            <a:spLocks noGrp="1"/>
          </p:cNvSpPr>
          <p:nvPr>
            <p:ph type="body" sz="quarter" idx="24" hasCustomPrompt="1"/>
          </p:nvPr>
        </p:nvSpPr>
        <p:spPr>
          <a:xfrm>
            <a:off x="2066919" y="3642906"/>
            <a:ext cx="1628778" cy="216000"/>
          </a:xfrm>
        </p:spPr>
        <p:txBody>
          <a:bodyPr wrap="none">
            <a:noAutofit/>
          </a:bodyPr>
          <a:lstStyle>
            <a:lvl1pPr>
              <a:buNone/>
              <a:defRPr sz="1200" b="0"/>
            </a:lvl1pPr>
          </a:lstStyle>
          <a:p>
            <a:pPr lvl="0"/>
            <a:r>
              <a:rPr lang="en-GB" dirty="0"/>
              <a:t>Email</a:t>
            </a:r>
          </a:p>
        </p:txBody>
      </p:sp>
      <p:sp>
        <p:nvSpPr>
          <p:cNvPr id="35" name="Role">
            <a:extLst>
              <a:ext uri="{FF2B5EF4-FFF2-40B4-BE49-F238E27FC236}">
                <a16:creationId xmlns:a16="http://schemas.microsoft.com/office/drawing/2014/main" id="{C7BA173C-7886-48C4-9F18-79040DC48DCD}"/>
              </a:ext>
            </a:extLst>
          </p:cNvPr>
          <p:cNvSpPr>
            <a:spLocks noGrp="1"/>
          </p:cNvSpPr>
          <p:nvPr>
            <p:ph type="body" sz="quarter" idx="25" hasCustomPrompt="1"/>
          </p:nvPr>
        </p:nvSpPr>
        <p:spPr>
          <a:xfrm>
            <a:off x="2066922" y="3105462"/>
            <a:ext cx="1628777" cy="215900"/>
          </a:xfrm>
        </p:spPr>
        <p:txBody>
          <a:bodyPr wrap="none">
            <a:noAutofit/>
          </a:bodyPr>
          <a:lstStyle>
            <a:lvl1pPr>
              <a:buNone/>
              <a:defRPr sz="1200" b="1"/>
            </a:lvl1pPr>
          </a:lstStyle>
          <a:p>
            <a:pPr lvl="0"/>
            <a:r>
              <a:rPr lang="en-GB" dirty="0"/>
              <a:t>Role</a:t>
            </a:r>
          </a:p>
        </p:txBody>
      </p:sp>
      <p:sp>
        <p:nvSpPr>
          <p:cNvPr id="36" name="Name">
            <a:extLst>
              <a:ext uri="{FF2B5EF4-FFF2-40B4-BE49-F238E27FC236}">
                <a16:creationId xmlns:a16="http://schemas.microsoft.com/office/drawing/2014/main" id="{851B97C6-2B04-4D16-B89C-AA955B0CBD5F}"/>
              </a:ext>
            </a:extLst>
          </p:cNvPr>
          <p:cNvSpPr>
            <a:spLocks noGrp="1"/>
          </p:cNvSpPr>
          <p:nvPr>
            <p:ph type="body" sz="quarter" idx="26" hasCustomPrompt="1"/>
          </p:nvPr>
        </p:nvSpPr>
        <p:spPr>
          <a:xfrm>
            <a:off x="2066920" y="2922269"/>
            <a:ext cx="1628777" cy="215900"/>
          </a:xfrm>
        </p:spPr>
        <p:txBody>
          <a:bodyPr wrap="none">
            <a:noAutofit/>
          </a:bodyPr>
          <a:lstStyle>
            <a:lvl1pPr>
              <a:buNone/>
              <a:defRPr sz="1200" b="1">
                <a:solidFill>
                  <a:schemeClr val="accent1"/>
                </a:solidFill>
              </a:defRPr>
            </a:lvl1pPr>
          </a:lstStyle>
          <a:p>
            <a:pPr lvl="0"/>
            <a:r>
              <a:rPr lang="en-GB" dirty="0"/>
              <a:t>Name</a:t>
            </a:r>
          </a:p>
        </p:txBody>
      </p:sp>
      <p:sp>
        <p:nvSpPr>
          <p:cNvPr id="37" name="Office">
            <a:extLst>
              <a:ext uri="{FF2B5EF4-FFF2-40B4-BE49-F238E27FC236}">
                <a16:creationId xmlns:a16="http://schemas.microsoft.com/office/drawing/2014/main" id="{00E83B8E-FD1B-4510-A72F-AA35B46B9DD7}"/>
              </a:ext>
            </a:extLst>
          </p:cNvPr>
          <p:cNvSpPr>
            <a:spLocks noGrp="1"/>
          </p:cNvSpPr>
          <p:nvPr>
            <p:ph type="body" sz="quarter" idx="27" hasCustomPrompt="1"/>
          </p:nvPr>
        </p:nvSpPr>
        <p:spPr>
          <a:xfrm>
            <a:off x="2066922" y="4539320"/>
            <a:ext cx="1628775" cy="216000"/>
          </a:xfrm>
        </p:spPr>
        <p:txBody>
          <a:bodyPr wrap="none">
            <a:noAutofit/>
          </a:bodyPr>
          <a:lstStyle>
            <a:lvl1pPr>
              <a:buNone/>
              <a:defRPr sz="1200" b="0"/>
            </a:lvl1pPr>
          </a:lstStyle>
          <a:p>
            <a:pPr lvl="0"/>
            <a:r>
              <a:rPr lang="en-GB" dirty="0"/>
              <a:t>Office</a:t>
            </a:r>
          </a:p>
        </p:txBody>
      </p:sp>
      <p:sp>
        <p:nvSpPr>
          <p:cNvPr id="38" name="Tel">
            <a:extLst>
              <a:ext uri="{FF2B5EF4-FFF2-40B4-BE49-F238E27FC236}">
                <a16:creationId xmlns:a16="http://schemas.microsoft.com/office/drawing/2014/main" id="{5A55995A-FB3D-4704-ACC2-74848F23F5F5}"/>
              </a:ext>
            </a:extLst>
          </p:cNvPr>
          <p:cNvSpPr>
            <a:spLocks noGrp="1"/>
          </p:cNvSpPr>
          <p:nvPr>
            <p:ph type="body" sz="quarter" idx="28" hasCustomPrompt="1"/>
          </p:nvPr>
        </p:nvSpPr>
        <p:spPr>
          <a:xfrm>
            <a:off x="2066920" y="4716528"/>
            <a:ext cx="1628778" cy="216000"/>
          </a:xfrm>
        </p:spPr>
        <p:txBody>
          <a:bodyPr wrap="none">
            <a:noAutofit/>
          </a:bodyPr>
          <a:lstStyle>
            <a:lvl1pPr>
              <a:buNone/>
              <a:defRPr sz="1200" b="0"/>
            </a:lvl1pPr>
          </a:lstStyle>
          <a:p>
            <a:pPr lvl="0"/>
            <a:r>
              <a:rPr lang="en-GB" dirty="0"/>
              <a:t>Tel</a:t>
            </a:r>
          </a:p>
        </p:txBody>
      </p:sp>
      <p:sp>
        <p:nvSpPr>
          <p:cNvPr id="39" name="Email">
            <a:extLst>
              <a:ext uri="{FF2B5EF4-FFF2-40B4-BE49-F238E27FC236}">
                <a16:creationId xmlns:a16="http://schemas.microsoft.com/office/drawing/2014/main" id="{08ADA27A-5DB7-48F5-83EF-84C2AEB18BCB}"/>
              </a:ext>
            </a:extLst>
          </p:cNvPr>
          <p:cNvSpPr>
            <a:spLocks noGrp="1"/>
          </p:cNvSpPr>
          <p:nvPr>
            <p:ph type="body" sz="quarter" idx="29" hasCustomPrompt="1"/>
          </p:nvPr>
        </p:nvSpPr>
        <p:spPr>
          <a:xfrm>
            <a:off x="2066920" y="4892614"/>
            <a:ext cx="1628778" cy="216000"/>
          </a:xfrm>
        </p:spPr>
        <p:txBody>
          <a:bodyPr wrap="none">
            <a:noAutofit/>
          </a:bodyPr>
          <a:lstStyle>
            <a:lvl1pPr>
              <a:buNone/>
              <a:defRPr sz="1200" b="0"/>
            </a:lvl1pPr>
          </a:lstStyle>
          <a:p>
            <a:pPr lvl="0"/>
            <a:r>
              <a:rPr lang="en-GB" dirty="0"/>
              <a:t>Email</a:t>
            </a:r>
          </a:p>
        </p:txBody>
      </p:sp>
      <p:sp>
        <p:nvSpPr>
          <p:cNvPr id="42" name="Role">
            <a:extLst>
              <a:ext uri="{FF2B5EF4-FFF2-40B4-BE49-F238E27FC236}">
                <a16:creationId xmlns:a16="http://schemas.microsoft.com/office/drawing/2014/main" id="{5C46C1A6-3833-4C07-A870-A9E6C126571F}"/>
              </a:ext>
            </a:extLst>
          </p:cNvPr>
          <p:cNvSpPr>
            <a:spLocks noGrp="1"/>
          </p:cNvSpPr>
          <p:nvPr>
            <p:ph type="body" sz="quarter" idx="30" hasCustomPrompt="1"/>
          </p:nvPr>
        </p:nvSpPr>
        <p:spPr>
          <a:xfrm>
            <a:off x="2066922" y="4351995"/>
            <a:ext cx="1628777" cy="215900"/>
          </a:xfrm>
        </p:spPr>
        <p:txBody>
          <a:bodyPr wrap="none">
            <a:noAutofit/>
          </a:bodyPr>
          <a:lstStyle>
            <a:lvl1pPr>
              <a:buNone/>
              <a:defRPr sz="1200" b="1"/>
            </a:lvl1pPr>
          </a:lstStyle>
          <a:p>
            <a:pPr lvl="0"/>
            <a:r>
              <a:rPr lang="en-GB" dirty="0"/>
              <a:t>Role</a:t>
            </a:r>
          </a:p>
        </p:txBody>
      </p:sp>
      <p:sp>
        <p:nvSpPr>
          <p:cNvPr id="43" name="Name">
            <a:extLst>
              <a:ext uri="{FF2B5EF4-FFF2-40B4-BE49-F238E27FC236}">
                <a16:creationId xmlns:a16="http://schemas.microsoft.com/office/drawing/2014/main" id="{E6171CE5-F099-4F0D-9B2A-4417FE79A4EC}"/>
              </a:ext>
            </a:extLst>
          </p:cNvPr>
          <p:cNvSpPr>
            <a:spLocks noGrp="1"/>
          </p:cNvSpPr>
          <p:nvPr>
            <p:ph type="body" sz="quarter" idx="31" hasCustomPrompt="1"/>
          </p:nvPr>
        </p:nvSpPr>
        <p:spPr>
          <a:xfrm>
            <a:off x="2066920" y="4168802"/>
            <a:ext cx="1628777" cy="215900"/>
          </a:xfrm>
        </p:spPr>
        <p:txBody>
          <a:bodyPr wrap="none">
            <a:noAutofit/>
          </a:bodyPr>
          <a:lstStyle>
            <a:lvl1pPr>
              <a:buNone/>
              <a:defRPr sz="1200" b="1">
                <a:solidFill>
                  <a:schemeClr val="accent1"/>
                </a:solidFill>
              </a:defRPr>
            </a:lvl1pPr>
          </a:lstStyle>
          <a:p>
            <a:pPr lvl="0"/>
            <a:r>
              <a:rPr lang="en-GB" dirty="0"/>
              <a:t>Name</a:t>
            </a:r>
          </a:p>
        </p:txBody>
      </p:sp>
      <p:sp>
        <p:nvSpPr>
          <p:cNvPr id="44" name="Office">
            <a:extLst>
              <a:ext uri="{FF2B5EF4-FFF2-40B4-BE49-F238E27FC236}">
                <a16:creationId xmlns:a16="http://schemas.microsoft.com/office/drawing/2014/main" id="{F08550ED-D5A5-4AFB-B10E-798226AE0109}"/>
              </a:ext>
            </a:extLst>
          </p:cNvPr>
          <p:cNvSpPr>
            <a:spLocks noGrp="1"/>
          </p:cNvSpPr>
          <p:nvPr>
            <p:ph type="body" sz="quarter" idx="32" hasCustomPrompt="1"/>
          </p:nvPr>
        </p:nvSpPr>
        <p:spPr>
          <a:xfrm>
            <a:off x="7337328" y="4542194"/>
            <a:ext cx="1628775" cy="216000"/>
          </a:xfrm>
        </p:spPr>
        <p:txBody>
          <a:bodyPr wrap="none">
            <a:noAutofit/>
          </a:bodyPr>
          <a:lstStyle>
            <a:lvl1pPr>
              <a:buNone/>
              <a:defRPr sz="1200" b="0"/>
            </a:lvl1pPr>
          </a:lstStyle>
          <a:p>
            <a:pPr lvl="0"/>
            <a:r>
              <a:rPr lang="en-GB" dirty="0"/>
              <a:t>Office</a:t>
            </a:r>
          </a:p>
        </p:txBody>
      </p:sp>
      <p:sp>
        <p:nvSpPr>
          <p:cNvPr id="45" name="Tel">
            <a:extLst>
              <a:ext uri="{FF2B5EF4-FFF2-40B4-BE49-F238E27FC236}">
                <a16:creationId xmlns:a16="http://schemas.microsoft.com/office/drawing/2014/main" id="{1C9E3E57-F35B-4329-87B4-63108D342A7C}"/>
              </a:ext>
            </a:extLst>
          </p:cNvPr>
          <p:cNvSpPr>
            <a:spLocks noGrp="1"/>
          </p:cNvSpPr>
          <p:nvPr>
            <p:ph type="body" sz="quarter" idx="33" hasCustomPrompt="1"/>
          </p:nvPr>
        </p:nvSpPr>
        <p:spPr>
          <a:xfrm>
            <a:off x="7337325" y="4719402"/>
            <a:ext cx="1628778" cy="216000"/>
          </a:xfrm>
        </p:spPr>
        <p:txBody>
          <a:bodyPr wrap="none">
            <a:noAutofit/>
          </a:bodyPr>
          <a:lstStyle>
            <a:lvl1pPr>
              <a:buNone/>
              <a:defRPr sz="1200" b="0"/>
            </a:lvl1pPr>
          </a:lstStyle>
          <a:p>
            <a:pPr lvl="0"/>
            <a:r>
              <a:rPr lang="en-GB" dirty="0"/>
              <a:t>Tel</a:t>
            </a:r>
          </a:p>
        </p:txBody>
      </p:sp>
      <p:sp>
        <p:nvSpPr>
          <p:cNvPr id="46" name="Email">
            <a:extLst>
              <a:ext uri="{FF2B5EF4-FFF2-40B4-BE49-F238E27FC236}">
                <a16:creationId xmlns:a16="http://schemas.microsoft.com/office/drawing/2014/main" id="{C5E3D075-6292-4121-89EB-5B656222E101}"/>
              </a:ext>
            </a:extLst>
          </p:cNvPr>
          <p:cNvSpPr>
            <a:spLocks noGrp="1"/>
          </p:cNvSpPr>
          <p:nvPr>
            <p:ph type="body" sz="quarter" idx="34" hasCustomPrompt="1"/>
          </p:nvPr>
        </p:nvSpPr>
        <p:spPr>
          <a:xfrm>
            <a:off x="7337325" y="4892614"/>
            <a:ext cx="1628774" cy="216000"/>
          </a:xfrm>
        </p:spPr>
        <p:txBody>
          <a:bodyPr wrap="none">
            <a:noAutofit/>
          </a:bodyPr>
          <a:lstStyle>
            <a:lvl1pPr>
              <a:buNone/>
              <a:defRPr sz="1200" b="0"/>
            </a:lvl1pPr>
          </a:lstStyle>
          <a:p>
            <a:pPr lvl="0"/>
            <a:r>
              <a:rPr lang="en-GB" dirty="0"/>
              <a:t>Email</a:t>
            </a:r>
          </a:p>
        </p:txBody>
      </p:sp>
      <p:sp>
        <p:nvSpPr>
          <p:cNvPr id="49" name="Role">
            <a:extLst>
              <a:ext uri="{FF2B5EF4-FFF2-40B4-BE49-F238E27FC236}">
                <a16:creationId xmlns:a16="http://schemas.microsoft.com/office/drawing/2014/main" id="{35749578-9D1E-4976-814D-C62CC45B1818}"/>
              </a:ext>
            </a:extLst>
          </p:cNvPr>
          <p:cNvSpPr>
            <a:spLocks noGrp="1"/>
          </p:cNvSpPr>
          <p:nvPr>
            <p:ph type="body" sz="quarter" idx="35" hasCustomPrompt="1"/>
          </p:nvPr>
        </p:nvSpPr>
        <p:spPr>
          <a:xfrm>
            <a:off x="7337328" y="4354869"/>
            <a:ext cx="1628777" cy="215900"/>
          </a:xfrm>
        </p:spPr>
        <p:txBody>
          <a:bodyPr wrap="none">
            <a:noAutofit/>
          </a:bodyPr>
          <a:lstStyle>
            <a:lvl1pPr>
              <a:buNone/>
              <a:defRPr sz="1200" b="1"/>
            </a:lvl1pPr>
          </a:lstStyle>
          <a:p>
            <a:pPr lvl="0"/>
            <a:r>
              <a:rPr lang="en-GB" dirty="0"/>
              <a:t>Role</a:t>
            </a:r>
          </a:p>
        </p:txBody>
      </p:sp>
      <p:sp>
        <p:nvSpPr>
          <p:cNvPr id="50" name="Name">
            <a:extLst>
              <a:ext uri="{FF2B5EF4-FFF2-40B4-BE49-F238E27FC236}">
                <a16:creationId xmlns:a16="http://schemas.microsoft.com/office/drawing/2014/main" id="{3F89365B-7671-4179-B784-3FCA394AE93B}"/>
              </a:ext>
            </a:extLst>
          </p:cNvPr>
          <p:cNvSpPr>
            <a:spLocks noGrp="1"/>
          </p:cNvSpPr>
          <p:nvPr>
            <p:ph type="body" sz="quarter" idx="36" hasCustomPrompt="1"/>
          </p:nvPr>
        </p:nvSpPr>
        <p:spPr>
          <a:xfrm>
            <a:off x="7337326" y="4171676"/>
            <a:ext cx="1628777" cy="215900"/>
          </a:xfrm>
        </p:spPr>
        <p:txBody>
          <a:bodyPr wrap="none">
            <a:noAutofit/>
          </a:bodyPr>
          <a:lstStyle>
            <a:lvl1pPr>
              <a:buNone/>
              <a:defRPr sz="1200" b="1">
                <a:solidFill>
                  <a:schemeClr val="accent1"/>
                </a:solidFill>
              </a:defRPr>
            </a:lvl1pPr>
          </a:lstStyle>
          <a:p>
            <a:pPr lvl="0"/>
            <a:r>
              <a:rPr lang="en-GB" dirty="0"/>
              <a:t>Name</a:t>
            </a:r>
          </a:p>
        </p:txBody>
      </p:sp>
      <p:sp>
        <p:nvSpPr>
          <p:cNvPr id="52" name="Office">
            <a:extLst>
              <a:ext uri="{FF2B5EF4-FFF2-40B4-BE49-F238E27FC236}">
                <a16:creationId xmlns:a16="http://schemas.microsoft.com/office/drawing/2014/main" id="{F490B96B-F391-4B62-AF72-00442F292C63}"/>
              </a:ext>
            </a:extLst>
          </p:cNvPr>
          <p:cNvSpPr>
            <a:spLocks noGrp="1"/>
          </p:cNvSpPr>
          <p:nvPr>
            <p:ph type="body" sz="quarter" idx="37" hasCustomPrompt="1"/>
          </p:nvPr>
        </p:nvSpPr>
        <p:spPr>
          <a:xfrm>
            <a:off x="7337328" y="2032497"/>
            <a:ext cx="1628775" cy="216000"/>
          </a:xfrm>
        </p:spPr>
        <p:txBody>
          <a:bodyPr wrap="none">
            <a:noAutofit/>
          </a:bodyPr>
          <a:lstStyle>
            <a:lvl1pPr>
              <a:buNone/>
              <a:defRPr sz="1200" b="0"/>
            </a:lvl1pPr>
          </a:lstStyle>
          <a:p>
            <a:pPr lvl="0"/>
            <a:r>
              <a:rPr lang="en-GB" dirty="0"/>
              <a:t>Office</a:t>
            </a:r>
          </a:p>
        </p:txBody>
      </p:sp>
      <p:sp>
        <p:nvSpPr>
          <p:cNvPr id="53" name="Tel">
            <a:extLst>
              <a:ext uri="{FF2B5EF4-FFF2-40B4-BE49-F238E27FC236}">
                <a16:creationId xmlns:a16="http://schemas.microsoft.com/office/drawing/2014/main" id="{C802C503-7FE4-4F00-A3A4-D8F0C190BEE1}"/>
              </a:ext>
            </a:extLst>
          </p:cNvPr>
          <p:cNvSpPr>
            <a:spLocks noGrp="1"/>
          </p:cNvSpPr>
          <p:nvPr>
            <p:ph type="body" sz="quarter" idx="38" hasCustomPrompt="1"/>
          </p:nvPr>
        </p:nvSpPr>
        <p:spPr>
          <a:xfrm>
            <a:off x="7337325" y="2209705"/>
            <a:ext cx="1628778" cy="216000"/>
          </a:xfrm>
        </p:spPr>
        <p:txBody>
          <a:bodyPr wrap="none">
            <a:noAutofit/>
          </a:bodyPr>
          <a:lstStyle>
            <a:lvl1pPr>
              <a:buNone/>
              <a:defRPr sz="1200" b="0"/>
            </a:lvl1pPr>
          </a:lstStyle>
          <a:p>
            <a:pPr lvl="0"/>
            <a:r>
              <a:rPr lang="en-GB" dirty="0"/>
              <a:t>Tel</a:t>
            </a:r>
          </a:p>
        </p:txBody>
      </p:sp>
      <p:sp>
        <p:nvSpPr>
          <p:cNvPr id="54" name="Email">
            <a:extLst>
              <a:ext uri="{FF2B5EF4-FFF2-40B4-BE49-F238E27FC236}">
                <a16:creationId xmlns:a16="http://schemas.microsoft.com/office/drawing/2014/main" id="{1673DFBF-18B8-47A3-9A3F-FAB714BE2E96}"/>
              </a:ext>
            </a:extLst>
          </p:cNvPr>
          <p:cNvSpPr>
            <a:spLocks noGrp="1"/>
          </p:cNvSpPr>
          <p:nvPr>
            <p:ph type="body" sz="quarter" idx="39" hasCustomPrompt="1"/>
          </p:nvPr>
        </p:nvSpPr>
        <p:spPr>
          <a:xfrm>
            <a:off x="7337325" y="2385791"/>
            <a:ext cx="1628778" cy="216000"/>
          </a:xfrm>
        </p:spPr>
        <p:txBody>
          <a:bodyPr wrap="none">
            <a:noAutofit/>
          </a:bodyPr>
          <a:lstStyle>
            <a:lvl1pPr>
              <a:buNone/>
              <a:defRPr sz="1200" b="0"/>
            </a:lvl1pPr>
          </a:lstStyle>
          <a:p>
            <a:pPr lvl="0"/>
            <a:r>
              <a:rPr lang="en-GB" dirty="0"/>
              <a:t>Email</a:t>
            </a:r>
          </a:p>
        </p:txBody>
      </p:sp>
      <p:sp>
        <p:nvSpPr>
          <p:cNvPr id="57" name="Role">
            <a:extLst>
              <a:ext uri="{FF2B5EF4-FFF2-40B4-BE49-F238E27FC236}">
                <a16:creationId xmlns:a16="http://schemas.microsoft.com/office/drawing/2014/main" id="{CEC24E7D-E34B-44EF-A507-0F54151867B3}"/>
              </a:ext>
            </a:extLst>
          </p:cNvPr>
          <p:cNvSpPr>
            <a:spLocks noGrp="1"/>
          </p:cNvSpPr>
          <p:nvPr>
            <p:ph type="body" sz="quarter" idx="40" hasCustomPrompt="1"/>
          </p:nvPr>
        </p:nvSpPr>
        <p:spPr>
          <a:xfrm>
            <a:off x="7337328" y="1845172"/>
            <a:ext cx="1628777" cy="215900"/>
          </a:xfrm>
        </p:spPr>
        <p:txBody>
          <a:bodyPr wrap="none">
            <a:noAutofit/>
          </a:bodyPr>
          <a:lstStyle>
            <a:lvl1pPr>
              <a:buNone/>
              <a:defRPr sz="1200" b="1"/>
            </a:lvl1pPr>
          </a:lstStyle>
          <a:p>
            <a:pPr lvl="0"/>
            <a:r>
              <a:rPr lang="en-GB" dirty="0"/>
              <a:t>Role</a:t>
            </a:r>
          </a:p>
        </p:txBody>
      </p:sp>
      <p:sp>
        <p:nvSpPr>
          <p:cNvPr id="58" name="Name">
            <a:extLst>
              <a:ext uri="{FF2B5EF4-FFF2-40B4-BE49-F238E27FC236}">
                <a16:creationId xmlns:a16="http://schemas.microsoft.com/office/drawing/2014/main" id="{F07E26B5-A707-40E2-90E1-6B6FA9925B1D}"/>
              </a:ext>
            </a:extLst>
          </p:cNvPr>
          <p:cNvSpPr>
            <a:spLocks noGrp="1"/>
          </p:cNvSpPr>
          <p:nvPr>
            <p:ph type="body" sz="quarter" idx="41" hasCustomPrompt="1"/>
          </p:nvPr>
        </p:nvSpPr>
        <p:spPr>
          <a:xfrm>
            <a:off x="7337326" y="1661979"/>
            <a:ext cx="1628777" cy="215900"/>
          </a:xfrm>
        </p:spPr>
        <p:txBody>
          <a:bodyPr wrap="none">
            <a:noAutofit/>
          </a:bodyPr>
          <a:lstStyle>
            <a:lvl1pPr>
              <a:buNone/>
              <a:defRPr sz="1200" b="1">
                <a:solidFill>
                  <a:schemeClr val="accent1"/>
                </a:solidFill>
              </a:defRPr>
            </a:lvl1pPr>
          </a:lstStyle>
          <a:p>
            <a:pPr lvl="0"/>
            <a:r>
              <a:rPr lang="en-GB" dirty="0"/>
              <a:t>Name</a:t>
            </a:r>
          </a:p>
        </p:txBody>
      </p:sp>
      <p:sp>
        <p:nvSpPr>
          <p:cNvPr id="59" name="Office">
            <a:extLst>
              <a:ext uri="{FF2B5EF4-FFF2-40B4-BE49-F238E27FC236}">
                <a16:creationId xmlns:a16="http://schemas.microsoft.com/office/drawing/2014/main" id="{85508C5F-6481-49F4-9E53-731F34C927D0}"/>
              </a:ext>
            </a:extLst>
          </p:cNvPr>
          <p:cNvSpPr>
            <a:spLocks noGrp="1"/>
          </p:cNvSpPr>
          <p:nvPr>
            <p:ph type="body" sz="quarter" idx="42" hasCustomPrompt="1"/>
          </p:nvPr>
        </p:nvSpPr>
        <p:spPr>
          <a:xfrm>
            <a:off x="7337328" y="3292114"/>
            <a:ext cx="1628775" cy="216000"/>
          </a:xfrm>
        </p:spPr>
        <p:txBody>
          <a:bodyPr wrap="none">
            <a:noAutofit/>
          </a:bodyPr>
          <a:lstStyle>
            <a:lvl1pPr>
              <a:buNone/>
              <a:defRPr sz="1200" b="0"/>
            </a:lvl1pPr>
          </a:lstStyle>
          <a:p>
            <a:pPr lvl="0"/>
            <a:r>
              <a:rPr lang="en-GB" dirty="0"/>
              <a:t>Office</a:t>
            </a:r>
          </a:p>
        </p:txBody>
      </p:sp>
      <p:sp>
        <p:nvSpPr>
          <p:cNvPr id="60" name="Tel">
            <a:extLst>
              <a:ext uri="{FF2B5EF4-FFF2-40B4-BE49-F238E27FC236}">
                <a16:creationId xmlns:a16="http://schemas.microsoft.com/office/drawing/2014/main" id="{47763B20-8DC5-40D1-BD68-35AF7F790748}"/>
              </a:ext>
            </a:extLst>
          </p:cNvPr>
          <p:cNvSpPr>
            <a:spLocks noGrp="1"/>
          </p:cNvSpPr>
          <p:nvPr>
            <p:ph type="body" sz="quarter" idx="43" hasCustomPrompt="1"/>
          </p:nvPr>
        </p:nvSpPr>
        <p:spPr>
          <a:xfrm>
            <a:off x="7337325" y="3469322"/>
            <a:ext cx="1628778" cy="216000"/>
          </a:xfrm>
        </p:spPr>
        <p:txBody>
          <a:bodyPr wrap="none">
            <a:noAutofit/>
          </a:bodyPr>
          <a:lstStyle>
            <a:lvl1pPr>
              <a:buNone/>
              <a:defRPr sz="1200" b="0"/>
            </a:lvl1pPr>
          </a:lstStyle>
          <a:p>
            <a:pPr lvl="0"/>
            <a:r>
              <a:rPr lang="en-GB" dirty="0"/>
              <a:t>Tel</a:t>
            </a:r>
          </a:p>
        </p:txBody>
      </p:sp>
      <p:sp>
        <p:nvSpPr>
          <p:cNvPr id="61" name="Email">
            <a:extLst>
              <a:ext uri="{FF2B5EF4-FFF2-40B4-BE49-F238E27FC236}">
                <a16:creationId xmlns:a16="http://schemas.microsoft.com/office/drawing/2014/main" id="{9851080F-487B-4EAB-95EF-52A1BDA3811F}"/>
              </a:ext>
            </a:extLst>
          </p:cNvPr>
          <p:cNvSpPr>
            <a:spLocks noGrp="1"/>
          </p:cNvSpPr>
          <p:nvPr>
            <p:ph type="body" sz="quarter" idx="44" hasCustomPrompt="1"/>
          </p:nvPr>
        </p:nvSpPr>
        <p:spPr>
          <a:xfrm>
            <a:off x="7337325" y="3645408"/>
            <a:ext cx="1628778" cy="216000"/>
          </a:xfrm>
        </p:spPr>
        <p:txBody>
          <a:bodyPr wrap="none">
            <a:noAutofit/>
          </a:bodyPr>
          <a:lstStyle>
            <a:lvl1pPr>
              <a:buNone/>
              <a:defRPr sz="1200" b="0"/>
            </a:lvl1pPr>
          </a:lstStyle>
          <a:p>
            <a:pPr lvl="0"/>
            <a:r>
              <a:rPr lang="en-GB" dirty="0"/>
              <a:t>Email</a:t>
            </a:r>
          </a:p>
        </p:txBody>
      </p:sp>
      <p:sp>
        <p:nvSpPr>
          <p:cNvPr id="64" name="Role">
            <a:extLst>
              <a:ext uri="{FF2B5EF4-FFF2-40B4-BE49-F238E27FC236}">
                <a16:creationId xmlns:a16="http://schemas.microsoft.com/office/drawing/2014/main" id="{870B1CC4-81EF-4638-A6D5-236BA99B43D3}"/>
              </a:ext>
            </a:extLst>
          </p:cNvPr>
          <p:cNvSpPr>
            <a:spLocks noGrp="1"/>
          </p:cNvSpPr>
          <p:nvPr>
            <p:ph type="body" sz="quarter" idx="45" hasCustomPrompt="1"/>
          </p:nvPr>
        </p:nvSpPr>
        <p:spPr>
          <a:xfrm>
            <a:off x="7337328" y="3104789"/>
            <a:ext cx="1628777" cy="215900"/>
          </a:xfrm>
        </p:spPr>
        <p:txBody>
          <a:bodyPr wrap="none">
            <a:noAutofit/>
          </a:bodyPr>
          <a:lstStyle>
            <a:lvl1pPr>
              <a:buNone/>
              <a:defRPr sz="1200" b="1"/>
            </a:lvl1pPr>
          </a:lstStyle>
          <a:p>
            <a:pPr lvl="0"/>
            <a:r>
              <a:rPr lang="en-GB" dirty="0"/>
              <a:t>Role</a:t>
            </a:r>
          </a:p>
        </p:txBody>
      </p:sp>
      <p:sp>
        <p:nvSpPr>
          <p:cNvPr id="65" name="Name">
            <a:extLst>
              <a:ext uri="{FF2B5EF4-FFF2-40B4-BE49-F238E27FC236}">
                <a16:creationId xmlns:a16="http://schemas.microsoft.com/office/drawing/2014/main" id="{088DBCB2-2239-4422-B703-EB15ED91C7C2}"/>
              </a:ext>
            </a:extLst>
          </p:cNvPr>
          <p:cNvSpPr>
            <a:spLocks noGrp="1"/>
          </p:cNvSpPr>
          <p:nvPr>
            <p:ph type="body" sz="quarter" idx="46" hasCustomPrompt="1"/>
          </p:nvPr>
        </p:nvSpPr>
        <p:spPr>
          <a:xfrm>
            <a:off x="7337326" y="2921596"/>
            <a:ext cx="1628777" cy="215900"/>
          </a:xfrm>
        </p:spPr>
        <p:txBody>
          <a:bodyPr wrap="none">
            <a:noAutofit/>
          </a:bodyPr>
          <a:lstStyle>
            <a:lvl1pPr>
              <a:buNone/>
              <a:defRPr sz="1200" b="1">
                <a:solidFill>
                  <a:schemeClr val="accent1"/>
                </a:solidFill>
              </a:defRPr>
            </a:lvl1pPr>
          </a:lstStyle>
          <a:p>
            <a:pPr lvl="0"/>
            <a:r>
              <a:rPr lang="en-GB" dirty="0"/>
              <a:t>Name</a:t>
            </a:r>
          </a:p>
        </p:txBody>
      </p:sp>
    </p:spTree>
    <p:extLst>
      <p:ext uri="{BB962C8B-B14F-4D97-AF65-F5344CB8AC3E}">
        <p14:creationId xmlns:p14="http://schemas.microsoft.com/office/powerpoint/2010/main" val="2707563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eam she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2878D-1DD5-49B7-AFF9-00A569BBD90B}"/>
              </a:ext>
            </a:extLst>
          </p:cNvPr>
          <p:cNvSpPr>
            <a:spLocks noGrp="1"/>
          </p:cNvSpPr>
          <p:nvPr>
            <p:ph type="title"/>
          </p:nvPr>
        </p:nvSpPr>
        <p:spPr/>
        <p:txBody>
          <a:bodyPr/>
          <a:lstStyle/>
          <a:p>
            <a:r>
              <a:rPr lang="en-GB"/>
              <a:t>Click to edit Master title style</a:t>
            </a:r>
            <a:endParaRPr lang="en-GB" dirty="0"/>
          </a:p>
        </p:txBody>
      </p:sp>
      <p:sp>
        <p:nvSpPr>
          <p:cNvPr id="5" name="Photo">
            <a:extLst>
              <a:ext uri="{FF2B5EF4-FFF2-40B4-BE49-F238E27FC236}">
                <a16:creationId xmlns:a16="http://schemas.microsoft.com/office/drawing/2014/main" id="{87EE4042-F2C6-4609-A5E5-681118BD3E46}"/>
              </a:ext>
            </a:extLst>
          </p:cNvPr>
          <p:cNvSpPr>
            <a:spLocks noGrp="1"/>
          </p:cNvSpPr>
          <p:nvPr>
            <p:ph type="pic" sz="quarter" idx="15"/>
          </p:nvPr>
        </p:nvSpPr>
        <p:spPr>
          <a:xfrm>
            <a:off x="838199" y="1698307"/>
            <a:ext cx="709200" cy="554794"/>
          </a:xfrm>
          <a:noFill/>
        </p:spPr>
        <p:txBody>
          <a:bodyPr wrap="none">
            <a:noAutofit/>
          </a:bodyPr>
          <a:lstStyle>
            <a:lvl1pPr>
              <a:buNone/>
              <a:defRPr sz="400"/>
            </a:lvl1pPr>
          </a:lstStyle>
          <a:p>
            <a:r>
              <a:rPr lang="en-GB"/>
              <a:t>Click icon to add picture</a:t>
            </a:r>
            <a:endParaRPr lang="en-GB" dirty="0"/>
          </a:p>
        </p:txBody>
      </p:sp>
      <p:sp>
        <p:nvSpPr>
          <p:cNvPr id="6" name="Office">
            <a:extLst>
              <a:ext uri="{FF2B5EF4-FFF2-40B4-BE49-F238E27FC236}">
                <a16:creationId xmlns:a16="http://schemas.microsoft.com/office/drawing/2014/main" id="{31AB863F-A031-4726-AC57-51A5082725ED}"/>
              </a:ext>
            </a:extLst>
          </p:cNvPr>
          <p:cNvSpPr>
            <a:spLocks noGrp="1"/>
          </p:cNvSpPr>
          <p:nvPr>
            <p:ph type="body" sz="quarter" idx="12" hasCustomPrompt="1"/>
          </p:nvPr>
        </p:nvSpPr>
        <p:spPr>
          <a:xfrm>
            <a:off x="1559712" y="1882472"/>
            <a:ext cx="1628775" cy="144000"/>
          </a:xfrm>
        </p:spPr>
        <p:txBody>
          <a:bodyPr wrap="none">
            <a:noAutofit/>
          </a:bodyPr>
          <a:lstStyle>
            <a:lvl1pPr>
              <a:buNone/>
              <a:defRPr sz="700" b="0"/>
            </a:lvl1pPr>
          </a:lstStyle>
          <a:p>
            <a:pPr lvl="0"/>
            <a:r>
              <a:rPr lang="en-GB" dirty="0"/>
              <a:t>Office</a:t>
            </a:r>
          </a:p>
        </p:txBody>
      </p:sp>
      <p:sp>
        <p:nvSpPr>
          <p:cNvPr id="7" name="Tel">
            <a:extLst>
              <a:ext uri="{FF2B5EF4-FFF2-40B4-BE49-F238E27FC236}">
                <a16:creationId xmlns:a16="http://schemas.microsoft.com/office/drawing/2014/main" id="{96F4A372-6F2F-4792-9946-E57546627441}"/>
              </a:ext>
            </a:extLst>
          </p:cNvPr>
          <p:cNvSpPr>
            <a:spLocks noGrp="1"/>
          </p:cNvSpPr>
          <p:nvPr>
            <p:ph type="body" sz="quarter" idx="13" hasCustomPrompt="1"/>
          </p:nvPr>
        </p:nvSpPr>
        <p:spPr>
          <a:xfrm>
            <a:off x="1559710" y="1997728"/>
            <a:ext cx="1628777" cy="144000"/>
          </a:xfrm>
        </p:spPr>
        <p:txBody>
          <a:bodyPr wrap="none" anchor="t">
            <a:noAutofit/>
          </a:bodyPr>
          <a:lstStyle>
            <a:lvl1pPr>
              <a:buNone/>
              <a:defRPr sz="700" b="0"/>
            </a:lvl1pPr>
          </a:lstStyle>
          <a:p>
            <a:pPr lvl="0"/>
            <a:r>
              <a:rPr lang="en-GB" dirty="0"/>
              <a:t>Tel</a:t>
            </a:r>
          </a:p>
        </p:txBody>
      </p:sp>
      <p:sp>
        <p:nvSpPr>
          <p:cNvPr id="8" name="Email">
            <a:extLst>
              <a:ext uri="{FF2B5EF4-FFF2-40B4-BE49-F238E27FC236}">
                <a16:creationId xmlns:a16="http://schemas.microsoft.com/office/drawing/2014/main" id="{D487A252-AF41-4021-87C4-4A3D5157DFEA}"/>
              </a:ext>
            </a:extLst>
          </p:cNvPr>
          <p:cNvSpPr>
            <a:spLocks noGrp="1"/>
          </p:cNvSpPr>
          <p:nvPr>
            <p:ph type="body" sz="quarter" idx="14" hasCustomPrompt="1"/>
          </p:nvPr>
        </p:nvSpPr>
        <p:spPr>
          <a:xfrm>
            <a:off x="1556861" y="2112379"/>
            <a:ext cx="1628777" cy="144000"/>
          </a:xfrm>
        </p:spPr>
        <p:txBody>
          <a:bodyPr wrap="none">
            <a:noAutofit/>
          </a:bodyPr>
          <a:lstStyle>
            <a:lvl1pPr>
              <a:buNone/>
              <a:defRPr sz="700" b="0"/>
            </a:lvl1pPr>
          </a:lstStyle>
          <a:p>
            <a:pPr lvl="0"/>
            <a:r>
              <a:rPr lang="en-GB" dirty="0"/>
              <a:t>Email</a:t>
            </a:r>
          </a:p>
        </p:txBody>
      </p:sp>
      <p:sp>
        <p:nvSpPr>
          <p:cNvPr id="9" name="Role">
            <a:extLst>
              <a:ext uri="{FF2B5EF4-FFF2-40B4-BE49-F238E27FC236}">
                <a16:creationId xmlns:a16="http://schemas.microsoft.com/office/drawing/2014/main" id="{401B34D4-F1B2-425E-A996-F2A0F516484E}"/>
              </a:ext>
            </a:extLst>
          </p:cNvPr>
          <p:cNvSpPr>
            <a:spLocks noGrp="1"/>
          </p:cNvSpPr>
          <p:nvPr>
            <p:ph type="body" sz="quarter" idx="10" hasCustomPrompt="1"/>
          </p:nvPr>
        </p:nvSpPr>
        <p:spPr>
          <a:xfrm>
            <a:off x="1559717" y="1768980"/>
            <a:ext cx="1628777" cy="144000"/>
          </a:xfrm>
        </p:spPr>
        <p:txBody>
          <a:bodyPr wrap="none">
            <a:noAutofit/>
          </a:bodyPr>
          <a:lstStyle>
            <a:lvl1pPr>
              <a:buNone/>
              <a:defRPr sz="700" b="1"/>
            </a:lvl1pPr>
          </a:lstStyle>
          <a:p>
            <a:pPr lvl="0"/>
            <a:r>
              <a:rPr lang="en-GB" dirty="0"/>
              <a:t>Role</a:t>
            </a:r>
          </a:p>
        </p:txBody>
      </p:sp>
      <p:sp>
        <p:nvSpPr>
          <p:cNvPr id="11" name="Name">
            <a:extLst>
              <a:ext uri="{FF2B5EF4-FFF2-40B4-BE49-F238E27FC236}">
                <a16:creationId xmlns:a16="http://schemas.microsoft.com/office/drawing/2014/main" id="{F11F23EF-2FBD-4470-B807-4FEF4425EE21}"/>
              </a:ext>
            </a:extLst>
          </p:cNvPr>
          <p:cNvSpPr>
            <a:spLocks noGrp="1"/>
          </p:cNvSpPr>
          <p:nvPr>
            <p:ph type="body" sz="quarter" idx="21" hasCustomPrompt="1"/>
          </p:nvPr>
        </p:nvSpPr>
        <p:spPr>
          <a:xfrm>
            <a:off x="1559715" y="1652455"/>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67" name="Photo">
            <a:extLst>
              <a:ext uri="{FF2B5EF4-FFF2-40B4-BE49-F238E27FC236}">
                <a16:creationId xmlns:a16="http://schemas.microsoft.com/office/drawing/2014/main" id="{AD92B6A5-13F7-41E4-BEC5-B8CF63940B03}"/>
              </a:ext>
            </a:extLst>
          </p:cNvPr>
          <p:cNvSpPr>
            <a:spLocks noGrp="1"/>
          </p:cNvSpPr>
          <p:nvPr>
            <p:ph type="pic" sz="quarter" idx="22"/>
          </p:nvPr>
        </p:nvSpPr>
        <p:spPr>
          <a:xfrm>
            <a:off x="838198" y="2393187"/>
            <a:ext cx="709200" cy="554794"/>
          </a:xfrm>
          <a:noFill/>
        </p:spPr>
        <p:txBody>
          <a:bodyPr wrap="none">
            <a:noAutofit/>
          </a:bodyPr>
          <a:lstStyle>
            <a:lvl1pPr>
              <a:buNone/>
              <a:defRPr sz="400"/>
            </a:lvl1pPr>
          </a:lstStyle>
          <a:p>
            <a:r>
              <a:rPr lang="en-GB"/>
              <a:t>Click icon to add picture</a:t>
            </a:r>
            <a:endParaRPr lang="en-GB" dirty="0"/>
          </a:p>
        </p:txBody>
      </p:sp>
      <p:sp>
        <p:nvSpPr>
          <p:cNvPr id="68" name="Office">
            <a:extLst>
              <a:ext uri="{FF2B5EF4-FFF2-40B4-BE49-F238E27FC236}">
                <a16:creationId xmlns:a16="http://schemas.microsoft.com/office/drawing/2014/main" id="{4B953AFE-9085-4185-921C-D9F571E9EA87}"/>
              </a:ext>
            </a:extLst>
          </p:cNvPr>
          <p:cNvSpPr>
            <a:spLocks noGrp="1"/>
          </p:cNvSpPr>
          <p:nvPr>
            <p:ph type="body" sz="quarter" idx="23" hasCustomPrompt="1"/>
          </p:nvPr>
        </p:nvSpPr>
        <p:spPr>
          <a:xfrm>
            <a:off x="1559711" y="2577352"/>
            <a:ext cx="1628775" cy="144000"/>
          </a:xfrm>
        </p:spPr>
        <p:txBody>
          <a:bodyPr wrap="none">
            <a:noAutofit/>
          </a:bodyPr>
          <a:lstStyle>
            <a:lvl1pPr>
              <a:buNone/>
              <a:defRPr sz="700" b="0"/>
            </a:lvl1pPr>
          </a:lstStyle>
          <a:p>
            <a:pPr lvl="0"/>
            <a:r>
              <a:rPr lang="en-GB" dirty="0"/>
              <a:t>Office</a:t>
            </a:r>
          </a:p>
        </p:txBody>
      </p:sp>
      <p:sp>
        <p:nvSpPr>
          <p:cNvPr id="69" name="Tel">
            <a:extLst>
              <a:ext uri="{FF2B5EF4-FFF2-40B4-BE49-F238E27FC236}">
                <a16:creationId xmlns:a16="http://schemas.microsoft.com/office/drawing/2014/main" id="{8D994AEB-B3A2-4DC3-880C-9EA9817F7C02}"/>
              </a:ext>
            </a:extLst>
          </p:cNvPr>
          <p:cNvSpPr>
            <a:spLocks noGrp="1"/>
          </p:cNvSpPr>
          <p:nvPr>
            <p:ph type="body" sz="quarter" idx="24" hasCustomPrompt="1"/>
          </p:nvPr>
        </p:nvSpPr>
        <p:spPr>
          <a:xfrm>
            <a:off x="1559709" y="2692608"/>
            <a:ext cx="1628777" cy="144000"/>
          </a:xfrm>
        </p:spPr>
        <p:txBody>
          <a:bodyPr wrap="none" anchor="t">
            <a:noAutofit/>
          </a:bodyPr>
          <a:lstStyle>
            <a:lvl1pPr>
              <a:buNone/>
              <a:defRPr sz="700" b="0"/>
            </a:lvl1pPr>
          </a:lstStyle>
          <a:p>
            <a:pPr lvl="0"/>
            <a:r>
              <a:rPr lang="en-GB" dirty="0"/>
              <a:t>Tel</a:t>
            </a:r>
          </a:p>
        </p:txBody>
      </p:sp>
      <p:sp>
        <p:nvSpPr>
          <p:cNvPr id="70" name="Email">
            <a:extLst>
              <a:ext uri="{FF2B5EF4-FFF2-40B4-BE49-F238E27FC236}">
                <a16:creationId xmlns:a16="http://schemas.microsoft.com/office/drawing/2014/main" id="{941D2135-DFD8-4B57-B5DF-5CFBD11E675B}"/>
              </a:ext>
            </a:extLst>
          </p:cNvPr>
          <p:cNvSpPr>
            <a:spLocks noGrp="1"/>
          </p:cNvSpPr>
          <p:nvPr>
            <p:ph type="body" sz="quarter" idx="25" hasCustomPrompt="1"/>
          </p:nvPr>
        </p:nvSpPr>
        <p:spPr>
          <a:xfrm>
            <a:off x="1556860" y="2807259"/>
            <a:ext cx="1628777" cy="144000"/>
          </a:xfrm>
        </p:spPr>
        <p:txBody>
          <a:bodyPr wrap="none">
            <a:noAutofit/>
          </a:bodyPr>
          <a:lstStyle>
            <a:lvl1pPr>
              <a:buNone/>
              <a:defRPr sz="700" b="0"/>
            </a:lvl1pPr>
          </a:lstStyle>
          <a:p>
            <a:pPr lvl="0"/>
            <a:r>
              <a:rPr lang="en-GB" dirty="0"/>
              <a:t>Email</a:t>
            </a:r>
          </a:p>
        </p:txBody>
      </p:sp>
      <p:sp>
        <p:nvSpPr>
          <p:cNvPr id="71" name="Role">
            <a:extLst>
              <a:ext uri="{FF2B5EF4-FFF2-40B4-BE49-F238E27FC236}">
                <a16:creationId xmlns:a16="http://schemas.microsoft.com/office/drawing/2014/main" id="{93371F22-9A0B-4702-92BB-D8D2BD418277}"/>
              </a:ext>
            </a:extLst>
          </p:cNvPr>
          <p:cNvSpPr>
            <a:spLocks noGrp="1"/>
          </p:cNvSpPr>
          <p:nvPr>
            <p:ph type="body" sz="quarter" idx="26" hasCustomPrompt="1"/>
          </p:nvPr>
        </p:nvSpPr>
        <p:spPr>
          <a:xfrm>
            <a:off x="1559716" y="2463860"/>
            <a:ext cx="1628777" cy="144000"/>
          </a:xfrm>
        </p:spPr>
        <p:txBody>
          <a:bodyPr wrap="none">
            <a:noAutofit/>
          </a:bodyPr>
          <a:lstStyle>
            <a:lvl1pPr>
              <a:buNone/>
              <a:defRPr sz="700" b="1"/>
            </a:lvl1pPr>
          </a:lstStyle>
          <a:p>
            <a:pPr lvl="0"/>
            <a:r>
              <a:rPr lang="en-GB" dirty="0"/>
              <a:t>Role</a:t>
            </a:r>
          </a:p>
        </p:txBody>
      </p:sp>
      <p:sp>
        <p:nvSpPr>
          <p:cNvPr id="72" name="Name">
            <a:extLst>
              <a:ext uri="{FF2B5EF4-FFF2-40B4-BE49-F238E27FC236}">
                <a16:creationId xmlns:a16="http://schemas.microsoft.com/office/drawing/2014/main" id="{A591AB65-1893-4ED0-99F5-8F7EAAAE0010}"/>
              </a:ext>
            </a:extLst>
          </p:cNvPr>
          <p:cNvSpPr>
            <a:spLocks noGrp="1"/>
          </p:cNvSpPr>
          <p:nvPr>
            <p:ph type="body" sz="quarter" idx="27" hasCustomPrompt="1"/>
          </p:nvPr>
        </p:nvSpPr>
        <p:spPr>
          <a:xfrm>
            <a:off x="1559714" y="2347335"/>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73" name="Photo">
            <a:extLst>
              <a:ext uri="{FF2B5EF4-FFF2-40B4-BE49-F238E27FC236}">
                <a16:creationId xmlns:a16="http://schemas.microsoft.com/office/drawing/2014/main" id="{D28F16C9-CAC3-4A7D-BD88-05A3C0B9E762}"/>
              </a:ext>
            </a:extLst>
          </p:cNvPr>
          <p:cNvSpPr>
            <a:spLocks noGrp="1"/>
          </p:cNvSpPr>
          <p:nvPr>
            <p:ph type="pic" sz="quarter" idx="28"/>
          </p:nvPr>
        </p:nvSpPr>
        <p:spPr>
          <a:xfrm>
            <a:off x="838198" y="3781223"/>
            <a:ext cx="709200" cy="554794"/>
          </a:xfrm>
          <a:noFill/>
        </p:spPr>
        <p:txBody>
          <a:bodyPr wrap="none">
            <a:noAutofit/>
          </a:bodyPr>
          <a:lstStyle>
            <a:lvl1pPr>
              <a:buNone/>
              <a:defRPr sz="400"/>
            </a:lvl1pPr>
          </a:lstStyle>
          <a:p>
            <a:r>
              <a:rPr lang="en-GB"/>
              <a:t>Click icon to add picture</a:t>
            </a:r>
            <a:endParaRPr lang="en-GB" dirty="0"/>
          </a:p>
        </p:txBody>
      </p:sp>
      <p:sp>
        <p:nvSpPr>
          <p:cNvPr id="74" name="Office">
            <a:extLst>
              <a:ext uri="{FF2B5EF4-FFF2-40B4-BE49-F238E27FC236}">
                <a16:creationId xmlns:a16="http://schemas.microsoft.com/office/drawing/2014/main" id="{C951B97C-BB4C-4DB5-B6FF-ED1BF6ED362D}"/>
              </a:ext>
            </a:extLst>
          </p:cNvPr>
          <p:cNvSpPr>
            <a:spLocks noGrp="1"/>
          </p:cNvSpPr>
          <p:nvPr>
            <p:ph type="body" sz="quarter" idx="29" hasCustomPrompt="1"/>
          </p:nvPr>
        </p:nvSpPr>
        <p:spPr>
          <a:xfrm>
            <a:off x="1559711" y="3965388"/>
            <a:ext cx="1628775" cy="144000"/>
          </a:xfrm>
        </p:spPr>
        <p:txBody>
          <a:bodyPr wrap="none">
            <a:noAutofit/>
          </a:bodyPr>
          <a:lstStyle>
            <a:lvl1pPr>
              <a:buNone/>
              <a:defRPr sz="700" b="0"/>
            </a:lvl1pPr>
          </a:lstStyle>
          <a:p>
            <a:pPr lvl="0"/>
            <a:r>
              <a:rPr lang="en-GB" dirty="0"/>
              <a:t>Office</a:t>
            </a:r>
          </a:p>
        </p:txBody>
      </p:sp>
      <p:sp>
        <p:nvSpPr>
          <p:cNvPr id="75" name="Tel">
            <a:extLst>
              <a:ext uri="{FF2B5EF4-FFF2-40B4-BE49-F238E27FC236}">
                <a16:creationId xmlns:a16="http://schemas.microsoft.com/office/drawing/2014/main" id="{75C3069F-3973-495F-B1FA-BE8B167F207B}"/>
              </a:ext>
            </a:extLst>
          </p:cNvPr>
          <p:cNvSpPr>
            <a:spLocks noGrp="1"/>
          </p:cNvSpPr>
          <p:nvPr>
            <p:ph type="body" sz="quarter" idx="30" hasCustomPrompt="1"/>
          </p:nvPr>
        </p:nvSpPr>
        <p:spPr>
          <a:xfrm>
            <a:off x="1559709" y="4080644"/>
            <a:ext cx="1628777" cy="144000"/>
          </a:xfrm>
        </p:spPr>
        <p:txBody>
          <a:bodyPr wrap="none" anchor="t">
            <a:noAutofit/>
          </a:bodyPr>
          <a:lstStyle>
            <a:lvl1pPr>
              <a:buNone/>
              <a:defRPr sz="700" b="0"/>
            </a:lvl1pPr>
          </a:lstStyle>
          <a:p>
            <a:pPr lvl="0"/>
            <a:r>
              <a:rPr lang="en-GB" dirty="0"/>
              <a:t>Tel</a:t>
            </a:r>
          </a:p>
        </p:txBody>
      </p:sp>
      <p:sp>
        <p:nvSpPr>
          <p:cNvPr id="76" name="Email">
            <a:extLst>
              <a:ext uri="{FF2B5EF4-FFF2-40B4-BE49-F238E27FC236}">
                <a16:creationId xmlns:a16="http://schemas.microsoft.com/office/drawing/2014/main" id="{A0CC820A-5891-485D-A358-1286A4541789}"/>
              </a:ext>
            </a:extLst>
          </p:cNvPr>
          <p:cNvSpPr>
            <a:spLocks noGrp="1"/>
          </p:cNvSpPr>
          <p:nvPr>
            <p:ph type="body" sz="quarter" idx="31" hasCustomPrompt="1"/>
          </p:nvPr>
        </p:nvSpPr>
        <p:spPr>
          <a:xfrm>
            <a:off x="1556860" y="4195295"/>
            <a:ext cx="1628777" cy="144000"/>
          </a:xfrm>
        </p:spPr>
        <p:txBody>
          <a:bodyPr wrap="none">
            <a:noAutofit/>
          </a:bodyPr>
          <a:lstStyle>
            <a:lvl1pPr>
              <a:buNone/>
              <a:defRPr sz="700" b="0"/>
            </a:lvl1pPr>
          </a:lstStyle>
          <a:p>
            <a:pPr lvl="0"/>
            <a:r>
              <a:rPr lang="en-GB" dirty="0"/>
              <a:t>Email</a:t>
            </a:r>
          </a:p>
        </p:txBody>
      </p:sp>
      <p:sp>
        <p:nvSpPr>
          <p:cNvPr id="77" name="Role">
            <a:extLst>
              <a:ext uri="{FF2B5EF4-FFF2-40B4-BE49-F238E27FC236}">
                <a16:creationId xmlns:a16="http://schemas.microsoft.com/office/drawing/2014/main" id="{A4367E21-9585-458A-B61F-CC4A92C467FD}"/>
              </a:ext>
            </a:extLst>
          </p:cNvPr>
          <p:cNvSpPr>
            <a:spLocks noGrp="1"/>
          </p:cNvSpPr>
          <p:nvPr>
            <p:ph type="body" sz="quarter" idx="32" hasCustomPrompt="1"/>
          </p:nvPr>
        </p:nvSpPr>
        <p:spPr>
          <a:xfrm>
            <a:off x="1559716" y="3851896"/>
            <a:ext cx="1628777" cy="144000"/>
          </a:xfrm>
        </p:spPr>
        <p:txBody>
          <a:bodyPr wrap="none">
            <a:noAutofit/>
          </a:bodyPr>
          <a:lstStyle>
            <a:lvl1pPr>
              <a:buNone/>
              <a:defRPr sz="700" b="1"/>
            </a:lvl1pPr>
          </a:lstStyle>
          <a:p>
            <a:pPr lvl="0"/>
            <a:r>
              <a:rPr lang="en-GB" dirty="0"/>
              <a:t>Role</a:t>
            </a:r>
          </a:p>
        </p:txBody>
      </p:sp>
      <p:sp>
        <p:nvSpPr>
          <p:cNvPr id="78" name="Name">
            <a:extLst>
              <a:ext uri="{FF2B5EF4-FFF2-40B4-BE49-F238E27FC236}">
                <a16:creationId xmlns:a16="http://schemas.microsoft.com/office/drawing/2014/main" id="{4B4B7152-2D8B-4D8C-8DAE-7C5D4AB10B72}"/>
              </a:ext>
            </a:extLst>
          </p:cNvPr>
          <p:cNvSpPr>
            <a:spLocks noGrp="1"/>
          </p:cNvSpPr>
          <p:nvPr>
            <p:ph type="body" sz="quarter" idx="33" hasCustomPrompt="1"/>
          </p:nvPr>
        </p:nvSpPr>
        <p:spPr>
          <a:xfrm>
            <a:off x="1559714" y="3735371"/>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79" name="Photo">
            <a:extLst>
              <a:ext uri="{FF2B5EF4-FFF2-40B4-BE49-F238E27FC236}">
                <a16:creationId xmlns:a16="http://schemas.microsoft.com/office/drawing/2014/main" id="{02BE006D-8469-4DF0-8255-CA0087CDA903}"/>
              </a:ext>
            </a:extLst>
          </p:cNvPr>
          <p:cNvSpPr>
            <a:spLocks noGrp="1"/>
          </p:cNvSpPr>
          <p:nvPr>
            <p:ph type="pic" sz="quarter" idx="34"/>
          </p:nvPr>
        </p:nvSpPr>
        <p:spPr>
          <a:xfrm>
            <a:off x="838198" y="3086201"/>
            <a:ext cx="709200" cy="554794"/>
          </a:xfrm>
          <a:noFill/>
        </p:spPr>
        <p:txBody>
          <a:bodyPr wrap="none">
            <a:noAutofit/>
          </a:bodyPr>
          <a:lstStyle>
            <a:lvl1pPr>
              <a:buNone/>
              <a:defRPr sz="400"/>
            </a:lvl1pPr>
          </a:lstStyle>
          <a:p>
            <a:r>
              <a:rPr lang="en-GB"/>
              <a:t>Click icon to add picture</a:t>
            </a:r>
            <a:endParaRPr lang="en-GB" dirty="0"/>
          </a:p>
        </p:txBody>
      </p:sp>
      <p:sp>
        <p:nvSpPr>
          <p:cNvPr id="80" name="Office">
            <a:extLst>
              <a:ext uri="{FF2B5EF4-FFF2-40B4-BE49-F238E27FC236}">
                <a16:creationId xmlns:a16="http://schemas.microsoft.com/office/drawing/2014/main" id="{80D323DE-82FF-425A-939A-0DAB6466D9C0}"/>
              </a:ext>
            </a:extLst>
          </p:cNvPr>
          <p:cNvSpPr>
            <a:spLocks noGrp="1"/>
          </p:cNvSpPr>
          <p:nvPr>
            <p:ph type="body" sz="quarter" idx="35" hasCustomPrompt="1"/>
          </p:nvPr>
        </p:nvSpPr>
        <p:spPr>
          <a:xfrm>
            <a:off x="1559711" y="3270366"/>
            <a:ext cx="1628775" cy="144000"/>
          </a:xfrm>
        </p:spPr>
        <p:txBody>
          <a:bodyPr wrap="none">
            <a:noAutofit/>
          </a:bodyPr>
          <a:lstStyle>
            <a:lvl1pPr>
              <a:buNone/>
              <a:defRPr sz="700" b="0"/>
            </a:lvl1pPr>
          </a:lstStyle>
          <a:p>
            <a:pPr lvl="0"/>
            <a:r>
              <a:rPr lang="en-GB" dirty="0"/>
              <a:t>Office</a:t>
            </a:r>
          </a:p>
        </p:txBody>
      </p:sp>
      <p:sp>
        <p:nvSpPr>
          <p:cNvPr id="81" name="Tel">
            <a:extLst>
              <a:ext uri="{FF2B5EF4-FFF2-40B4-BE49-F238E27FC236}">
                <a16:creationId xmlns:a16="http://schemas.microsoft.com/office/drawing/2014/main" id="{C557DC24-9277-46A1-A239-2574228F92A5}"/>
              </a:ext>
            </a:extLst>
          </p:cNvPr>
          <p:cNvSpPr>
            <a:spLocks noGrp="1"/>
          </p:cNvSpPr>
          <p:nvPr>
            <p:ph type="body" sz="quarter" idx="36" hasCustomPrompt="1"/>
          </p:nvPr>
        </p:nvSpPr>
        <p:spPr>
          <a:xfrm>
            <a:off x="1559709" y="3385622"/>
            <a:ext cx="1628777" cy="144000"/>
          </a:xfrm>
        </p:spPr>
        <p:txBody>
          <a:bodyPr wrap="none" anchor="t">
            <a:noAutofit/>
          </a:bodyPr>
          <a:lstStyle>
            <a:lvl1pPr>
              <a:buNone/>
              <a:defRPr sz="700" b="0"/>
            </a:lvl1pPr>
          </a:lstStyle>
          <a:p>
            <a:pPr lvl="0"/>
            <a:r>
              <a:rPr lang="en-GB" dirty="0"/>
              <a:t>Tel</a:t>
            </a:r>
          </a:p>
        </p:txBody>
      </p:sp>
      <p:sp>
        <p:nvSpPr>
          <p:cNvPr id="82" name="Email">
            <a:extLst>
              <a:ext uri="{FF2B5EF4-FFF2-40B4-BE49-F238E27FC236}">
                <a16:creationId xmlns:a16="http://schemas.microsoft.com/office/drawing/2014/main" id="{65EBAF9F-68AD-446A-9485-05C59D695EF9}"/>
              </a:ext>
            </a:extLst>
          </p:cNvPr>
          <p:cNvSpPr>
            <a:spLocks noGrp="1"/>
          </p:cNvSpPr>
          <p:nvPr>
            <p:ph type="body" sz="quarter" idx="37" hasCustomPrompt="1"/>
          </p:nvPr>
        </p:nvSpPr>
        <p:spPr>
          <a:xfrm>
            <a:off x="1556860" y="3500273"/>
            <a:ext cx="1628777" cy="144000"/>
          </a:xfrm>
        </p:spPr>
        <p:txBody>
          <a:bodyPr wrap="none">
            <a:noAutofit/>
          </a:bodyPr>
          <a:lstStyle>
            <a:lvl1pPr>
              <a:buNone/>
              <a:defRPr sz="700" b="0"/>
            </a:lvl1pPr>
          </a:lstStyle>
          <a:p>
            <a:pPr lvl="0"/>
            <a:r>
              <a:rPr lang="en-GB" dirty="0"/>
              <a:t>Email</a:t>
            </a:r>
          </a:p>
        </p:txBody>
      </p:sp>
      <p:sp>
        <p:nvSpPr>
          <p:cNvPr id="83" name="Role">
            <a:extLst>
              <a:ext uri="{FF2B5EF4-FFF2-40B4-BE49-F238E27FC236}">
                <a16:creationId xmlns:a16="http://schemas.microsoft.com/office/drawing/2014/main" id="{0B1F10D3-73A4-4DB6-B134-E143C96672AB}"/>
              </a:ext>
            </a:extLst>
          </p:cNvPr>
          <p:cNvSpPr>
            <a:spLocks noGrp="1"/>
          </p:cNvSpPr>
          <p:nvPr>
            <p:ph type="body" sz="quarter" idx="38" hasCustomPrompt="1"/>
          </p:nvPr>
        </p:nvSpPr>
        <p:spPr>
          <a:xfrm>
            <a:off x="1559716" y="3156874"/>
            <a:ext cx="1628777" cy="144000"/>
          </a:xfrm>
        </p:spPr>
        <p:txBody>
          <a:bodyPr wrap="none">
            <a:noAutofit/>
          </a:bodyPr>
          <a:lstStyle>
            <a:lvl1pPr>
              <a:buNone/>
              <a:defRPr sz="700" b="1"/>
            </a:lvl1pPr>
          </a:lstStyle>
          <a:p>
            <a:pPr lvl="0"/>
            <a:r>
              <a:rPr lang="en-GB" dirty="0"/>
              <a:t>Role</a:t>
            </a:r>
          </a:p>
        </p:txBody>
      </p:sp>
      <p:sp>
        <p:nvSpPr>
          <p:cNvPr id="84" name="Name">
            <a:extLst>
              <a:ext uri="{FF2B5EF4-FFF2-40B4-BE49-F238E27FC236}">
                <a16:creationId xmlns:a16="http://schemas.microsoft.com/office/drawing/2014/main" id="{29C71522-9C5D-4BF8-ACE3-739C7867EB29}"/>
              </a:ext>
            </a:extLst>
          </p:cNvPr>
          <p:cNvSpPr>
            <a:spLocks noGrp="1"/>
          </p:cNvSpPr>
          <p:nvPr>
            <p:ph type="body" sz="quarter" idx="39" hasCustomPrompt="1"/>
          </p:nvPr>
        </p:nvSpPr>
        <p:spPr>
          <a:xfrm>
            <a:off x="1559714" y="3040349"/>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85" name="Photo">
            <a:extLst>
              <a:ext uri="{FF2B5EF4-FFF2-40B4-BE49-F238E27FC236}">
                <a16:creationId xmlns:a16="http://schemas.microsoft.com/office/drawing/2014/main" id="{BAE95EB4-4A2D-4B46-BEF5-47FB7EFD0064}"/>
              </a:ext>
            </a:extLst>
          </p:cNvPr>
          <p:cNvSpPr>
            <a:spLocks noGrp="1"/>
          </p:cNvSpPr>
          <p:nvPr>
            <p:ph type="pic" sz="quarter" idx="40"/>
          </p:nvPr>
        </p:nvSpPr>
        <p:spPr>
          <a:xfrm>
            <a:off x="838198" y="4474095"/>
            <a:ext cx="709200" cy="554794"/>
          </a:xfrm>
          <a:noFill/>
        </p:spPr>
        <p:txBody>
          <a:bodyPr wrap="none">
            <a:noAutofit/>
          </a:bodyPr>
          <a:lstStyle>
            <a:lvl1pPr>
              <a:buNone/>
              <a:defRPr sz="400"/>
            </a:lvl1pPr>
          </a:lstStyle>
          <a:p>
            <a:r>
              <a:rPr lang="en-GB"/>
              <a:t>Click icon to add picture</a:t>
            </a:r>
            <a:endParaRPr lang="en-GB" dirty="0"/>
          </a:p>
        </p:txBody>
      </p:sp>
      <p:sp>
        <p:nvSpPr>
          <p:cNvPr id="86" name="Office">
            <a:extLst>
              <a:ext uri="{FF2B5EF4-FFF2-40B4-BE49-F238E27FC236}">
                <a16:creationId xmlns:a16="http://schemas.microsoft.com/office/drawing/2014/main" id="{7A2FB01C-B673-4D89-8CC7-F66F8B379774}"/>
              </a:ext>
            </a:extLst>
          </p:cNvPr>
          <p:cNvSpPr>
            <a:spLocks noGrp="1"/>
          </p:cNvSpPr>
          <p:nvPr>
            <p:ph type="body" sz="quarter" idx="41" hasCustomPrompt="1"/>
          </p:nvPr>
        </p:nvSpPr>
        <p:spPr>
          <a:xfrm>
            <a:off x="1559711" y="4658260"/>
            <a:ext cx="1628775" cy="144000"/>
          </a:xfrm>
        </p:spPr>
        <p:txBody>
          <a:bodyPr wrap="none">
            <a:noAutofit/>
          </a:bodyPr>
          <a:lstStyle>
            <a:lvl1pPr>
              <a:buNone/>
              <a:defRPr sz="700" b="0"/>
            </a:lvl1pPr>
          </a:lstStyle>
          <a:p>
            <a:pPr lvl="0"/>
            <a:r>
              <a:rPr lang="en-GB" dirty="0"/>
              <a:t>Office</a:t>
            </a:r>
          </a:p>
        </p:txBody>
      </p:sp>
      <p:sp>
        <p:nvSpPr>
          <p:cNvPr id="87" name="Tel">
            <a:extLst>
              <a:ext uri="{FF2B5EF4-FFF2-40B4-BE49-F238E27FC236}">
                <a16:creationId xmlns:a16="http://schemas.microsoft.com/office/drawing/2014/main" id="{27AA6D47-DC87-4DF9-B4B5-05315E04BD22}"/>
              </a:ext>
            </a:extLst>
          </p:cNvPr>
          <p:cNvSpPr>
            <a:spLocks noGrp="1"/>
          </p:cNvSpPr>
          <p:nvPr>
            <p:ph type="body" sz="quarter" idx="42" hasCustomPrompt="1"/>
          </p:nvPr>
        </p:nvSpPr>
        <p:spPr>
          <a:xfrm>
            <a:off x="1559709" y="4773516"/>
            <a:ext cx="1628777" cy="144000"/>
          </a:xfrm>
        </p:spPr>
        <p:txBody>
          <a:bodyPr wrap="none" anchor="t">
            <a:noAutofit/>
          </a:bodyPr>
          <a:lstStyle>
            <a:lvl1pPr>
              <a:buNone/>
              <a:defRPr sz="700" b="0"/>
            </a:lvl1pPr>
          </a:lstStyle>
          <a:p>
            <a:pPr lvl="0"/>
            <a:r>
              <a:rPr lang="en-GB" dirty="0"/>
              <a:t>Tel</a:t>
            </a:r>
          </a:p>
        </p:txBody>
      </p:sp>
      <p:sp>
        <p:nvSpPr>
          <p:cNvPr id="88" name="Email">
            <a:extLst>
              <a:ext uri="{FF2B5EF4-FFF2-40B4-BE49-F238E27FC236}">
                <a16:creationId xmlns:a16="http://schemas.microsoft.com/office/drawing/2014/main" id="{FD2E2EDC-FF80-423F-A705-E5AF5C800BE1}"/>
              </a:ext>
            </a:extLst>
          </p:cNvPr>
          <p:cNvSpPr>
            <a:spLocks noGrp="1"/>
          </p:cNvSpPr>
          <p:nvPr>
            <p:ph type="body" sz="quarter" idx="43" hasCustomPrompt="1"/>
          </p:nvPr>
        </p:nvSpPr>
        <p:spPr>
          <a:xfrm>
            <a:off x="1556860" y="4888167"/>
            <a:ext cx="1628777" cy="144000"/>
          </a:xfrm>
        </p:spPr>
        <p:txBody>
          <a:bodyPr wrap="none">
            <a:noAutofit/>
          </a:bodyPr>
          <a:lstStyle>
            <a:lvl1pPr>
              <a:buNone/>
              <a:defRPr sz="700" b="0"/>
            </a:lvl1pPr>
          </a:lstStyle>
          <a:p>
            <a:pPr lvl="0"/>
            <a:r>
              <a:rPr lang="en-GB" dirty="0"/>
              <a:t>Email</a:t>
            </a:r>
          </a:p>
        </p:txBody>
      </p:sp>
      <p:sp>
        <p:nvSpPr>
          <p:cNvPr id="89" name="Role">
            <a:extLst>
              <a:ext uri="{FF2B5EF4-FFF2-40B4-BE49-F238E27FC236}">
                <a16:creationId xmlns:a16="http://schemas.microsoft.com/office/drawing/2014/main" id="{0F0462A5-77AF-4965-B024-E432243627C7}"/>
              </a:ext>
            </a:extLst>
          </p:cNvPr>
          <p:cNvSpPr>
            <a:spLocks noGrp="1"/>
          </p:cNvSpPr>
          <p:nvPr>
            <p:ph type="body" sz="quarter" idx="44" hasCustomPrompt="1"/>
          </p:nvPr>
        </p:nvSpPr>
        <p:spPr>
          <a:xfrm>
            <a:off x="1559716" y="4544768"/>
            <a:ext cx="1628777" cy="144000"/>
          </a:xfrm>
        </p:spPr>
        <p:txBody>
          <a:bodyPr wrap="none">
            <a:noAutofit/>
          </a:bodyPr>
          <a:lstStyle>
            <a:lvl1pPr>
              <a:buNone/>
              <a:defRPr sz="700" b="1"/>
            </a:lvl1pPr>
          </a:lstStyle>
          <a:p>
            <a:pPr lvl="0"/>
            <a:r>
              <a:rPr lang="en-GB" dirty="0"/>
              <a:t>Role</a:t>
            </a:r>
          </a:p>
        </p:txBody>
      </p:sp>
      <p:sp>
        <p:nvSpPr>
          <p:cNvPr id="90" name="Name">
            <a:extLst>
              <a:ext uri="{FF2B5EF4-FFF2-40B4-BE49-F238E27FC236}">
                <a16:creationId xmlns:a16="http://schemas.microsoft.com/office/drawing/2014/main" id="{766B3DEB-CB97-45E8-AB43-CA901A6D566F}"/>
              </a:ext>
            </a:extLst>
          </p:cNvPr>
          <p:cNvSpPr>
            <a:spLocks noGrp="1"/>
          </p:cNvSpPr>
          <p:nvPr>
            <p:ph type="body" sz="quarter" idx="45" hasCustomPrompt="1"/>
          </p:nvPr>
        </p:nvSpPr>
        <p:spPr>
          <a:xfrm>
            <a:off x="1559714" y="4428243"/>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91" name="Photo">
            <a:extLst>
              <a:ext uri="{FF2B5EF4-FFF2-40B4-BE49-F238E27FC236}">
                <a16:creationId xmlns:a16="http://schemas.microsoft.com/office/drawing/2014/main" id="{E4E593BF-53BC-44DD-9888-F4797DD6760C}"/>
              </a:ext>
            </a:extLst>
          </p:cNvPr>
          <p:cNvSpPr>
            <a:spLocks noGrp="1"/>
          </p:cNvSpPr>
          <p:nvPr>
            <p:ph type="pic" sz="quarter" idx="46"/>
          </p:nvPr>
        </p:nvSpPr>
        <p:spPr>
          <a:xfrm>
            <a:off x="6093141" y="1698307"/>
            <a:ext cx="709200" cy="554794"/>
          </a:xfrm>
          <a:noFill/>
        </p:spPr>
        <p:txBody>
          <a:bodyPr wrap="none">
            <a:noAutofit/>
          </a:bodyPr>
          <a:lstStyle>
            <a:lvl1pPr>
              <a:buNone/>
              <a:defRPr sz="400"/>
            </a:lvl1pPr>
          </a:lstStyle>
          <a:p>
            <a:r>
              <a:rPr lang="en-GB"/>
              <a:t>Click icon to add picture</a:t>
            </a:r>
            <a:endParaRPr lang="en-GB" dirty="0"/>
          </a:p>
        </p:txBody>
      </p:sp>
      <p:sp>
        <p:nvSpPr>
          <p:cNvPr id="92" name="Office">
            <a:extLst>
              <a:ext uri="{FF2B5EF4-FFF2-40B4-BE49-F238E27FC236}">
                <a16:creationId xmlns:a16="http://schemas.microsoft.com/office/drawing/2014/main" id="{990F4273-D22E-474E-9729-48B8C439EC2E}"/>
              </a:ext>
            </a:extLst>
          </p:cNvPr>
          <p:cNvSpPr>
            <a:spLocks noGrp="1"/>
          </p:cNvSpPr>
          <p:nvPr>
            <p:ph type="body" sz="quarter" idx="47" hasCustomPrompt="1"/>
          </p:nvPr>
        </p:nvSpPr>
        <p:spPr>
          <a:xfrm>
            <a:off x="6814654" y="1882472"/>
            <a:ext cx="1628775" cy="144000"/>
          </a:xfrm>
        </p:spPr>
        <p:txBody>
          <a:bodyPr wrap="none">
            <a:noAutofit/>
          </a:bodyPr>
          <a:lstStyle>
            <a:lvl1pPr>
              <a:buNone/>
              <a:defRPr sz="700" b="0"/>
            </a:lvl1pPr>
          </a:lstStyle>
          <a:p>
            <a:pPr lvl="0"/>
            <a:r>
              <a:rPr lang="en-GB" dirty="0"/>
              <a:t>Office</a:t>
            </a:r>
          </a:p>
        </p:txBody>
      </p:sp>
      <p:sp>
        <p:nvSpPr>
          <p:cNvPr id="93" name="Tel">
            <a:extLst>
              <a:ext uri="{FF2B5EF4-FFF2-40B4-BE49-F238E27FC236}">
                <a16:creationId xmlns:a16="http://schemas.microsoft.com/office/drawing/2014/main" id="{DC74FCCE-B3CA-498D-B22D-0DC8EBA1B760}"/>
              </a:ext>
            </a:extLst>
          </p:cNvPr>
          <p:cNvSpPr>
            <a:spLocks noGrp="1"/>
          </p:cNvSpPr>
          <p:nvPr>
            <p:ph type="body" sz="quarter" idx="48" hasCustomPrompt="1"/>
          </p:nvPr>
        </p:nvSpPr>
        <p:spPr>
          <a:xfrm>
            <a:off x="6814652" y="1997728"/>
            <a:ext cx="1628777" cy="144000"/>
          </a:xfrm>
        </p:spPr>
        <p:txBody>
          <a:bodyPr wrap="none" anchor="t">
            <a:noAutofit/>
          </a:bodyPr>
          <a:lstStyle>
            <a:lvl1pPr>
              <a:buNone/>
              <a:defRPr sz="700" b="0"/>
            </a:lvl1pPr>
          </a:lstStyle>
          <a:p>
            <a:pPr lvl="0"/>
            <a:r>
              <a:rPr lang="en-GB" dirty="0"/>
              <a:t>Tel</a:t>
            </a:r>
          </a:p>
        </p:txBody>
      </p:sp>
      <p:sp>
        <p:nvSpPr>
          <p:cNvPr id="94" name="Email">
            <a:extLst>
              <a:ext uri="{FF2B5EF4-FFF2-40B4-BE49-F238E27FC236}">
                <a16:creationId xmlns:a16="http://schemas.microsoft.com/office/drawing/2014/main" id="{91086492-A5E5-42C0-849B-8F31D0500A05}"/>
              </a:ext>
            </a:extLst>
          </p:cNvPr>
          <p:cNvSpPr>
            <a:spLocks noGrp="1"/>
          </p:cNvSpPr>
          <p:nvPr>
            <p:ph type="body" sz="quarter" idx="49" hasCustomPrompt="1"/>
          </p:nvPr>
        </p:nvSpPr>
        <p:spPr>
          <a:xfrm>
            <a:off x="6811803" y="2112379"/>
            <a:ext cx="1628777" cy="144000"/>
          </a:xfrm>
        </p:spPr>
        <p:txBody>
          <a:bodyPr wrap="none">
            <a:noAutofit/>
          </a:bodyPr>
          <a:lstStyle>
            <a:lvl1pPr>
              <a:buNone/>
              <a:defRPr sz="700" b="0"/>
            </a:lvl1pPr>
          </a:lstStyle>
          <a:p>
            <a:pPr lvl="0"/>
            <a:r>
              <a:rPr lang="en-GB" dirty="0"/>
              <a:t>Email</a:t>
            </a:r>
          </a:p>
        </p:txBody>
      </p:sp>
      <p:sp>
        <p:nvSpPr>
          <p:cNvPr id="95" name="Role">
            <a:extLst>
              <a:ext uri="{FF2B5EF4-FFF2-40B4-BE49-F238E27FC236}">
                <a16:creationId xmlns:a16="http://schemas.microsoft.com/office/drawing/2014/main" id="{A5E8AC71-4ACE-4D0F-A477-C6381614A824}"/>
              </a:ext>
            </a:extLst>
          </p:cNvPr>
          <p:cNvSpPr>
            <a:spLocks noGrp="1"/>
          </p:cNvSpPr>
          <p:nvPr>
            <p:ph type="body" sz="quarter" idx="50" hasCustomPrompt="1"/>
          </p:nvPr>
        </p:nvSpPr>
        <p:spPr>
          <a:xfrm>
            <a:off x="6814659" y="1768980"/>
            <a:ext cx="1628777" cy="144000"/>
          </a:xfrm>
        </p:spPr>
        <p:txBody>
          <a:bodyPr wrap="none">
            <a:noAutofit/>
          </a:bodyPr>
          <a:lstStyle>
            <a:lvl1pPr>
              <a:buNone/>
              <a:defRPr sz="700" b="1"/>
            </a:lvl1pPr>
          </a:lstStyle>
          <a:p>
            <a:pPr lvl="0"/>
            <a:r>
              <a:rPr lang="en-GB" dirty="0"/>
              <a:t>Role</a:t>
            </a:r>
          </a:p>
        </p:txBody>
      </p:sp>
      <p:sp>
        <p:nvSpPr>
          <p:cNvPr id="96" name="Name">
            <a:extLst>
              <a:ext uri="{FF2B5EF4-FFF2-40B4-BE49-F238E27FC236}">
                <a16:creationId xmlns:a16="http://schemas.microsoft.com/office/drawing/2014/main" id="{0092BA09-8B29-48FD-9D8D-35AFCDDE0BE3}"/>
              </a:ext>
            </a:extLst>
          </p:cNvPr>
          <p:cNvSpPr>
            <a:spLocks noGrp="1"/>
          </p:cNvSpPr>
          <p:nvPr>
            <p:ph type="body" sz="quarter" idx="51" hasCustomPrompt="1"/>
          </p:nvPr>
        </p:nvSpPr>
        <p:spPr>
          <a:xfrm>
            <a:off x="6814657" y="1652455"/>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97" name="Photo">
            <a:extLst>
              <a:ext uri="{FF2B5EF4-FFF2-40B4-BE49-F238E27FC236}">
                <a16:creationId xmlns:a16="http://schemas.microsoft.com/office/drawing/2014/main" id="{2DD58B5C-331D-445A-8147-836F545DF113}"/>
              </a:ext>
            </a:extLst>
          </p:cNvPr>
          <p:cNvSpPr>
            <a:spLocks noGrp="1"/>
          </p:cNvSpPr>
          <p:nvPr>
            <p:ph type="pic" sz="quarter" idx="52"/>
          </p:nvPr>
        </p:nvSpPr>
        <p:spPr>
          <a:xfrm>
            <a:off x="6093140" y="2393187"/>
            <a:ext cx="709200" cy="554794"/>
          </a:xfrm>
          <a:noFill/>
        </p:spPr>
        <p:txBody>
          <a:bodyPr wrap="none">
            <a:noAutofit/>
          </a:bodyPr>
          <a:lstStyle>
            <a:lvl1pPr>
              <a:buNone/>
              <a:defRPr sz="400"/>
            </a:lvl1pPr>
          </a:lstStyle>
          <a:p>
            <a:r>
              <a:rPr lang="en-GB"/>
              <a:t>Click icon to add picture</a:t>
            </a:r>
            <a:endParaRPr lang="en-GB" dirty="0"/>
          </a:p>
        </p:txBody>
      </p:sp>
      <p:sp>
        <p:nvSpPr>
          <p:cNvPr id="98" name="Office">
            <a:extLst>
              <a:ext uri="{FF2B5EF4-FFF2-40B4-BE49-F238E27FC236}">
                <a16:creationId xmlns:a16="http://schemas.microsoft.com/office/drawing/2014/main" id="{869598AD-FACB-40AB-92C5-D4E9C92F84A8}"/>
              </a:ext>
            </a:extLst>
          </p:cNvPr>
          <p:cNvSpPr>
            <a:spLocks noGrp="1"/>
          </p:cNvSpPr>
          <p:nvPr>
            <p:ph type="body" sz="quarter" idx="53" hasCustomPrompt="1"/>
          </p:nvPr>
        </p:nvSpPr>
        <p:spPr>
          <a:xfrm>
            <a:off x="6814653" y="2577352"/>
            <a:ext cx="1628775" cy="144000"/>
          </a:xfrm>
        </p:spPr>
        <p:txBody>
          <a:bodyPr wrap="none">
            <a:noAutofit/>
          </a:bodyPr>
          <a:lstStyle>
            <a:lvl1pPr>
              <a:buNone/>
              <a:defRPr sz="700" b="0"/>
            </a:lvl1pPr>
          </a:lstStyle>
          <a:p>
            <a:pPr lvl="0"/>
            <a:r>
              <a:rPr lang="en-GB" dirty="0"/>
              <a:t>Office</a:t>
            </a:r>
          </a:p>
        </p:txBody>
      </p:sp>
      <p:sp>
        <p:nvSpPr>
          <p:cNvPr id="99" name="Tel">
            <a:extLst>
              <a:ext uri="{FF2B5EF4-FFF2-40B4-BE49-F238E27FC236}">
                <a16:creationId xmlns:a16="http://schemas.microsoft.com/office/drawing/2014/main" id="{7EF2AD71-6198-48C5-9042-8BEA231052CB}"/>
              </a:ext>
            </a:extLst>
          </p:cNvPr>
          <p:cNvSpPr>
            <a:spLocks noGrp="1"/>
          </p:cNvSpPr>
          <p:nvPr>
            <p:ph type="body" sz="quarter" idx="54" hasCustomPrompt="1"/>
          </p:nvPr>
        </p:nvSpPr>
        <p:spPr>
          <a:xfrm>
            <a:off x="6814651" y="2692608"/>
            <a:ext cx="1628777" cy="144000"/>
          </a:xfrm>
        </p:spPr>
        <p:txBody>
          <a:bodyPr wrap="none" anchor="t">
            <a:noAutofit/>
          </a:bodyPr>
          <a:lstStyle>
            <a:lvl1pPr>
              <a:buNone/>
              <a:defRPr sz="700" b="0"/>
            </a:lvl1pPr>
          </a:lstStyle>
          <a:p>
            <a:pPr lvl="0"/>
            <a:r>
              <a:rPr lang="en-GB" dirty="0"/>
              <a:t>Tel</a:t>
            </a:r>
          </a:p>
        </p:txBody>
      </p:sp>
      <p:sp>
        <p:nvSpPr>
          <p:cNvPr id="100" name="Email">
            <a:extLst>
              <a:ext uri="{FF2B5EF4-FFF2-40B4-BE49-F238E27FC236}">
                <a16:creationId xmlns:a16="http://schemas.microsoft.com/office/drawing/2014/main" id="{9E7B2998-B583-4226-B052-797B83BD45A7}"/>
              </a:ext>
            </a:extLst>
          </p:cNvPr>
          <p:cNvSpPr>
            <a:spLocks noGrp="1"/>
          </p:cNvSpPr>
          <p:nvPr>
            <p:ph type="body" sz="quarter" idx="55" hasCustomPrompt="1"/>
          </p:nvPr>
        </p:nvSpPr>
        <p:spPr>
          <a:xfrm>
            <a:off x="6811802" y="2807259"/>
            <a:ext cx="1628777" cy="144000"/>
          </a:xfrm>
        </p:spPr>
        <p:txBody>
          <a:bodyPr wrap="none">
            <a:noAutofit/>
          </a:bodyPr>
          <a:lstStyle>
            <a:lvl1pPr>
              <a:buNone/>
              <a:defRPr sz="700" b="0"/>
            </a:lvl1pPr>
          </a:lstStyle>
          <a:p>
            <a:pPr lvl="0"/>
            <a:r>
              <a:rPr lang="en-GB" dirty="0"/>
              <a:t>Email</a:t>
            </a:r>
          </a:p>
        </p:txBody>
      </p:sp>
      <p:sp>
        <p:nvSpPr>
          <p:cNvPr id="101" name="Role">
            <a:extLst>
              <a:ext uri="{FF2B5EF4-FFF2-40B4-BE49-F238E27FC236}">
                <a16:creationId xmlns:a16="http://schemas.microsoft.com/office/drawing/2014/main" id="{5B5774F1-0BCC-4C5A-A69F-8B96B8208078}"/>
              </a:ext>
            </a:extLst>
          </p:cNvPr>
          <p:cNvSpPr>
            <a:spLocks noGrp="1"/>
          </p:cNvSpPr>
          <p:nvPr>
            <p:ph type="body" sz="quarter" idx="56" hasCustomPrompt="1"/>
          </p:nvPr>
        </p:nvSpPr>
        <p:spPr>
          <a:xfrm>
            <a:off x="6814658" y="2463860"/>
            <a:ext cx="1628777" cy="144000"/>
          </a:xfrm>
        </p:spPr>
        <p:txBody>
          <a:bodyPr wrap="none">
            <a:noAutofit/>
          </a:bodyPr>
          <a:lstStyle>
            <a:lvl1pPr>
              <a:buNone/>
              <a:defRPr sz="700" b="1"/>
            </a:lvl1pPr>
          </a:lstStyle>
          <a:p>
            <a:pPr lvl="0"/>
            <a:r>
              <a:rPr lang="en-GB" dirty="0"/>
              <a:t>Role</a:t>
            </a:r>
          </a:p>
        </p:txBody>
      </p:sp>
      <p:sp>
        <p:nvSpPr>
          <p:cNvPr id="102" name="Name">
            <a:extLst>
              <a:ext uri="{FF2B5EF4-FFF2-40B4-BE49-F238E27FC236}">
                <a16:creationId xmlns:a16="http://schemas.microsoft.com/office/drawing/2014/main" id="{6237004B-BB42-4F6C-9772-7A106BCBBAE6}"/>
              </a:ext>
            </a:extLst>
          </p:cNvPr>
          <p:cNvSpPr>
            <a:spLocks noGrp="1"/>
          </p:cNvSpPr>
          <p:nvPr>
            <p:ph type="body" sz="quarter" idx="57" hasCustomPrompt="1"/>
          </p:nvPr>
        </p:nvSpPr>
        <p:spPr>
          <a:xfrm>
            <a:off x="6814656" y="2347335"/>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103" name="Photo">
            <a:extLst>
              <a:ext uri="{FF2B5EF4-FFF2-40B4-BE49-F238E27FC236}">
                <a16:creationId xmlns:a16="http://schemas.microsoft.com/office/drawing/2014/main" id="{AAEDAF51-8D0E-44DA-8647-ACE02A52230E}"/>
              </a:ext>
            </a:extLst>
          </p:cNvPr>
          <p:cNvSpPr>
            <a:spLocks noGrp="1"/>
          </p:cNvSpPr>
          <p:nvPr>
            <p:ph type="pic" sz="quarter" idx="58"/>
          </p:nvPr>
        </p:nvSpPr>
        <p:spPr>
          <a:xfrm>
            <a:off x="6093140" y="3781223"/>
            <a:ext cx="709200" cy="554794"/>
          </a:xfrm>
          <a:noFill/>
        </p:spPr>
        <p:txBody>
          <a:bodyPr wrap="none">
            <a:noAutofit/>
          </a:bodyPr>
          <a:lstStyle>
            <a:lvl1pPr>
              <a:buNone/>
              <a:defRPr sz="400"/>
            </a:lvl1pPr>
          </a:lstStyle>
          <a:p>
            <a:r>
              <a:rPr lang="en-GB"/>
              <a:t>Click icon to add picture</a:t>
            </a:r>
            <a:endParaRPr lang="en-GB" dirty="0"/>
          </a:p>
        </p:txBody>
      </p:sp>
      <p:sp>
        <p:nvSpPr>
          <p:cNvPr id="104" name="Office">
            <a:extLst>
              <a:ext uri="{FF2B5EF4-FFF2-40B4-BE49-F238E27FC236}">
                <a16:creationId xmlns:a16="http://schemas.microsoft.com/office/drawing/2014/main" id="{E244AB4B-0475-4D7D-BC2A-E9F9F4D7B45E}"/>
              </a:ext>
            </a:extLst>
          </p:cNvPr>
          <p:cNvSpPr>
            <a:spLocks noGrp="1"/>
          </p:cNvSpPr>
          <p:nvPr>
            <p:ph type="body" sz="quarter" idx="59" hasCustomPrompt="1"/>
          </p:nvPr>
        </p:nvSpPr>
        <p:spPr>
          <a:xfrm>
            <a:off x="6814653" y="3965388"/>
            <a:ext cx="1628775" cy="144000"/>
          </a:xfrm>
        </p:spPr>
        <p:txBody>
          <a:bodyPr wrap="none">
            <a:noAutofit/>
          </a:bodyPr>
          <a:lstStyle>
            <a:lvl1pPr>
              <a:buNone/>
              <a:defRPr sz="700" b="0"/>
            </a:lvl1pPr>
          </a:lstStyle>
          <a:p>
            <a:pPr lvl="0"/>
            <a:r>
              <a:rPr lang="en-GB" dirty="0"/>
              <a:t>Office</a:t>
            </a:r>
          </a:p>
        </p:txBody>
      </p:sp>
      <p:sp>
        <p:nvSpPr>
          <p:cNvPr id="105" name="Tel">
            <a:extLst>
              <a:ext uri="{FF2B5EF4-FFF2-40B4-BE49-F238E27FC236}">
                <a16:creationId xmlns:a16="http://schemas.microsoft.com/office/drawing/2014/main" id="{89BAEFCD-BE48-4A1B-8D3D-30DCEA6FF70A}"/>
              </a:ext>
            </a:extLst>
          </p:cNvPr>
          <p:cNvSpPr>
            <a:spLocks noGrp="1"/>
          </p:cNvSpPr>
          <p:nvPr>
            <p:ph type="body" sz="quarter" idx="60" hasCustomPrompt="1"/>
          </p:nvPr>
        </p:nvSpPr>
        <p:spPr>
          <a:xfrm>
            <a:off x="6814651" y="4080644"/>
            <a:ext cx="1628777" cy="144000"/>
          </a:xfrm>
        </p:spPr>
        <p:txBody>
          <a:bodyPr wrap="none" anchor="t">
            <a:noAutofit/>
          </a:bodyPr>
          <a:lstStyle>
            <a:lvl1pPr>
              <a:buNone/>
              <a:defRPr sz="700" b="0"/>
            </a:lvl1pPr>
          </a:lstStyle>
          <a:p>
            <a:pPr lvl="0"/>
            <a:r>
              <a:rPr lang="en-GB" dirty="0"/>
              <a:t>Tel</a:t>
            </a:r>
          </a:p>
        </p:txBody>
      </p:sp>
      <p:sp>
        <p:nvSpPr>
          <p:cNvPr id="106" name="Email">
            <a:extLst>
              <a:ext uri="{FF2B5EF4-FFF2-40B4-BE49-F238E27FC236}">
                <a16:creationId xmlns:a16="http://schemas.microsoft.com/office/drawing/2014/main" id="{925F8F0B-3559-4F81-9427-B32775EA2008}"/>
              </a:ext>
            </a:extLst>
          </p:cNvPr>
          <p:cNvSpPr>
            <a:spLocks noGrp="1"/>
          </p:cNvSpPr>
          <p:nvPr>
            <p:ph type="body" sz="quarter" idx="61" hasCustomPrompt="1"/>
          </p:nvPr>
        </p:nvSpPr>
        <p:spPr>
          <a:xfrm>
            <a:off x="6811802" y="4195295"/>
            <a:ext cx="1628777" cy="144000"/>
          </a:xfrm>
        </p:spPr>
        <p:txBody>
          <a:bodyPr wrap="none">
            <a:noAutofit/>
          </a:bodyPr>
          <a:lstStyle>
            <a:lvl1pPr>
              <a:buNone/>
              <a:defRPr sz="700" b="0"/>
            </a:lvl1pPr>
          </a:lstStyle>
          <a:p>
            <a:pPr lvl="0"/>
            <a:r>
              <a:rPr lang="en-GB" dirty="0"/>
              <a:t>Email</a:t>
            </a:r>
          </a:p>
        </p:txBody>
      </p:sp>
      <p:sp>
        <p:nvSpPr>
          <p:cNvPr id="107" name="Role">
            <a:extLst>
              <a:ext uri="{FF2B5EF4-FFF2-40B4-BE49-F238E27FC236}">
                <a16:creationId xmlns:a16="http://schemas.microsoft.com/office/drawing/2014/main" id="{1DE5638D-265C-4ABD-91A2-1E7259838F2C}"/>
              </a:ext>
            </a:extLst>
          </p:cNvPr>
          <p:cNvSpPr>
            <a:spLocks noGrp="1"/>
          </p:cNvSpPr>
          <p:nvPr>
            <p:ph type="body" sz="quarter" idx="62" hasCustomPrompt="1"/>
          </p:nvPr>
        </p:nvSpPr>
        <p:spPr>
          <a:xfrm>
            <a:off x="6814658" y="3851896"/>
            <a:ext cx="1628777" cy="144000"/>
          </a:xfrm>
        </p:spPr>
        <p:txBody>
          <a:bodyPr wrap="none">
            <a:noAutofit/>
          </a:bodyPr>
          <a:lstStyle>
            <a:lvl1pPr>
              <a:buNone/>
              <a:defRPr sz="700" b="1"/>
            </a:lvl1pPr>
          </a:lstStyle>
          <a:p>
            <a:pPr lvl="0"/>
            <a:r>
              <a:rPr lang="en-GB" dirty="0"/>
              <a:t>Role</a:t>
            </a:r>
          </a:p>
        </p:txBody>
      </p:sp>
      <p:sp>
        <p:nvSpPr>
          <p:cNvPr id="108" name="Name">
            <a:extLst>
              <a:ext uri="{FF2B5EF4-FFF2-40B4-BE49-F238E27FC236}">
                <a16:creationId xmlns:a16="http://schemas.microsoft.com/office/drawing/2014/main" id="{5537222C-AC9F-41EC-8F54-7D44FA79D8AD}"/>
              </a:ext>
            </a:extLst>
          </p:cNvPr>
          <p:cNvSpPr>
            <a:spLocks noGrp="1"/>
          </p:cNvSpPr>
          <p:nvPr>
            <p:ph type="body" sz="quarter" idx="63" hasCustomPrompt="1"/>
          </p:nvPr>
        </p:nvSpPr>
        <p:spPr>
          <a:xfrm>
            <a:off x="6814656" y="3735371"/>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109" name="Photo">
            <a:extLst>
              <a:ext uri="{FF2B5EF4-FFF2-40B4-BE49-F238E27FC236}">
                <a16:creationId xmlns:a16="http://schemas.microsoft.com/office/drawing/2014/main" id="{77AC2F75-DBAC-4EDF-B3ED-CC7937A72205}"/>
              </a:ext>
            </a:extLst>
          </p:cNvPr>
          <p:cNvSpPr>
            <a:spLocks noGrp="1"/>
          </p:cNvSpPr>
          <p:nvPr>
            <p:ph type="pic" sz="quarter" idx="64"/>
          </p:nvPr>
        </p:nvSpPr>
        <p:spPr>
          <a:xfrm>
            <a:off x="6093140" y="3086201"/>
            <a:ext cx="709200" cy="554794"/>
          </a:xfrm>
          <a:noFill/>
        </p:spPr>
        <p:txBody>
          <a:bodyPr wrap="none">
            <a:noAutofit/>
          </a:bodyPr>
          <a:lstStyle>
            <a:lvl1pPr>
              <a:buNone/>
              <a:defRPr sz="400"/>
            </a:lvl1pPr>
          </a:lstStyle>
          <a:p>
            <a:r>
              <a:rPr lang="en-GB"/>
              <a:t>Click icon to add picture</a:t>
            </a:r>
            <a:endParaRPr lang="en-GB" dirty="0"/>
          </a:p>
        </p:txBody>
      </p:sp>
      <p:sp>
        <p:nvSpPr>
          <p:cNvPr id="110" name="Office">
            <a:extLst>
              <a:ext uri="{FF2B5EF4-FFF2-40B4-BE49-F238E27FC236}">
                <a16:creationId xmlns:a16="http://schemas.microsoft.com/office/drawing/2014/main" id="{0E4E699C-7C06-47D9-BA00-ACDB3C7BCABA}"/>
              </a:ext>
            </a:extLst>
          </p:cNvPr>
          <p:cNvSpPr>
            <a:spLocks noGrp="1"/>
          </p:cNvSpPr>
          <p:nvPr>
            <p:ph type="body" sz="quarter" idx="65" hasCustomPrompt="1"/>
          </p:nvPr>
        </p:nvSpPr>
        <p:spPr>
          <a:xfrm>
            <a:off x="6814653" y="3270366"/>
            <a:ext cx="1628775" cy="144000"/>
          </a:xfrm>
        </p:spPr>
        <p:txBody>
          <a:bodyPr wrap="none">
            <a:noAutofit/>
          </a:bodyPr>
          <a:lstStyle>
            <a:lvl1pPr>
              <a:buNone/>
              <a:defRPr sz="700" b="0"/>
            </a:lvl1pPr>
          </a:lstStyle>
          <a:p>
            <a:pPr lvl="0"/>
            <a:r>
              <a:rPr lang="en-GB" dirty="0"/>
              <a:t>Office</a:t>
            </a:r>
          </a:p>
        </p:txBody>
      </p:sp>
      <p:sp>
        <p:nvSpPr>
          <p:cNvPr id="111" name="Tel">
            <a:extLst>
              <a:ext uri="{FF2B5EF4-FFF2-40B4-BE49-F238E27FC236}">
                <a16:creationId xmlns:a16="http://schemas.microsoft.com/office/drawing/2014/main" id="{5681550D-2E69-4D8B-BAED-773BCD2431B7}"/>
              </a:ext>
            </a:extLst>
          </p:cNvPr>
          <p:cNvSpPr>
            <a:spLocks noGrp="1"/>
          </p:cNvSpPr>
          <p:nvPr>
            <p:ph type="body" sz="quarter" idx="66" hasCustomPrompt="1"/>
          </p:nvPr>
        </p:nvSpPr>
        <p:spPr>
          <a:xfrm>
            <a:off x="6814651" y="3385622"/>
            <a:ext cx="1628777" cy="144000"/>
          </a:xfrm>
        </p:spPr>
        <p:txBody>
          <a:bodyPr wrap="none" anchor="t">
            <a:noAutofit/>
          </a:bodyPr>
          <a:lstStyle>
            <a:lvl1pPr>
              <a:buNone/>
              <a:defRPr sz="700" b="0"/>
            </a:lvl1pPr>
          </a:lstStyle>
          <a:p>
            <a:pPr lvl="0"/>
            <a:r>
              <a:rPr lang="en-GB" dirty="0"/>
              <a:t>Tel</a:t>
            </a:r>
          </a:p>
        </p:txBody>
      </p:sp>
      <p:sp>
        <p:nvSpPr>
          <p:cNvPr id="112" name="Email">
            <a:extLst>
              <a:ext uri="{FF2B5EF4-FFF2-40B4-BE49-F238E27FC236}">
                <a16:creationId xmlns:a16="http://schemas.microsoft.com/office/drawing/2014/main" id="{D00FF20A-59C6-4E0D-A1FB-73FD83356457}"/>
              </a:ext>
            </a:extLst>
          </p:cNvPr>
          <p:cNvSpPr>
            <a:spLocks noGrp="1"/>
          </p:cNvSpPr>
          <p:nvPr>
            <p:ph type="body" sz="quarter" idx="67" hasCustomPrompt="1"/>
          </p:nvPr>
        </p:nvSpPr>
        <p:spPr>
          <a:xfrm>
            <a:off x="6811802" y="3500273"/>
            <a:ext cx="1628777" cy="144000"/>
          </a:xfrm>
        </p:spPr>
        <p:txBody>
          <a:bodyPr wrap="none">
            <a:noAutofit/>
          </a:bodyPr>
          <a:lstStyle>
            <a:lvl1pPr>
              <a:buNone/>
              <a:defRPr sz="700" b="0"/>
            </a:lvl1pPr>
          </a:lstStyle>
          <a:p>
            <a:pPr lvl="0"/>
            <a:r>
              <a:rPr lang="en-GB" dirty="0"/>
              <a:t>Email</a:t>
            </a:r>
          </a:p>
        </p:txBody>
      </p:sp>
      <p:sp>
        <p:nvSpPr>
          <p:cNvPr id="113" name="Role">
            <a:extLst>
              <a:ext uri="{FF2B5EF4-FFF2-40B4-BE49-F238E27FC236}">
                <a16:creationId xmlns:a16="http://schemas.microsoft.com/office/drawing/2014/main" id="{2ABAA4B5-F9FF-4E92-8DE5-A239FB5AEA4B}"/>
              </a:ext>
            </a:extLst>
          </p:cNvPr>
          <p:cNvSpPr>
            <a:spLocks noGrp="1"/>
          </p:cNvSpPr>
          <p:nvPr>
            <p:ph type="body" sz="quarter" idx="68" hasCustomPrompt="1"/>
          </p:nvPr>
        </p:nvSpPr>
        <p:spPr>
          <a:xfrm>
            <a:off x="6814658" y="3156874"/>
            <a:ext cx="1628777" cy="144000"/>
          </a:xfrm>
        </p:spPr>
        <p:txBody>
          <a:bodyPr wrap="none">
            <a:noAutofit/>
          </a:bodyPr>
          <a:lstStyle>
            <a:lvl1pPr>
              <a:buNone/>
              <a:defRPr sz="700" b="1"/>
            </a:lvl1pPr>
          </a:lstStyle>
          <a:p>
            <a:pPr lvl="0"/>
            <a:r>
              <a:rPr lang="en-GB" dirty="0"/>
              <a:t>Role</a:t>
            </a:r>
          </a:p>
        </p:txBody>
      </p:sp>
      <p:sp>
        <p:nvSpPr>
          <p:cNvPr id="114" name="Name">
            <a:extLst>
              <a:ext uri="{FF2B5EF4-FFF2-40B4-BE49-F238E27FC236}">
                <a16:creationId xmlns:a16="http://schemas.microsoft.com/office/drawing/2014/main" id="{3BC7FDEF-5792-41D3-B63E-2CA97F73FE7D}"/>
              </a:ext>
            </a:extLst>
          </p:cNvPr>
          <p:cNvSpPr>
            <a:spLocks noGrp="1"/>
          </p:cNvSpPr>
          <p:nvPr>
            <p:ph type="body" sz="quarter" idx="69" hasCustomPrompt="1"/>
          </p:nvPr>
        </p:nvSpPr>
        <p:spPr>
          <a:xfrm>
            <a:off x="6814656" y="3040349"/>
            <a:ext cx="1628777" cy="144000"/>
          </a:xfrm>
        </p:spPr>
        <p:txBody>
          <a:bodyPr wrap="none">
            <a:noAutofit/>
          </a:bodyPr>
          <a:lstStyle>
            <a:lvl1pPr>
              <a:buNone/>
              <a:defRPr sz="700" b="1">
                <a:solidFill>
                  <a:schemeClr val="accent1"/>
                </a:solidFill>
              </a:defRPr>
            </a:lvl1pPr>
          </a:lstStyle>
          <a:p>
            <a:pPr lvl="0"/>
            <a:r>
              <a:rPr lang="en-GB" dirty="0"/>
              <a:t>Name</a:t>
            </a:r>
          </a:p>
        </p:txBody>
      </p:sp>
      <p:sp>
        <p:nvSpPr>
          <p:cNvPr id="115" name="Photo">
            <a:extLst>
              <a:ext uri="{FF2B5EF4-FFF2-40B4-BE49-F238E27FC236}">
                <a16:creationId xmlns:a16="http://schemas.microsoft.com/office/drawing/2014/main" id="{3A70B460-61EB-4685-8BB5-FA93C85E2D4F}"/>
              </a:ext>
            </a:extLst>
          </p:cNvPr>
          <p:cNvSpPr>
            <a:spLocks noGrp="1"/>
          </p:cNvSpPr>
          <p:nvPr>
            <p:ph type="pic" sz="quarter" idx="70"/>
          </p:nvPr>
        </p:nvSpPr>
        <p:spPr>
          <a:xfrm>
            <a:off x="6093140" y="4474095"/>
            <a:ext cx="709200" cy="554794"/>
          </a:xfrm>
          <a:noFill/>
        </p:spPr>
        <p:txBody>
          <a:bodyPr wrap="none">
            <a:noAutofit/>
          </a:bodyPr>
          <a:lstStyle>
            <a:lvl1pPr>
              <a:buNone/>
              <a:defRPr sz="400"/>
            </a:lvl1pPr>
          </a:lstStyle>
          <a:p>
            <a:r>
              <a:rPr lang="en-GB"/>
              <a:t>Click icon to add picture</a:t>
            </a:r>
            <a:endParaRPr lang="en-GB" dirty="0"/>
          </a:p>
        </p:txBody>
      </p:sp>
      <p:sp>
        <p:nvSpPr>
          <p:cNvPr id="116" name="Office">
            <a:extLst>
              <a:ext uri="{FF2B5EF4-FFF2-40B4-BE49-F238E27FC236}">
                <a16:creationId xmlns:a16="http://schemas.microsoft.com/office/drawing/2014/main" id="{960BA3B4-822F-4225-8400-8D3644EE7247}"/>
              </a:ext>
            </a:extLst>
          </p:cNvPr>
          <p:cNvSpPr>
            <a:spLocks noGrp="1"/>
          </p:cNvSpPr>
          <p:nvPr>
            <p:ph type="body" sz="quarter" idx="71" hasCustomPrompt="1"/>
          </p:nvPr>
        </p:nvSpPr>
        <p:spPr>
          <a:xfrm>
            <a:off x="6814653" y="4658260"/>
            <a:ext cx="1628775" cy="144000"/>
          </a:xfrm>
        </p:spPr>
        <p:txBody>
          <a:bodyPr wrap="none">
            <a:noAutofit/>
          </a:bodyPr>
          <a:lstStyle>
            <a:lvl1pPr>
              <a:buNone/>
              <a:defRPr sz="700" b="0"/>
            </a:lvl1pPr>
          </a:lstStyle>
          <a:p>
            <a:pPr lvl="0"/>
            <a:r>
              <a:rPr lang="en-GB" dirty="0"/>
              <a:t>Office</a:t>
            </a:r>
          </a:p>
        </p:txBody>
      </p:sp>
      <p:sp>
        <p:nvSpPr>
          <p:cNvPr id="117" name="Tel">
            <a:extLst>
              <a:ext uri="{FF2B5EF4-FFF2-40B4-BE49-F238E27FC236}">
                <a16:creationId xmlns:a16="http://schemas.microsoft.com/office/drawing/2014/main" id="{CCFDB41A-757C-4B4A-A4BF-06DEBCA8AC29}"/>
              </a:ext>
            </a:extLst>
          </p:cNvPr>
          <p:cNvSpPr>
            <a:spLocks noGrp="1"/>
          </p:cNvSpPr>
          <p:nvPr>
            <p:ph type="body" sz="quarter" idx="72" hasCustomPrompt="1"/>
          </p:nvPr>
        </p:nvSpPr>
        <p:spPr>
          <a:xfrm>
            <a:off x="6814651" y="4773516"/>
            <a:ext cx="1628777" cy="144000"/>
          </a:xfrm>
        </p:spPr>
        <p:txBody>
          <a:bodyPr wrap="none" anchor="t">
            <a:noAutofit/>
          </a:bodyPr>
          <a:lstStyle>
            <a:lvl1pPr>
              <a:buNone/>
              <a:defRPr sz="700" b="0"/>
            </a:lvl1pPr>
          </a:lstStyle>
          <a:p>
            <a:pPr lvl="0"/>
            <a:r>
              <a:rPr lang="en-GB" dirty="0"/>
              <a:t>Tel</a:t>
            </a:r>
          </a:p>
        </p:txBody>
      </p:sp>
      <p:sp>
        <p:nvSpPr>
          <p:cNvPr id="118" name="Email">
            <a:extLst>
              <a:ext uri="{FF2B5EF4-FFF2-40B4-BE49-F238E27FC236}">
                <a16:creationId xmlns:a16="http://schemas.microsoft.com/office/drawing/2014/main" id="{F3F7F4C5-0DF8-49B1-BE9B-325F555BE25D}"/>
              </a:ext>
            </a:extLst>
          </p:cNvPr>
          <p:cNvSpPr>
            <a:spLocks noGrp="1"/>
          </p:cNvSpPr>
          <p:nvPr>
            <p:ph type="body" sz="quarter" idx="73" hasCustomPrompt="1"/>
          </p:nvPr>
        </p:nvSpPr>
        <p:spPr>
          <a:xfrm>
            <a:off x="6811802" y="4888167"/>
            <a:ext cx="1628777" cy="144000"/>
          </a:xfrm>
        </p:spPr>
        <p:txBody>
          <a:bodyPr wrap="none">
            <a:noAutofit/>
          </a:bodyPr>
          <a:lstStyle>
            <a:lvl1pPr>
              <a:buNone/>
              <a:defRPr sz="700" b="0"/>
            </a:lvl1pPr>
          </a:lstStyle>
          <a:p>
            <a:pPr lvl="0"/>
            <a:r>
              <a:rPr lang="en-GB" dirty="0"/>
              <a:t>Email</a:t>
            </a:r>
          </a:p>
        </p:txBody>
      </p:sp>
      <p:sp>
        <p:nvSpPr>
          <p:cNvPr id="119" name="Role">
            <a:extLst>
              <a:ext uri="{FF2B5EF4-FFF2-40B4-BE49-F238E27FC236}">
                <a16:creationId xmlns:a16="http://schemas.microsoft.com/office/drawing/2014/main" id="{71B71B9B-8F23-4BB8-8960-C7240B669F36}"/>
              </a:ext>
            </a:extLst>
          </p:cNvPr>
          <p:cNvSpPr>
            <a:spLocks noGrp="1"/>
          </p:cNvSpPr>
          <p:nvPr>
            <p:ph type="body" sz="quarter" idx="74" hasCustomPrompt="1"/>
          </p:nvPr>
        </p:nvSpPr>
        <p:spPr>
          <a:xfrm>
            <a:off x="6814658" y="4544768"/>
            <a:ext cx="1628777" cy="144000"/>
          </a:xfrm>
        </p:spPr>
        <p:txBody>
          <a:bodyPr wrap="none">
            <a:noAutofit/>
          </a:bodyPr>
          <a:lstStyle>
            <a:lvl1pPr>
              <a:buNone/>
              <a:defRPr sz="700" b="1"/>
            </a:lvl1pPr>
          </a:lstStyle>
          <a:p>
            <a:pPr lvl="0"/>
            <a:r>
              <a:rPr lang="en-GB" dirty="0"/>
              <a:t>Role</a:t>
            </a:r>
          </a:p>
        </p:txBody>
      </p:sp>
      <p:sp>
        <p:nvSpPr>
          <p:cNvPr id="120" name="Name">
            <a:extLst>
              <a:ext uri="{FF2B5EF4-FFF2-40B4-BE49-F238E27FC236}">
                <a16:creationId xmlns:a16="http://schemas.microsoft.com/office/drawing/2014/main" id="{C58B5262-0B33-4A7E-B6E1-6202DA8364C4}"/>
              </a:ext>
            </a:extLst>
          </p:cNvPr>
          <p:cNvSpPr>
            <a:spLocks noGrp="1"/>
          </p:cNvSpPr>
          <p:nvPr>
            <p:ph type="body" sz="quarter" idx="75" hasCustomPrompt="1"/>
          </p:nvPr>
        </p:nvSpPr>
        <p:spPr>
          <a:xfrm>
            <a:off x="6814656" y="4428243"/>
            <a:ext cx="1628777" cy="144000"/>
          </a:xfrm>
        </p:spPr>
        <p:txBody>
          <a:bodyPr wrap="none">
            <a:noAutofit/>
          </a:bodyPr>
          <a:lstStyle>
            <a:lvl1pPr>
              <a:buNone/>
              <a:defRPr sz="700" b="1">
                <a:solidFill>
                  <a:schemeClr val="accent1"/>
                </a:solidFill>
              </a:defRPr>
            </a:lvl1pPr>
          </a:lstStyle>
          <a:p>
            <a:pPr lvl="0"/>
            <a:r>
              <a:rPr lang="en-GB" dirty="0"/>
              <a:t>Name</a:t>
            </a:r>
          </a:p>
        </p:txBody>
      </p:sp>
    </p:spTree>
    <p:extLst>
      <p:ext uri="{BB962C8B-B14F-4D97-AF65-F5344CB8AC3E}">
        <p14:creationId xmlns:p14="http://schemas.microsoft.com/office/powerpoint/2010/main" val="1939502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rofile">
    <p:spTree>
      <p:nvGrpSpPr>
        <p:cNvPr id="1" name=""/>
        <p:cNvGrpSpPr/>
        <p:nvPr/>
      </p:nvGrpSpPr>
      <p:grpSpPr>
        <a:xfrm>
          <a:off x="0" y="0"/>
          <a:ext cx="0" cy="0"/>
          <a:chOff x="0" y="0"/>
          <a:chExt cx="0" cy="0"/>
        </a:xfrm>
      </p:grpSpPr>
      <p:sp>
        <p:nvSpPr>
          <p:cNvPr id="2" name="Name">
            <a:extLst>
              <a:ext uri="{FF2B5EF4-FFF2-40B4-BE49-F238E27FC236}">
                <a16:creationId xmlns:a16="http://schemas.microsoft.com/office/drawing/2014/main" id="{F402878D-1DD5-49B7-AFF9-00A569BBD90B}"/>
              </a:ext>
            </a:extLst>
          </p:cNvPr>
          <p:cNvSpPr>
            <a:spLocks noGrp="1"/>
          </p:cNvSpPr>
          <p:nvPr>
            <p:ph type="title" hasCustomPrompt="1"/>
          </p:nvPr>
        </p:nvSpPr>
        <p:spPr>
          <a:xfrm>
            <a:off x="838200" y="679010"/>
            <a:ext cx="7316788" cy="606582"/>
          </a:xfrm>
        </p:spPr>
        <p:txBody>
          <a:bodyPr>
            <a:noAutofit/>
          </a:bodyPr>
          <a:lstStyle>
            <a:lvl1pPr>
              <a:defRPr/>
            </a:lvl1pPr>
          </a:lstStyle>
          <a:p>
            <a:r>
              <a:rPr lang="en-US" dirty="0"/>
              <a:t>Name</a:t>
            </a:r>
            <a:endParaRPr lang="en-GB" dirty="0"/>
          </a:p>
        </p:txBody>
      </p:sp>
      <p:sp>
        <p:nvSpPr>
          <p:cNvPr id="5" name="Role">
            <a:extLst>
              <a:ext uri="{FF2B5EF4-FFF2-40B4-BE49-F238E27FC236}">
                <a16:creationId xmlns:a16="http://schemas.microsoft.com/office/drawing/2014/main" id="{5327836D-66FC-4439-87B6-298F1AD38BCF}"/>
              </a:ext>
            </a:extLst>
          </p:cNvPr>
          <p:cNvSpPr>
            <a:spLocks noGrp="1"/>
          </p:cNvSpPr>
          <p:nvPr>
            <p:ph type="body" sz="quarter" idx="10" hasCustomPrompt="1"/>
          </p:nvPr>
        </p:nvSpPr>
        <p:spPr>
          <a:xfrm>
            <a:off x="838200" y="1307817"/>
            <a:ext cx="7316788" cy="452438"/>
          </a:xfrm>
        </p:spPr>
        <p:txBody>
          <a:bodyPr>
            <a:noAutofit/>
          </a:bodyPr>
          <a:lstStyle>
            <a:lvl1pPr>
              <a:buNone/>
              <a:defRPr sz="2400"/>
            </a:lvl1pPr>
          </a:lstStyle>
          <a:p>
            <a:pPr lvl="0"/>
            <a:r>
              <a:rPr lang="en-GB" dirty="0"/>
              <a:t>Role</a:t>
            </a:r>
          </a:p>
        </p:txBody>
      </p:sp>
      <p:sp>
        <p:nvSpPr>
          <p:cNvPr id="7" name="Bio">
            <a:extLst>
              <a:ext uri="{FF2B5EF4-FFF2-40B4-BE49-F238E27FC236}">
                <a16:creationId xmlns:a16="http://schemas.microsoft.com/office/drawing/2014/main" id="{4406FD11-BDE4-4482-BB92-54914E382401}"/>
              </a:ext>
            </a:extLst>
          </p:cNvPr>
          <p:cNvSpPr>
            <a:spLocks noGrp="1"/>
          </p:cNvSpPr>
          <p:nvPr>
            <p:ph type="body" sz="quarter" idx="11" hasCustomPrompt="1"/>
          </p:nvPr>
        </p:nvSpPr>
        <p:spPr>
          <a:xfrm>
            <a:off x="838200" y="1995488"/>
            <a:ext cx="7316788" cy="3416097"/>
          </a:xfrm>
        </p:spPr>
        <p:txBody>
          <a:bodyPr>
            <a:noAutofit/>
          </a:bodyPr>
          <a:lstStyle>
            <a:lvl1pPr marL="0" indent="0">
              <a:buNone/>
              <a:defRPr sz="1400"/>
            </a:lvl1pPr>
          </a:lstStyle>
          <a:p>
            <a:pPr lvl="0"/>
            <a:r>
              <a:rPr lang="en-GB" dirty="0"/>
              <a:t>Bio</a:t>
            </a:r>
          </a:p>
        </p:txBody>
      </p:sp>
      <p:sp>
        <p:nvSpPr>
          <p:cNvPr id="13" name="Rectangle 12">
            <a:extLst>
              <a:ext uri="{FF2B5EF4-FFF2-40B4-BE49-F238E27FC236}">
                <a16:creationId xmlns:a16="http://schemas.microsoft.com/office/drawing/2014/main" id="{479E960E-C513-4B83-8A96-48514FEA92B5}"/>
              </a:ext>
            </a:extLst>
          </p:cNvPr>
          <p:cNvSpPr>
            <a:spLocks/>
          </p:cNvSpPr>
          <p:nvPr/>
        </p:nvSpPr>
        <p:spPr>
          <a:xfrm flipH="1">
            <a:off x="8788998" y="2931318"/>
            <a:ext cx="86540" cy="840581"/>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wrap="none" rtlCol="0" anchor="ctr"/>
          <a:lstStyle/>
          <a:p>
            <a:pPr algn="ctr"/>
            <a:endParaRPr lang="en-GB" dirty="0">
              <a:solidFill>
                <a:schemeClr val="bg1"/>
              </a:solidFill>
              <a:latin typeface="Arial" panose="020B0604020202020204" pitchFamily="34" charset="0"/>
              <a:cs typeface="Arial" panose="020B0604020202020204" pitchFamily="34" charset="0"/>
            </a:endParaRPr>
          </a:p>
        </p:txBody>
      </p:sp>
      <p:sp>
        <p:nvSpPr>
          <p:cNvPr id="14" name="Office">
            <a:extLst>
              <a:ext uri="{FF2B5EF4-FFF2-40B4-BE49-F238E27FC236}">
                <a16:creationId xmlns:a16="http://schemas.microsoft.com/office/drawing/2014/main" id="{7F18EE67-9983-4F3C-BB2B-C5C0A35912A5}"/>
              </a:ext>
            </a:extLst>
          </p:cNvPr>
          <p:cNvSpPr>
            <a:spLocks noGrp="1"/>
          </p:cNvSpPr>
          <p:nvPr>
            <p:ph type="body" sz="quarter" idx="12" hasCustomPrompt="1"/>
          </p:nvPr>
        </p:nvSpPr>
        <p:spPr>
          <a:xfrm>
            <a:off x="8875538" y="2873702"/>
            <a:ext cx="2478262" cy="299804"/>
          </a:xfrm>
        </p:spPr>
        <p:txBody>
          <a:bodyPr wrap="none">
            <a:noAutofit/>
          </a:bodyPr>
          <a:lstStyle>
            <a:lvl1pPr>
              <a:buNone/>
              <a:defRPr sz="1800" b="1"/>
            </a:lvl1pPr>
          </a:lstStyle>
          <a:p>
            <a:pPr lvl="0"/>
            <a:r>
              <a:rPr lang="en-GB" dirty="0"/>
              <a:t>Office</a:t>
            </a:r>
          </a:p>
        </p:txBody>
      </p:sp>
      <p:sp>
        <p:nvSpPr>
          <p:cNvPr id="15" name="Tel">
            <a:extLst>
              <a:ext uri="{FF2B5EF4-FFF2-40B4-BE49-F238E27FC236}">
                <a16:creationId xmlns:a16="http://schemas.microsoft.com/office/drawing/2014/main" id="{E10C7899-E95A-4E1D-9124-D6C5DFB851A7}"/>
              </a:ext>
            </a:extLst>
          </p:cNvPr>
          <p:cNvSpPr>
            <a:spLocks noGrp="1"/>
          </p:cNvSpPr>
          <p:nvPr>
            <p:ph type="body" sz="quarter" idx="13" hasCustomPrompt="1"/>
          </p:nvPr>
        </p:nvSpPr>
        <p:spPr>
          <a:xfrm>
            <a:off x="9108900" y="3175200"/>
            <a:ext cx="2244899" cy="299804"/>
          </a:xfrm>
        </p:spPr>
        <p:txBody>
          <a:bodyPr wrap="none">
            <a:noAutofit/>
          </a:bodyPr>
          <a:lstStyle>
            <a:lvl1pPr>
              <a:buNone/>
              <a:defRPr sz="1800" b="0"/>
            </a:lvl1pPr>
          </a:lstStyle>
          <a:p>
            <a:pPr lvl="0"/>
            <a:r>
              <a:rPr lang="en-GB" dirty="0"/>
              <a:t>Tel</a:t>
            </a:r>
          </a:p>
        </p:txBody>
      </p:sp>
      <p:sp>
        <p:nvSpPr>
          <p:cNvPr id="16" name="Email">
            <a:extLst>
              <a:ext uri="{FF2B5EF4-FFF2-40B4-BE49-F238E27FC236}">
                <a16:creationId xmlns:a16="http://schemas.microsoft.com/office/drawing/2014/main" id="{2C5C1EAA-68B9-40A7-8026-F0AF6FA48AA8}"/>
              </a:ext>
            </a:extLst>
          </p:cNvPr>
          <p:cNvSpPr>
            <a:spLocks noGrp="1"/>
          </p:cNvSpPr>
          <p:nvPr>
            <p:ph type="body" sz="quarter" idx="14" hasCustomPrompt="1"/>
          </p:nvPr>
        </p:nvSpPr>
        <p:spPr>
          <a:xfrm>
            <a:off x="9108898" y="3506400"/>
            <a:ext cx="2244901" cy="299804"/>
          </a:xfrm>
        </p:spPr>
        <p:txBody>
          <a:bodyPr wrap="none">
            <a:noAutofit/>
          </a:bodyPr>
          <a:lstStyle>
            <a:lvl1pPr>
              <a:buNone/>
              <a:defRPr sz="1800" b="0"/>
            </a:lvl1pPr>
          </a:lstStyle>
          <a:p>
            <a:pPr lvl="0"/>
            <a:r>
              <a:rPr lang="en-GB" dirty="0"/>
              <a:t>Email</a:t>
            </a:r>
          </a:p>
        </p:txBody>
      </p:sp>
      <p:sp>
        <p:nvSpPr>
          <p:cNvPr id="18" name="Photo">
            <a:extLst>
              <a:ext uri="{FF2B5EF4-FFF2-40B4-BE49-F238E27FC236}">
                <a16:creationId xmlns:a16="http://schemas.microsoft.com/office/drawing/2014/main" id="{C342086B-5493-4526-A7FC-37030EF6BFA1}"/>
              </a:ext>
            </a:extLst>
          </p:cNvPr>
          <p:cNvSpPr>
            <a:spLocks noGrp="1"/>
          </p:cNvSpPr>
          <p:nvPr>
            <p:ph type="pic" sz="quarter" idx="15"/>
          </p:nvPr>
        </p:nvSpPr>
        <p:spPr>
          <a:xfrm>
            <a:off x="8788400" y="679450"/>
            <a:ext cx="2541600" cy="1987028"/>
          </a:xfrm>
          <a:noFill/>
        </p:spPr>
        <p:txBody>
          <a:bodyPr/>
          <a:lstStyle>
            <a:lvl1pPr>
              <a:buNone/>
              <a:defRPr/>
            </a:lvl1pPr>
          </a:lstStyle>
          <a:p>
            <a:r>
              <a:rPr lang="en-GB"/>
              <a:t>Click icon to add picture</a:t>
            </a:r>
            <a:endParaRPr lang="en-GB" dirty="0"/>
          </a:p>
        </p:txBody>
      </p:sp>
      <p:sp>
        <p:nvSpPr>
          <p:cNvPr id="19" name="TextBox 18">
            <a:extLst>
              <a:ext uri="{FF2B5EF4-FFF2-40B4-BE49-F238E27FC236}">
                <a16:creationId xmlns:a16="http://schemas.microsoft.com/office/drawing/2014/main" id="{D509A397-7595-4EB6-8C02-40CB75027590}"/>
              </a:ext>
            </a:extLst>
          </p:cNvPr>
          <p:cNvSpPr txBox="1"/>
          <p:nvPr/>
        </p:nvSpPr>
        <p:spPr>
          <a:xfrm>
            <a:off x="8881525" y="3148010"/>
            <a:ext cx="233363" cy="369332"/>
          </a:xfrm>
          <a:prstGeom prst="rect">
            <a:avLst/>
          </a:prstGeom>
          <a:noFill/>
        </p:spPr>
        <p:txBody>
          <a:bodyPr wrap="none" rtlCol="0">
            <a:noAutofit/>
          </a:bodyPr>
          <a:lstStyle/>
          <a:p>
            <a:r>
              <a:rPr lang="en-GB" b="1" dirty="0"/>
              <a:t>t</a:t>
            </a:r>
          </a:p>
        </p:txBody>
      </p:sp>
      <p:sp>
        <p:nvSpPr>
          <p:cNvPr id="20" name="TextBox 19">
            <a:extLst>
              <a:ext uri="{FF2B5EF4-FFF2-40B4-BE49-F238E27FC236}">
                <a16:creationId xmlns:a16="http://schemas.microsoft.com/office/drawing/2014/main" id="{741B53F1-D0E6-4CCF-B758-B0CC8D447228}"/>
              </a:ext>
            </a:extLst>
          </p:cNvPr>
          <p:cNvSpPr txBox="1"/>
          <p:nvPr/>
        </p:nvSpPr>
        <p:spPr>
          <a:xfrm>
            <a:off x="8876611" y="3487340"/>
            <a:ext cx="219588" cy="369332"/>
          </a:xfrm>
          <a:prstGeom prst="rect">
            <a:avLst/>
          </a:prstGeom>
          <a:noFill/>
        </p:spPr>
        <p:txBody>
          <a:bodyPr wrap="none" rtlCol="0" anchor="ctr">
            <a:noAutofit/>
          </a:bodyPr>
          <a:lstStyle/>
          <a:p>
            <a:r>
              <a:rPr lang="en-GB" b="1" dirty="0"/>
              <a:t>e</a:t>
            </a:r>
          </a:p>
        </p:txBody>
      </p:sp>
    </p:spTree>
    <p:extLst>
      <p:ext uri="{BB962C8B-B14F-4D97-AF65-F5344CB8AC3E}">
        <p14:creationId xmlns:p14="http://schemas.microsoft.com/office/powerpoint/2010/main" val="2810546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3D014AD-66F5-42BE-A312-B7D135FE6198}"/>
              </a:ext>
            </a:extLst>
          </p:cNvPr>
          <p:cNvSpPr>
            <a:spLocks/>
          </p:cNvSpPr>
          <p:nvPr/>
        </p:nvSpPr>
        <p:spPr>
          <a:xfrm>
            <a:off x="0" y="0"/>
            <a:ext cx="12192001" cy="685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832729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act">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3D014AD-66F5-42BE-A312-B7D135FE6198}"/>
              </a:ext>
            </a:extLst>
          </p:cNvPr>
          <p:cNvSpPr>
            <a:spLocks/>
          </p:cNvSpPr>
          <p:nvPr/>
        </p:nvSpPr>
        <p:spPr>
          <a:xfrm>
            <a:off x="0" y="5700587"/>
            <a:ext cx="12192001" cy="117080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EF93D349-EC72-46F0-B20D-D1F8AF962884}"/>
              </a:ext>
            </a:extLst>
          </p:cNvPr>
          <p:cNvSpPr txBox="1"/>
          <p:nvPr/>
        </p:nvSpPr>
        <p:spPr>
          <a:xfrm>
            <a:off x="838200" y="477763"/>
            <a:ext cx="2623457" cy="523220"/>
          </a:xfrm>
          <a:prstGeom prst="rect">
            <a:avLst/>
          </a:prstGeom>
          <a:noFill/>
        </p:spPr>
        <p:txBody>
          <a:bodyPr wrap="square" rtlCol="0">
            <a:spAutoFit/>
          </a:bodyPr>
          <a:lstStyle/>
          <a:p>
            <a:r>
              <a:rPr lang="en-GB" sz="2800" b="1" dirty="0">
                <a:solidFill>
                  <a:schemeClr val="bg1"/>
                </a:solidFill>
              </a:rPr>
              <a:t>Contact</a:t>
            </a:r>
            <a:endParaRPr lang="en-GB" sz="2800" b="1" dirty="0"/>
          </a:p>
        </p:txBody>
      </p:sp>
      <p:sp>
        <p:nvSpPr>
          <p:cNvPr id="6" name="Office">
            <a:extLst>
              <a:ext uri="{FF2B5EF4-FFF2-40B4-BE49-F238E27FC236}">
                <a16:creationId xmlns:a16="http://schemas.microsoft.com/office/drawing/2014/main" id="{260030B8-CECB-429D-8680-3EE40A5987CF}"/>
              </a:ext>
            </a:extLst>
          </p:cNvPr>
          <p:cNvSpPr>
            <a:spLocks noGrp="1"/>
          </p:cNvSpPr>
          <p:nvPr>
            <p:ph type="body" sz="quarter" idx="12" hasCustomPrompt="1"/>
          </p:nvPr>
        </p:nvSpPr>
        <p:spPr>
          <a:xfrm>
            <a:off x="942480" y="2015708"/>
            <a:ext cx="2091078" cy="216000"/>
          </a:xfrm>
        </p:spPr>
        <p:txBody>
          <a:bodyPr wrap="none" lIns="0">
            <a:noAutofit/>
          </a:bodyPr>
          <a:lstStyle>
            <a:lvl1pPr>
              <a:buNone/>
              <a:defRPr sz="1200" b="0">
                <a:solidFill>
                  <a:schemeClr val="bg1"/>
                </a:solidFill>
              </a:defRPr>
            </a:lvl1pPr>
          </a:lstStyle>
          <a:p>
            <a:pPr lvl="0"/>
            <a:r>
              <a:rPr lang="en-GB" dirty="0"/>
              <a:t>Office</a:t>
            </a:r>
          </a:p>
        </p:txBody>
      </p:sp>
      <p:sp>
        <p:nvSpPr>
          <p:cNvPr id="8" name="Tel">
            <a:extLst>
              <a:ext uri="{FF2B5EF4-FFF2-40B4-BE49-F238E27FC236}">
                <a16:creationId xmlns:a16="http://schemas.microsoft.com/office/drawing/2014/main" id="{9DF0711D-91F6-4DAB-934D-AC1AD6B7AF31}"/>
              </a:ext>
            </a:extLst>
          </p:cNvPr>
          <p:cNvSpPr>
            <a:spLocks noGrp="1"/>
          </p:cNvSpPr>
          <p:nvPr>
            <p:ph type="body" sz="quarter" idx="13" hasCustomPrompt="1"/>
          </p:nvPr>
        </p:nvSpPr>
        <p:spPr>
          <a:xfrm>
            <a:off x="942477" y="1783797"/>
            <a:ext cx="2091081" cy="216000"/>
          </a:xfrm>
        </p:spPr>
        <p:txBody>
          <a:bodyPr wrap="none" lIns="0" anchor="t">
            <a:noAutofit/>
          </a:bodyPr>
          <a:lstStyle>
            <a:lvl1pPr>
              <a:buNone/>
              <a:defRPr sz="1200" b="0">
                <a:solidFill>
                  <a:schemeClr val="bg1"/>
                </a:solidFill>
              </a:defRPr>
            </a:lvl1pPr>
          </a:lstStyle>
          <a:p>
            <a:pPr lvl="0"/>
            <a:r>
              <a:rPr lang="en-GB" dirty="0"/>
              <a:t>Tel</a:t>
            </a:r>
          </a:p>
        </p:txBody>
      </p:sp>
      <p:sp>
        <p:nvSpPr>
          <p:cNvPr id="9" name="Email">
            <a:extLst>
              <a:ext uri="{FF2B5EF4-FFF2-40B4-BE49-F238E27FC236}">
                <a16:creationId xmlns:a16="http://schemas.microsoft.com/office/drawing/2014/main" id="{3C4F8738-2108-4625-AE5C-72211BC8DE21}"/>
              </a:ext>
            </a:extLst>
          </p:cNvPr>
          <p:cNvSpPr>
            <a:spLocks noGrp="1"/>
          </p:cNvSpPr>
          <p:nvPr>
            <p:ph type="body" sz="quarter" idx="14" hasCustomPrompt="1"/>
          </p:nvPr>
        </p:nvSpPr>
        <p:spPr>
          <a:xfrm>
            <a:off x="942477" y="2244892"/>
            <a:ext cx="2091081" cy="216000"/>
          </a:xfrm>
        </p:spPr>
        <p:txBody>
          <a:bodyPr wrap="none" lIns="0">
            <a:noAutofit/>
          </a:bodyPr>
          <a:lstStyle>
            <a:lvl1pPr>
              <a:buNone/>
              <a:defRPr sz="1200" b="0">
                <a:solidFill>
                  <a:schemeClr val="bg1"/>
                </a:solidFill>
              </a:defRPr>
            </a:lvl1pPr>
          </a:lstStyle>
          <a:p>
            <a:pPr lvl="0"/>
            <a:r>
              <a:rPr lang="en-GB" dirty="0"/>
              <a:t>Email</a:t>
            </a:r>
          </a:p>
        </p:txBody>
      </p:sp>
      <p:sp>
        <p:nvSpPr>
          <p:cNvPr id="10" name="Role">
            <a:extLst>
              <a:ext uri="{FF2B5EF4-FFF2-40B4-BE49-F238E27FC236}">
                <a16:creationId xmlns:a16="http://schemas.microsoft.com/office/drawing/2014/main" id="{813A7F9F-8C17-4BAB-83E3-552082941900}"/>
              </a:ext>
            </a:extLst>
          </p:cNvPr>
          <p:cNvSpPr>
            <a:spLocks noGrp="1"/>
          </p:cNvSpPr>
          <p:nvPr>
            <p:ph type="body" sz="quarter" idx="10" hasCustomPrompt="1"/>
          </p:nvPr>
        </p:nvSpPr>
        <p:spPr>
          <a:xfrm>
            <a:off x="946577" y="1546492"/>
            <a:ext cx="2091081" cy="216000"/>
          </a:xfrm>
        </p:spPr>
        <p:txBody>
          <a:bodyPr wrap="none" lIns="0">
            <a:noAutofit/>
          </a:bodyPr>
          <a:lstStyle>
            <a:lvl1pPr>
              <a:buNone/>
              <a:defRPr sz="1200" b="1">
                <a:solidFill>
                  <a:schemeClr val="bg1"/>
                </a:solidFill>
              </a:defRPr>
            </a:lvl1pPr>
          </a:lstStyle>
          <a:p>
            <a:pPr lvl="0"/>
            <a:r>
              <a:rPr lang="en-GB" dirty="0"/>
              <a:t>Role</a:t>
            </a:r>
          </a:p>
        </p:txBody>
      </p:sp>
      <p:sp>
        <p:nvSpPr>
          <p:cNvPr id="11" name="Name">
            <a:extLst>
              <a:ext uri="{FF2B5EF4-FFF2-40B4-BE49-F238E27FC236}">
                <a16:creationId xmlns:a16="http://schemas.microsoft.com/office/drawing/2014/main" id="{843A432D-FF60-40D9-BB42-1853018DB81F}"/>
              </a:ext>
            </a:extLst>
          </p:cNvPr>
          <p:cNvSpPr>
            <a:spLocks noGrp="1"/>
          </p:cNvSpPr>
          <p:nvPr>
            <p:ph type="body" sz="quarter" idx="21" hasCustomPrompt="1"/>
          </p:nvPr>
        </p:nvSpPr>
        <p:spPr>
          <a:xfrm>
            <a:off x="946577" y="1320166"/>
            <a:ext cx="2091081" cy="216000"/>
          </a:xfrm>
        </p:spPr>
        <p:txBody>
          <a:bodyPr wrap="none" lIns="0">
            <a:noAutofit/>
          </a:bodyPr>
          <a:lstStyle>
            <a:lvl1pPr>
              <a:buNone/>
              <a:defRPr sz="1200" b="1">
                <a:solidFill>
                  <a:schemeClr val="bg1"/>
                </a:solidFill>
              </a:defRPr>
            </a:lvl1pPr>
          </a:lstStyle>
          <a:p>
            <a:pPr lvl="0"/>
            <a:r>
              <a:rPr lang="en-GB" dirty="0"/>
              <a:t>Name</a:t>
            </a:r>
          </a:p>
        </p:txBody>
      </p:sp>
      <p:sp>
        <p:nvSpPr>
          <p:cNvPr id="2" name="TextBox 1">
            <a:extLst>
              <a:ext uri="{FF2B5EF4-FFF2-40B4-BE49-F238E27FC236}">
                <a16:creationId xmlns:a16="http://schemas.microsoft.com/office/drawing/2014/main" id="{437A2F19-4DD9-45F2-B729-BB92C840B763}"/>
              </a:ext>
            </a:extLst>
          </p:cNvPr>
          <p:cNvSpPr txBox="1"/>
          <p:nvPr/>
        </p:nvSpPr>
        <p:spPr>
          <a:xfrm>
            <a:off x="838200" y="4440019"/>
            <a:ext cx="4303870" cy="369332"/>
          </a:xfrm>
          <a:prstGeom prst="rect">
            <a:avLst/>
          </a:prstGeom>
          <a:noFill/>
        </p:spPr>
        <p:txBody>
          <a:bodyPr wrap="square" rtlCol="0">
            <a:spAutoFit/>
          </a:bodyPr>
          <a:lstStyle/>
          <a:p>
            <a:r>
              <a:rPr lang="en-GB" dirty="0">
                <a:solidFill>
                  <a:schemeClr val="bg1"/>
                </a:solidFill>
              </a:rPr>
              <a:t>Follow us and join our online discussion</a:t>
            </a:r>
          </a:p>
        </p:txBody>
      </p:sp>
      <p:pic>
        <p:nvPicPr>
          <p:cNvPr id="39" name="Picture 38">
            <a:hlinkClick r:id="rId2"/>
            <a:extLst>
              <a:ext uri="{FF2B5EF4-FFF2-40B4-BE49-F238E27FC236}">
                <a16:creationId xmlns:a16="http://schemas.microsoft.com/office/drawing/2014/main" id="{5AAA76CB-929F-4834-9E86-3A1959922A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61786" y="4917405"/>
            <a:ext cx="237744" cy="237744"/>
          </a:xfrm>
          <a:prstGeom prst="rect">
            <a:avLst/>
          </a:prstGeom>
        </p:spPr>
      </p:pic>
      <p:pic>
        <p:nvPicPr>
          <p:cNvPr id="41" name="Picture 40">
            <a:hlinkClick r:id="rId4"/>
            <a:extLst>
              <a:ext uri="{FF2B5EF4-FFF2-40B4-BE49-F238E27FC236}">
                <a16:creationId xmlns:a16="http://schemas.microsoft.com/office/drawing/2014/main" id="{B51393AA-AA0B-42EC-8E72-F718526E755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27943" y="4927079"/>
            <a:ext cx="237744" cy="237744"/>
          </a:xfrm>
          <a:prstGeom prst="rect">
            <a:avLst/>
          </a:prstGeom>
        </p:spPr>
      </p:pic>
      <p:pic>
        <p:nvPicPr>
          <p:cNvPr id="43" name="Picture 42">
            <a:extLst>
              <a:ext uri="{FF2B5EF4-FFF2-40B4-BE49-F238E27FC236}">
                <a16:creationId xmlns:a16="http://schemas.microsoft.com/office/drawing/2014/main" id="{8163D2AD-3886-4C32-B75E-4E51AD14328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46577" y="4927396"/>
            <a:ext cx="237744" cy="237744"/>
          </a:xfrm>
          <a:prstGeom prst="rect">
            <a:avLst/>
          </a:prstGeom>
        </p:spPr>
      </p:pic>
      <p:sp>
        <p:nvSpPr>
          <p:cNvPr id="47" name="TextBox 46">
            <a:extLst>
              <a:ext uri="{FF2B5EF4-FFF2-40B4-BE49-F238E27FC236}">
                <a16:creationId xmlns:a16="http://schemas.microsoft.com/office/drawing/2014/main" id="{69D39C9D-47A1-4FB2-8997-A43DB8041E54}"/>
              </a:ext>
            </a:extLst>
          </p:cNvPr>
          <p:cNvSpPr txBox="1"/>
          <p:nvPr/>
        </p:nvSpPr>
        <p:spPr>
          <a:xfrm>
            <a:off x="4985971" y="4866745"/>
            <a:ext cx="1273129" cy="338554"/>
          </a:xfrm>
          <a:prstGeom prst="rect">
            <a:avLst/>
          </a:prstGeom>
          <a:noFill/>
        </p:spPr>
        <p:txBody>
          <a:bodyPr wrap="square">
            <a:noAutofit/>
          </a:bodyPr>
          <a:lstStyle/>
          <a:p>
            <a:pPr algn="l"/>
            <a:r>
              <a:rPr lang="en-GB" sz="1200" dirty="0">
                <a:solidFill>
                  <a:schemeClr val="bg1"/>
                </a:solidFill>
              </a:rPr>
              <a:t>@trowers_law</a:t>
            </a:r>
          </a:p>
        </p:txBody>
      </p:sp>
      <p:sp>
        <p:nvSpPr>
          <p:cNvPr id="48" name="TextBox 47">
            <a:extLst>
              <a:ext uri="{FF2B5EF4-FFF2-40B4-BE49-F238E27FC236}">
                <a16:creationId xmlns:a16="http://schemas.microsoft.com/office/drawing/2014/main" id="{8C7BDDDC-16A6-443A-9F26-DB4E65676C20}"/>
              </a:ext>
            </a:extLst>
          </p:cNvPr>
          <p:cNvSpPr txBox="1"/>
          <p:nvPr/>
        </p:nvSpPr>
        <p:spPr>
          <a:xfrm>
            <a:off x="2722720" y="4883182"/>
            <a:ext cx="1930354" cy="338554"/>
          </a:xfrm>
          <a:prstGeom prst="rect">
            <a:avLst/>
          </a:prstGeom>
          <a:noFill/>
        </p:spPr>
        <p:txBody>
          <a:bodyPr wrap="square">
            <a:noAutofit/>
          </a:bodyPr>
          <a:lstStyle/>
          <a:p>
            <a:pPr algn="l"/>
            <a:r>
              <a:rPr lang="en-GB" sz="1200" dirty="0">
                <a:solidFill>
                  <a:schemeClr val="bg1"/>
                </a:solidFill>
              </a:rPr>
              <a:t>Trowers &amp; Hamlins  </a:t>
            </a:r>
          </a:p>
        </p:txBody>
      </p:sp>
      <p:sp>
        <p:nvSpPr>
          <p:cNvPr id="49" name="TextBox 48">
            <a:extLst>
              <a:ext uri="{FF2B5EF4-FFF2-40B4-BE49-F238E27FC236}">
                <a16:creationId xmlns:a16="http://schemas.microsoft.com/office/drawing/2014/main" id="{A810071B-713D-4C2A-B618-E0F1426CB6B2}"/>
              </a:ext>
            </a:extLst>
          </p:cNvPr>
          <p:cNvSpPr txBox="1"/>
          <p:nvPr/>
        </p:nvSpPr>
        <p:spPr>
          <a:xfrm>
            <a:off x="1184321" y="4881341"/>
            <a:ext cx="939755" cy="338554"/>
          </a:xfrm>
          <a:prstGeom prst="rect">
            <a:avLst/>
          </a:prstGeom>
          <a:noFill/>
        </p:spPr>
        <p:txBody>
          <a:bodyPr wrap="square">
            <a:noAutofit/>
          </a:bodyPr>
          <a:lstStyle/>
          <a:p>
            <a:pPr algn="l"/>
            <a:r>
              <a:rPr lang="en-GB" sz="1200" dirty="0">
                <a:solidFill>
                  <a:schemeClr val="bg1"/>
                </a:solidFill>
              </a:rPr>
              <a:t>@trowers</a:t>
            </a:r>
          </a:p>
        </p:txBody>
      </p:sp>
      <p:sp>
        <p:nvSpPr>
          <p:cNvPr id="45" name="Office">
            <a:extLst>
              <a:ext uri="{FF2B5EF4-FFF2-40B4-BE49-F238E27FC236}">
                <a16:creationId xmlns:a16="http://schemas.microsoft.com/office/drawing/2014/main" id="{D0266F52-1AD6-42F6-9801-E1815269A568}"/>
              </a:ext>
            </a:extLst>
          </p:cNvPr>
          <p:cNvSpPr>
            <a:spLocks noGrp="1"/>
          </p:cNvSpPr>
          <p:nvPr>
            <p:ph type="body" sz="quarter" idx="37" hasCustomPrompt="1"/>
          </p:nvPr>
        </p:nvSpPr>
        <p:spPr>
          <a:xfrm>
            <a:off x="931250" y="3448268"/>
            <a:ext cx="2091078" cy="216000"/>
          </a:xfrm>
        </p:spPr>
        <p:txBody>
          <a:bodyPr wrap="none" lIns="0">
            <a:noAutofit/>
          </a:bodyPr>
          <a:lstStyle>
            <a:lvl1pPr>
              <a:buNone/>
              <a:defRPr sz="1200" b="0">
                <a:solidFill>
                  <a:schemeClr val="bg1"/>
                </a:solidFill>
              </a:defRPr>
            </a:lvl1pPr>
          </a:lstStyle>
          <a:p>
            <a:pPr lvl="0"/>
            <a:r>
              <a:rPr lang="en-GB" dirty="0"/>
              <a:t>Office</a:t>
            </a:r>
          </a:p>
        </p:txBody>
      </p:sp>
      <p:sp>
        <p:nvSpPr>
          <p:cNvPr id="46" name="Tel">
            <a:extLst>
              <a:ext uri="{FF2B5EF4-FFF2-40B4-BE49-F238E27FC236}">
                <a16:creationId xmlns:a16="http://schemas.microsoft.com/office/drawing/2014/main" id="{36EEF456-DA36-47DB-9480-D3EC0C049BA3}"/>
              </a:ext>
            </a:extLst>
          </p:cNvPr>
          <p:cNvSpPr>
            <a:spLocks noGrp="1"/>
          </p:cNvSpPr>
          <p:nvPr>
            <p:ph type="body" sz="quarter" idx="38" hasCustomPrompt="1"/>
          </p:nvPr>
        </p:nvSpPr>
        <p:spPr>
          <a:xfrm>
            <a:off x="931247" y="3216357"/>
            <a:ext cx="2091081" cy="216000"/>
          </a:xfrm>
        </p:spPr>
        <p:txBody>
          <a:bodyPr wrap="none" lIns="0" anchor="t">
            <a:noAutofit/>
          </a:bodyPr>
          <a:lstStyle>
            <a:lvl1pPr>
              <a:buNone/>
              <a:defRPr sz="1200" b="0">
                <a:solidFill>
                  <a:schemeClr val="bg1"/>
                </a:solidFill>
              </a:defRPr>
            </a:lvl1pPr>
          </a:lstStyle>
          <a:p>
            <a:pPr lvl="0"/>
            <a:r>
              <a:rPr lang="en-GB" dirty="0"/>
              <a:t>Tel</a:t>
            </a:r>
          </a:p>
        </p:txBody>
      </p:sp>
      <p:sp>
        <p:nvSpPr>
          <p:cNvPr id="50" name="Email">
            <a:extLst>
              <a:ext uri="{FF2B5EF4-FFF2-40B4-BE49-F238E27FC236}">
                <a16:creationId xmlns:a16="http://schemas.microsoft.com/office/drawing/2014/main" id="{0D184F68-AB15-492E-8AF2-51F4A011627E}"/>
              </a:ext>
            </a:extLst>
          </p:cNvPr>
          <p:cNvSpPr>
            <a:spLocks noGrp="1"/>
          </p:cNvSpPr>
          <p:nvPr>
            <p:ph type="body" sz="quarter" idx="39" hasCustomPrompt="1"/>
          </p:nvPr>
        </p:nvSpPr>
        <p:spPr>
          <a:xfrm>
            <a:off x="931247" y="3677452"/>
            <a:ext cx="2091081" cy="216000"/>
          </a:xfrm>
        </p:spPr>
        <p:txBody>
          <a:bodyPr wrap="none" lIns="0">
            <a:noAutofit/>
          </a:bodyPr>
          <a:lstStyle>
            <a:lvl1pPr>
              <a:buNone/>
              <a:defRPr sz="1200" b="0">
                <a:solidFill>
                  <a:schemeClr val="bg1"/>
                </a:solidFill>
              </a:defRPr>
            </a:lvl1pPr>
          </a:lstStyle>
          <a:p>
            <a:pPr lvl="0"/>
            <a:r>
              <a:rPr lang="en-GB" dirty="0"/>
              <a:t>Email</a:t>
            </a:r>
          </a:p>
        </p:txBody>
      </p:sp>
      <p:sp>
        <p:nvSpPr>
          <p:cNvPr id="51" name="Role">
            <a:extLst>
              <a:ext uri="{FF2B5EF4-FFF2-40B4-BE49-F238E27FC236}">
                <a16:creationId xmlns:a16="http://schemas.microsoft.com/office/drawing/2014/main" id="{4FF19FCB-E794-414F-8703-11026033F15F}"/>
              </a:ext>
            </a:extLst>
          </p:cNvPr>
          <p:cNvSpPr>
            <a:spLocks noGrp="1"/>
          </p:cNvSpPr>
          <p:nvPr>
            <p:ph type="body" sz="quarter" idx="40" hasCustomPrompt="1"/>
          </p:nvPr>
        </p:nvSpPr>
        <p:spPr>
          <a:xfrm>
            <a:off x="935347" y="2979052"/>
            <a:ext cx="2091081" cy="216000"/>
          </a:xfrm>
        </p:spPr>
        <p:txBody>
          <a:bodyPr wrap="none" lIns="0">
            <a:noAutofit/>
          </a:bodyPr>
          <a:lstStyle>
            <a:lvl1pPr>
              <a:buNone/>
              <a:defRPr sz="1200" b="1">
                <a:solidFill>
                  <a:schemeClr val="bg1"/>
                </a:solidFill>
              </a:defRPr>
            </a:lvl1pPr>
          </a:lstStyle>
          <a:p>
            <a:pPr lvl="0"/>
            <a:r>
              <a:rPr lang="en-GB" dirty="0"/>
              <a:t>Role</a:t>
            </a:r>
          </a:p>
        </p:txBody>
      </p:sp>
      <p:sp>
        <p:nvSpPr>
          <p:cNvPr id="52" name="Name">
            <a:extLst>
              <a:ext uri="{FF2B5EF4-FFF2-40B4-BE49-F238E27FC236}">
                <a16:creationId xmlns:a16="http://schemas.microsoft.com/office/drawing/2014/main" id="{8A35189A-8281-4A55-A98C-E59898C2E009}"/>
              </a:ext>
            </a:extLst>
          </p:cNvPr>
          <p:cNvSpPr>
            <a:spLocks noGrp="1"/>
          </p:cNvSpPr>
          <p:nvPr>
            <p:ph type="body" sz="quarter" idx="41" hasCustomPrompt="1"/>
          </p:nvPr>
        </p:nvSpPr>
        <p:spPr>
          <a:xfrm>
            <a:off x="935347" y="2752726"/>
            <a:ext cx="2091081" cy="216000"/>
          </a:xfrm>
        </p:spPr>
        <p:txBody>
          <a:bodyPr wrap="none" lIns="0">
            <a:noAutofit/>
          </a:bodyPr>
          <a:lstStyle>
            <a:lvl1pPr>
              <a:buNone/>
              <a:defRPr sz="1200" b="1">
                <a:solidFill>
                  <a:schemeClr val="bg1"/>
                </a:solidFill>
              </a:defRPr>
            </a:lvl1pPr>
          </a:lstStyle>
          <a:p>
            <a:pPr lvl="0"/>
            <a:r>
              <a:rPr lang="en-GB" dirty="0"/>
              <a:t>Name</a:t>
            </a:r>
          </a:p>
        </p:txBody>
      </p:sp>
      <p:sp>
        <p:nvSpPr>
          <p:cNvPr id="53" name="Office">
            <a:extLst>
              <a:ext uri="{FF2B5EF4-FFF2-40B4-BE49-F238E27FC236}">
                <a16:creationId xmlns:a16="http://schemas.microsoft.com/office/drawing/2014/main" id="{25D0282E-0706-409B-881D-340403B404D4}"/>
              </a:ext>
            </a:extLst>
          </p:cNvPr>
          <p:cNvSpPr>
            <a:spLocks noGrp="1"/>
          </p:cNvSpPr>
          <p:nvPr>
            <p:ph type="body" sz="quarter" idx="42" hasCustomPrompt="1"/>
          </p:nvPr>
        </p:nvSpPr>
        <p:spPr>
          <a:xfrm>
            <a:off x="4163922" y="3448268"/>
            <a:ext cx="2091078" cy="216000"/>
          </a:xfrm>
        </p:spPr>
        <p:txBody>
          <a:bodyPr wrap="none" lIns="0">
            <a:noAutofit/>
          </a:bodyPr>
          <a:lstStyle>
            <a:lvl1pPr>
              <a:buNone/>
              <a:defRPr sz="1200" b="0">
                <a:solidFill>
                  <a:schemeClr val="bg1"/>
                </a:solidFill>
              </a:defRPr>
            </a:lvl1pPr>
          </a:lstStyle>
          <a:p>
            <a:pPr lvl="0"/>
            <a:r>
              <a:rPr lang="en-GB" dirty="0"/>
              <a:t>Office</a:t>
            </a:r>
          </a:p>
        </p:txBody>
      </p:sp>
      <p:sp>
        <p:nvSpPr>
          <p:cNvPr id="54" name="Tel">
            <a:extLst>
              <a:ext uri="{FF2B5EF4-FFF2-40B4-BE49-F238E27FC236}">
                <a16:creationId xmlns:a16="http://schemas.microsoft.com/office/drawing/2014/main" id="{C2F8796F-963D-4D53-8CB3-2C02B23E16D7}"/>
              </a:ext>
            </a:extLst>
          </p:cNvPr>
          <p:cNvSpPr>
            <a:spLocks noGrp="1"/>
          </p:cNvSpPr>
          <p:nvPr>
            <p:ph type="body" sz="quarter" idx="43" hasCustomPrompt="1"/>
          </p:nvPr>
        </p:nvSpPr>
        <p:spPr>
          <a:xfrm>
            <a:off x="4163919" y="3216357"/>
            <a:ext cx="2091081" cy="216000"/>
          </a:xfrm>
        </p:spPr>
        <p:txBody>
          <a:bodyPr wrap="none" lIns="0" anchor="t">
            <a:noAutofit/>
          </a:bodyPr>
          <a:lstStyle>
            <a:lvl1pPr>
              <a:buNone/>
              <a:defRPr sz="1200" b="0">
                <a:solidFill>
                  <a:schemeClr val="bg1"/>
                </a:solidFill>
              </a:defRPr>
            </a:lvl1pPr>
          </a:lstStyle>
          <a:p>
            <a:pPr lvl="0"/>
            <a:r>
              <a:rPr lang="en-GB" dirty="0"/>
              <a:t>Tel</a:t>
            </a:r>
          </a:p>
        </p:txBody>
      </p:sp>
      <p:sp>
        <p:nvSpPr>
          <p:cNvPr id="55" name="Email">
            <a:extLst>
              <a:ext uri="{FF2B5EF4-FFF2-40B4-BE49-F238E27FC236}">
                <a16:creationId xmlns:a16="http://schemas.microsoft.com/office/drawing/2014/main" id="{7298E89E-29B2-411D-9F3C-62263EF8EF9C}"/>
              </a:ext>
            </a:extLst>
          </p:cNvPr>
          <p:cNvSpPr>
            <a:spLocks noGrp="1"/>
          </p:cNvSpPr>
          <p:nvPr>
            <p:ph type="body" sz="quarter" idx="44" hasCustomPrompt="1"/>
          </p:nvPr>
        </p:nvSpPr>
        <p:spPr>
          <a:xfrm>
            <a:off x="4163919" y="3677452"/>
            <a:ext cx="2091081" cy="216000"/>
          </a:xfrm>
        </p:spPr>
        <p:txBody>
          <a:bodyPr wrap="none" lIns="0">
            <a:noAutofit/>
          </a:bodyPr>
          <a:lstStyle>
            <a:lvl1pPr>
              <a:buNone/>
              <a:defRPr sz="1200" b="0">
                <a:solidFill>
                  <a:schemeClr val="bg1"/>
                </a:solidFill>
              </a:defRPr>
            </a:lvl1pPr>
          </a:lstStyle>
          <a:p>
            <a:pPr lvl="0"/>
            <a:r>
              <a:rPr lang="en-GB" dirty="0"/>
              <a:t>Email</a:t>
            </a:r>
          </a:p>
        </p:txBody>
      </p:sp>
      <p:sp>
        <p:nvSpPr>
          <p:cNvPr id="56" name="Role">
            <a:extLst>
              <a:ext uri="{FF2B5EF4-FFF2-40B4-BE49-F238E27FC236}">
                <a16:creationId xmlns:a16="http://schemas.microsoft.com/office/drawing/2014/main" id="{732D3CDB-D011-4CB3-AE56-4AB55668A268}"/>
              </a:ext>
            </a:extLst>
          </p:cNvPr>
          <p:cNvSpPr>
            <a:spLocks noGrp="1"/>
          </p:cNvSpPr>
          <p:nvPr>
            <p:ph type="body" sz="quarter" idx="45" hasCustomPrompt="1"/>
          </p:nvPr>
        </p:nvSpPr>
        <p:spPr>
          <a:xfrm>
            <a:off x="4168019" y="2979052"/>
            <a:ext cx="2091081" cy="216000"/>
          </a:xfrm>
        </p:spPr>
        <p:txBody>
          <a:bodyPr wrap="none" lIns="0">
            <a:noAutofit/>
          </a:bodyPr>
          <a:lstStyle>
            <a:lvl1pPr>
              <a:buNone/>
              <a:defRPr sz="1200" b="1">
                <a:solidFill>
                  <a:schemeClr val="bg1"/>
                </a:solidFill>
              </a:defRPr>
            </a:lvl1pPr>
          </a:lstStyle>
          <a:p>
            <a:pPr lvl="0"/>
            <a:r>
              <a:rPr lang="en-GB" dirty="0"/>
              <a:t>Role</a:t>
            </a:r>
          </a:p>
        </p:txBody>
      </p:sp>
      <p:sp>
        <p:nvSpPr>
          <p:cNvPr id="57" name="Name">
            <a:extLst>
              <a:ext uri="{FF2B5EF4-FFF2-40B4-BE49-F238E27FC236}">
                <a16:creationId xmlns:a16="http://schemas.microsoft.com/office/drawing/2014/main" id="{F6AB31EC-0180-404F-B14D-15B2B8156E5B}"/>
              </a:ext>
            </a:extLst>
          </p:cNvPr>
          <p:cNvSpPr>
            <a:spLocks noGrp="1"/>
          </p:cNvSpPr>
          <p:nvPr>
            <p:ph type="body" sz="quarter" idx="46" hasCustomPrompt="1"/>
          </p:nvPr>
        </p:nvSpPr>
        <p:spPr>
          <a:xfrm>
            <a:off x="4168019" y="2752726"/>
            <a:ext cx="2091081" cy="216000"/>
          </a:xfrm>
        </p:spPr>
        <p:txBody>
          <a:bodyPr wrap="none" lIns="0">
            <a:noAutofit/>
          </a:bodyPr>
          <a:lstStyle>
            <a:lvl1pPr>
              <a:buNone/>
              <a:defRPr sz="1200" b="1">
                <a:solidFill>
                  <a:schemeClr val="bg1"/>
                </a:solidFill>
              </a:defRPr>
            </a:lvl1pPr>
          </a:lstStyle>
          <a:p>
            <a:pPr lvl="0"/>
            <a:r>
              <a:rPr lang="en-GB" dirty="0"/>
              <a:t>Name</a:t>
            </a:r>
          </a:p>
        </p:txBody>
      </p:sp>
      <p:sp>
        <p:nvSpPr>
          <p:cNvPr id="58" name="Office">
            <a:extLst>
              <a:ext uri="{FF2B5EF4-FFF2-40B4-BE49-F238E27FC236}">
                <a16:creationId xmlns:a16="http://schemas.microsoft.com/office/drawing/2014/main" id="{3C7DBB2C-5D77-4C0A-AF9F-DE101D377C44}"/>
              </a:ext>
            </a:extLst>
          </p:cNvPr>
          <p:cNvSpPr>
            <a:spLocks noGrp="1"/>
          </p:cNvSpPr>
          <p:nvPr>
            <p:ph type="body" sz="quarter" idx="47" hasCustomPrompt="1"/>
          </p:nvPr>
        </p:nvSpPr>
        <p:spPr>
          <a:xfrm>
            <a:off x="4163922" y="2015708"/>
            <a:ext cx="2091078" cy="216000"/>
          </a:xfrm>
        </p:spPr>
        <p:txBody>
          <a:bodyPr wrap="none" lIns="0">
            <a:noAutofit/>
          </a:bodyPr>
          <a:lstStyle>
            <a:lvl1pPr>
              <a:buNone/>
              <a:defRPr sz="1200" b="0">
                <a:solidFill>
                  <a:schemeClr val="bg1"/>
                </a:solidFill>
              </a:defRPr>
            </a:lvl1pPr>
          </a:lstStyle>
          <a:p>
            <a:pPr lvl="0"/>
            <a:r>
              <a:rPr lang="en-GB" dirty="0"/>
              <a:t>Office</a:t>
            </a:r>
          </a:p>
        </p:txBody>
      </p:sp>
      <p:sp>
        <p:nvSpPr>
          <p:cNvPr id="59" name="Tel">
            <a:extLst>
              <a:ext uri="{FF2B5EF4-FFF2-40B4-BE49-F238E27FC236}">
                <a16:creationId xmlns:a16="http://schemas.microsoft.com/office/drawing/2014/main" id="{73985967-6279-4720-AB6B-2FA2AB5EAF6D}"/>
              </a:ext>
            </a:extLst>
          </p:cNvPr>
          <p:cNvSpPr>
            <a:spLocks noGrp="1"/>
          </p:cNvSpPr>
          <p:nvPr>
            <p:ph type="body" sz="quarter" idx="48" hasCustomPrompt="1"/>
          </p:nvPr>
        </p:nvSpPr>
        <p:spPr>
          <a:xfrm>
            <a:off x="4163919" y="1783797"/>
            <a:ext cx="2091081" cy="216000"/>
          </a:xfrm>
        </p:spPr>
        <p:txBody>
          <a:bodyPr wrap="none" lIns="0" anchor="t">
            <a:noAutofit/>
          </a:bodyPr>
          <a:lstStyle>
            <a:lvl1pPr>
              <a:buNone/>
              <a:defRPr sz="1200" b="0">
                <a:solidFill>
                  <a:schemeClr val="bg1"/>
                </a:solidFill>
              </a:defRPr>
            </a:lvl1pPr>
          </a:lstStyle>
          <a:p>
            <a:pPr lvl="0"/>
            <a:r>
              <a:rPr lang="en-GB" dirty="0"/>
              <a:t>Tel</a:t>
            </a:r>
          </a:p>
        </p:txBody>
      </p:sp>
      <p:sp>
        <p:nvSpPr>
          <p:cNvPr id="60" name="Email">
            <a:extLst>
              <a:ext uri="{FF2B5EF4-FFF2-40B4-BE49-F238E27FC236}">
                <a16:creationId xmlns:a16="http://schemas.microsoft.com/office/drawing/2014/main" id="{0973D5E1-7119-4263-87CE-802604EBD4E3}"/>
              </a:ext>
            </a:extLst>
          </p:cNvPr>
          <p:cNvSpPr>
            <a:spLocks noGrp="1"/>
          </p:cNvSpPr>
          <p:nvPr>
            <p:ph type="body" sz="quarter" idx="49" hasCustomPrompt="1"/>
          </p:nvPr>
        </p:nvSpPr>
        <p:spPr>
          <a:xfrm>
            <a:off x="4163919" y="2244892"/>
            <a:ext cx="2091081" cy="216000"/>
          </a:xfrm>
        </p:spPr>
        <p:txBody>
          <a:bodyPr wrap="none" lIns="0">
            <a:noAutofit/>
          </a:bodyPr>
          <a:lstStyle>
            <a:lvl1pPr>
              <a:buNone/>
              <a:defRPr sz="1200" b="0">
                <a:solidFill>
                  <a:schemeClr val="bg1"/>
                </a:solidFill>
              </a:defRPr>
            </a:lvl1pPr>
          </a:lstStyle>
          <a:p>
            <a:pPr lvl="0"/>
            <a:r>
              <a:rPr lang="en-GB" dirty="0"/>
              <a:t>Email</a:t>
            </a:r>
          </a:p>
        </p:txBody>
      </p:sp>
      <p:sp>
        <p:nvSpPr>
          <p:cNvPr id="61" name="Role">
            <a:extLst>
              <a:ext uri="{FF2B5EF4-FFF2-40B4-BE49-F238E27FC236}">
                <a16:creationId xmlns:a16="http://schemas.microsoft.com/office/drawing/2014/main" id="{D005DC68-FD1B-48FB-ACEB-9E87FFB20711}"/>
              </a:ext>
            </a:extLst>
          </p:cNvPr>
          <p:cNvSpPr>
            <a:spLocks noGrp="1"/>
          </p:cNvSpPr>
          <p:nvPr>
            <p:ph type="body" sz="quarter" idx="50" hasCustomPrompt="1"/>
          </p:nvPr>
        </p:nvSpPr>
        <p:spPr>
          <a:xfrm>
            <a:off x="4168019" y="1546492"/>
            <a:ext cx="2091081" cy="216000"/>
          </a:xfrm>
        </p:spPr>
        <p:txBody>
          <a:bodyPr wrap="none" lIns="0">
            <a:noAutofit/>
          </a:bodyPr>
          <a:lstStyle>
            <a:lvl1pPr>
              <a:buNone/>
              <a:defRPr sz="1200" b="1">
                <a:solidFill>
                  <a:schemeClr val="bg1"/>
                </a:solidFill>
              </a:defRPr>
            </a:lvl1pPr>
          </a:lstStyle>
          <a:p>
            <a:pPr lvl="0"/>
            <a:r>
              <a:rPr lang="en-GB" dirty="0"/>
              <a:t>Role</a:t>
            </a:r>
          </a:p>
        </p:txBody>
      </p:sp>
      <p:sp>
        <p:nvSpPr>
          <p:cNvPr id="62" name="Name">
            <a:extLst>
              <a:ext uri="{FF2B5EF4-FFF2-40B4-BE49-F238E27FC236}">
                <a16:creationId xmlns:a16="http://schemas.microsoft.com/office/drawing/2014/main" id="{03B36739-EFA2-4CDF-8927-F62971F011FA}"/>
              </a:ext>
            </a:extLst>
          </p:cNvPr>
          <p:cNvSpPr>
            <a:spLocks noGrp="1"/>
          </p:cNvSpPr>
          <p:nvPr>
            <p:ph type="body" sz="quarter" idx="51" hasCustomPrompt="1"/>
          </p:nvPr>
        </p:nvSpPr>
        <p:spPr>
          <a:xfrm>
            <a:off x="4168019" y="1320166"/>
            <a:ext cx="2091081" cy="216000"/>
          </a:xfrm>
        </p:spPr>
        <p:txBody>
          <a:bodyPr wrap="none" lIns="0">
            <a:noAutofit/>
          </a:bodyPr>
          <a:lstStyle>
            <a:lvl1pPr>
              <a:buNone/>
              <a:defRPr sz="1200" b="1">
                <a:solidFill>
                  <a:schemeClr val="bg1"/>
                </a:solidFill>
              </a:defRPr>
            </a:lvl1pPr>
          </a:lstStyle>
          <a:p>
            <a:pPr lvl="0"/>
            <a:r>
              <a:rPr lang="en-GB" dirty="0"/>
              <a:t>Name</a:t>
            </a:r>
          </a:p>
        </p:txBody>
      </p:sp>
    </p:spTree>
    <p:extLst>
      <p:ext uri="{BB962C8B-B14F-4D97-AF65-F5344CB8AC3E}">
        <p14:creationId xmlns:p14="http://schemas.microsoft.com/office/powerpoint/2010/main" val="423213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mp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241F-ABB6-4962-8101-086BD88BE84B}"/>
              </a:ext>
            </a:extLst>
          </p:cNvPr>
          <p:cNvSpPr>
            <a:spLocks noGrp="1"/>
          </p:cNvSpPr>
          <p:nvPr>
            <p:ph type="ctrTitle" hasCustomPrompt="1"/>
          </p:nvPr>
        </p:nvSpPr>
        <p:spPr>
          <a:xfrm>
            <a:off x="0" y="1004400"/>
            <a:ext cx="8127261" cy="3001543"/>
          </a:xfrm>
          <a:solidFill>
            <a:schemeClr val="tx1">
              <a:alpha val="95000"/>
            </a:schemeClr>
          </a:solidFill>
        </p:spPr>
        <p:txBody>
          <a:bodyPr lIns="1044000" tIns="468000" anchor="t">
            <a:noAutofit/>
          </a:bodyPr>
          <a:lstStyle>
            <a:lvl1pPr algn="l">
              <a:defRPr sz="3500">
                <a:solidFill>
                  <a:schemeClr val="bg1"/>
                </a:solidFill>
              </a:defRPr>
            </a:lvl1pPr>
          </a:lstStyle>
          <a:p>
            <a:r>
              <a:rPr lang="en-US" dirty="0"/>
              <a:t>Statement</a:t>
            </a:r>
            <a:endParaRPr lang="en-GB" dirty="0"/>
          </a:p>
        </p:txBody>
      </p:sp>
      <p:sp>
        <p:nvSpPr>
          <p:cNvPr id="20" name="Rectangle 19">
            <a:extLst>
              <a:ext uri="{FF2B5EF4-FFF2-40B4-BE49-F238E27FC236}">
                <a16:creationId xmlns:a16="http://schemas.microsoft.com/office/drawing/2014/main" id="{AA7DE9DB-DB5D-42EB-BBE4-6685F74F02D6}"/>
              </a:ext>
            </a:extLst>
          </p:cNvPr>
          <p:cNvSpPr>
            <a:spLocks/>
          </p:cNvSpPr>
          <p:nvPr/>
        </p:nvSpPr>
        <p:spPr>
          <a:xfrm>
            <a:off x="0" y="4005943"/>
            <a:ext cx="8127261" cy="792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solidFill>
                <a:schemeClr val="bg1"/>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7A0F72A4-20B0-4EEC-8852-1430CD229135}"/>
              </a:ext>
            </a:extLst>
          </p:cNvPr>
          <p:cNvSpPr>
            <a:spLocks/>
          </p:cNvSpPr>
          <p:nvPr/>
        </p:nvSpPr>
        <p:spPr>
          <a:xfrm>
            <a:off x="0" y="5738686"/>
            <a:ext cx="12192001" cy="11232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3FDD047E-98E9-4206-87AD-2A56A87F453B}"/>
              </a:ext>
            </a:extLst>
          </p:cNvPr>
          <p:cNvSpPr>
            <a:spLocks/>
          </p:cNvSpPr>
          <p:nvPr/>
        </p:nvSpPr>
        <p:spPr>
          <a:xfrm>
            <a:off x="0" y="5681994"/>
            <a:ext cx="12193200" cy="792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solidFill>
                <a:schemeClr val="bg1"/>
              </a:solidFill>
              <a:latin typeface="Arial" panose="020B0604020202020204" pitchFamily="34" charset="0"/>
              <a:cs typeface="Arial" panose="020B0604020202020204" pitchFamily="34" charset="0"/>
            </a:endParaRPr>
          </a:p>
        </p:txBody>
      </p:sp>
      <p:pic>
        <p:nvPicPr>
          <p:cNvPr id="6" name="Picture 5" descr="Trowers &amp; Hamlins">
            <a:extLst>
              <a:ext uri="{FF2B5EF4-FFF2-40B4-BE49-F238E27FC236}">
                <a16:creationId xmlns:a16="http://schemas.microsoft.com/office/drawing/2014/main" id="{3FDCD26E-8F2C-0E57-A5D1-80704FD2CAD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610" y="6025027"/>
            <a:ext cx="2092237" cy="568670"/>
          </a:xfrm>
          <a:prstGeom prst="rect">
            <a:avLst/>
          </a:prstGeom>
        </p:spPr>
      </p:pic>
      <p:pic>
        <p:nvPicPr>
          <p:cNvPr id="8" name="Picture 7" descr="trowers.com">
            <a:extLst>
              <a:ext uri="{FF2B5EF4-FFF2-40B4-BE49-F238E27FC236}">
                <a16:creationId xmlns:a16="http://schemas.microsoft.com/office/drawing/2014/main" id="{1E940D4D-C5AF-4F27-9B35-E20C8A87DF9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25476" y="6212185"/>
            <a:ext cx="2025744" cy="197955"/>
          </a:xfrm>
          <a:prstGeom prst="rect">
            <a:avLst/>
          </a:prstGeom>
        </p:spPr>
      </p:pic>
    </p:spTree>
    <p:extLst>
      <p:ext uri="{BB962C8B-B14F-4D97-AF65-F5344CB8AC3E}">
        <p14:creationId xmlns:p14="http://schemas.microsoft.com/office/powerpoint/2010/main" val="1231906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D40C2-8AD3-4A47-B37F-1AB482B6D8D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1BB646D-DF0B-4739-8BAF-0DA16349B812}"/>
              </a:ext>
            </a:extLst>
          </p:cNvPr>
          <p:cNvSpPr>
            <a:spLocks noGrp="1"/>
          </p:cNvSpPr>
          <p:nvPr>
            <p:ph idx="1"/>
          </p:nvPr>
        </p:nvSpPr>
        <p:spPr>
          <a:xfrm>
            <a:off x="838200" y="1313411"/>
            <a:ext cx="10515600" cy="4194760"/>
          </a:xfrm>
        </p:spPr>
        <p:txBody>
          <a:bodyPr/>
          <a:lstStyle>
            <a:lvl1pPr marL="266700" indent="-266700">
              <a:defRPr/>
            </a:lvl1pPr>
            <a:lvl2pPr marL="449263" indent="-182563">
              <a:defRPr/>
            </a:lvl2pPr>
            <a:lvl3pPr marL="630238" indent="-180975">
              <a:defRPr/>
            </a:lvl3pPr>
            <a:lvl4pPr marL="801688" indent="-171450">
              <a:defRPr/>
            </a:lvl4pPr>
            <a:lvl5pPr>
              <a:buNone/>
              <a:defRPr/>
            </a:lvl5pPr>
          </a:lstStyle>
          <a:p>
            <a:pPr lvl="0"/>
            <a:r>
              <a:rPr lang="en-GB"/>
              <a:t>Click to edit Master text styles</a:t>
            </a:r>
          </a:p>
          <a:p>
            <a:pPr lvl="1"/>
            <a:r>
              <a:rPr lang="en-GB"/>
              <a:t>Second level</a:t>
            </a:r>
          </a:p>
          <a:p>
            <a:pPr lvl="2"/>
            <a:r>
              <a:rPr lang="en-GB"/>
              <a:t>Third level</a:t>
            </a:r>
          </a:p>
          <a:p>
            <a:pPr lvl="3"/>
            <a:r>
              <a:rPr lang="en-GB"/>
              <a:t>Fourth level</a:t>
            </a:r>
          </a:p>
        </p:txBody>
      </p:sp>
    </p:spTree>
    <p:extLst>
      <p:ext uri="{BB962C8B-B14F-4D97-AF65-F5344CB8AC3E}">
        <p14:creationId xmlns:p14="http://schemas.microsoft.com/office/powerpoint/2010/main" val="217221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20AF9BB-D487-4459-A613-B10179F27891}"/>
              </a:ext>
            </a:extLst>
          </p:cNvPr>
          <p:cNvSpPr txBox="1"/>
          <p:nvPr/>
        </p:nvSpPr>
        <p:spPr>
          <a:xfrm>
            <a:off x="838200" y="472268"/>
            <a:ext cx="6096000" cy="523220"/>
          </a:xfrm>
          <a:prstGeom prst="rect">
            <a:avLst/>
          </a:prstGeom>
          <a:noFill/>
        </p:spPr>
        <p:txBody>
          <a:bodyPr wrap="square">
            <a:spAutoFit/>
          </a:bodyPr>
          <a:lstStyle/>
          <a:p>
            <a:r>
              <a:rPr kumimoji="0" lang="en-US" sz="2800" b="1"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rPr>
              <a:t>Agenda</a:t>
            </a:r>
            <a:endParaRPr lang="en-GB" sz="2800" dirty="0">
              <a:solidFill>
                <a:schemeClr val="accent1"/>
              </a:solidFill>
            </a:endParaRPr>
          </a:p>
        </p:txBody>
      </p:sp>
      <p:sp>
        <p:nvSpPr>
          <p:cNvPr id="9" name="Text Placeholder 8">
            <a:extLst>
              <a:ext uri="{FF2B5EF4-FFF2-40B4-BE49-F238E27FC236}">
                <a16:creationId xmlns:a16="http://schemas.microsoft.com/office/drawing/2014/main" id="{CDA37DDB-2A09-4C21-BF52-C39502853698}"/>
              </a:ext>
            </a:extLst>
          </p:cNvPr>
          <p:cNvSpPr>
            <a:spLocks noGrp="1"/>
          </p:cNvSpPr>
          <p:nvPr>
            <p:ph type="body" sz="quarter" idx="10"/>
          </p:nvPr>
        </p:nvSpPr>
        <p:spPr>
          <a:xfrm>
            <a:off x="838200" y="1321724"/>
            <a:ext cx="6096000" cy="4175789"/>
          </a:xfrm>
        </p:spPr>
        <p:txBody>
          <a:bodyPr>
            <a:normAutofit/>
          </a:bodyPr>
          <a:lstStyle>
            <a:lvl1pPr>
              <a:buClr>
                <a:schemeClr val="accent1"/>
              </a:buClr>
              <a:buFont typeface="+mj-lt"/>
              <a:buAutoNum type="arabicPeriod"/>
              <a:defRPr sz="2000"/>
            </a:lvl1pPr>
          </a:lstStyle>
          <a:p>
            <a:pPr lvl="0"/>
            <a:r>
              <a:rPr lang="en-GB"/>
              <a:t>Click to edit Master text styles</a:t>
            </a:r>
          </a:p>
        </p:txBody>
      </p:sp>
    </p:spTree>
    <p:extLst>
      <p:ext uri="{BB962C8B-B14F-4D97-AF65-F5344CB8AC3E}">
        <p14:creationId xmlns:p14="http://schemas.microsoft.com/office/powerpoint/2010/main" val="3783517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plit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D40C2-8AD3-4A47-B37F-1AB482B6D8DB}"/>
              </a:ext>
            </a:extLst>
          </p:cNvPr>
          <p:cNvSpPr>
            <a:spLocks noGrp="1"/>
          </p:cNvSpPr>
          <p:nvPr>
            <p:ph type="title"/>
          </p:nvPr>
        </p:nvSpPr>
        <p:spPr>
          <a:xfrm>
            <a:off x="838200" y="365125"/>
            <a:ext cx="7217061" cy="798657"/>
          </a:xfrm>
        </p:spPr>
        <p:txBody>
          <a:bodyPr/>
          <a:lstStyle/>
          <a:p>
            <a:r>
              <a:rPr lang="en-GB"/>
              <a:t>Click to edit Master title style</a:t>
            </a:r>
          </a:p>
        </p:txBody>
      </p:sp>
      <p:pic>
        <p:nvPicPr>
          <p:cNvPr id="9" name="Picture 8" descr="Split Content Image">
            <a:extLst>
              <a:ext uri="{FF2B5EF4-FFF2-40B4-BE49-F238E27FC236}">
                <a16:creationId xmlns:a16="http://schemas.microsoft.com/office/drawing/2014/main" id="{361632EA-0E83-45D6-B60C-8B79759953E8}"/>
              </a:ext>
            </a:extLst>
          </p:cNvPr>
          <p:cNvPicPr>
            <a:picLocks noChangeAspect="1"/>
          </p:cNvPicPr>
          <p:nvPr/>
        </p:nvPicPr>
        <p:blipFill>
          <a:blip r:embed="rId2"/>
          <a:stretch>
            <a:fillRect/>
          </a:stretch>
        </p:blipFill>
        <p:spPr>
          <a:xfrm>
            <a:off x="8452461" y="0"/>
            <a:ext cx="3739539" cy="5932800"/>
          </a:xfrm>
          <a:prstGeom prst="rect">
            <a:avLst/>
          </a:prstGeom>
        </p:spPr>
      </p:pic>
      <p:sp>
        <p:nvSpPr>
          <p:cNvPr id="7" name="Content Placeholder 6">
            <a:extLst>
              <a:ext uri="{FF2B5EF4-FFF2-40B4-BE49-F238E27FC236}">
                <a16:creationId xmlns:a16="http://schemas.microsoft.com/office/drawing/2014/main" id="{3A06AEF3-8110-44DC-90B9-16FCD877F39E}"/>
              </a:ext>
            </a:extLst>
          </p:cNvPr>
          <p:cNvSpPr>
            <a:spLocks noGrp="1"/>
          </p:cNvSpPr>
          <p:nvPr>
            <p:ph sz="quarter" idx="10"/>
          </p:nvPr>
        </p:nvSpPr>
        <p:spPr>
          <a:xfrm>
            <a:off x="838200" y="1314000"/>
            <a:ext cx="7218000" cy="4194000"/>
          </a:xfrm>
        </p:spPr>
        <p:txBody>
          <a:bodyPr/>
          <a:lstStyle/>
          <a:p>
            <a:pPr lvl="0"/>
            <a:r>
              <a:rPr lang="en-GB"/>
              <a:t>Click to edit Master text styles</a:t>
            </a:r>
          </a:p>
        </p:txBody>
      </p:sp>
    </p:spTree>
    <p:extLst>
      <p:ext uri="{BB962C8B-B14F-4D97-AF65-F5344CB8AC3E}">
        <p14:creationId xmlns:p14="http://schemas.microsoft.com/office/powerpoint/2010/main" val="1715801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883AA4-9989-47CA-AEA9-126B9C3DBB59}"/>
              </a:ext>
            </a:extLst>
          </p:cNvPr>
          <p:cNvSpPr>
            <a:spLocks/>
          </p:cNvSpPr>
          <p:nvPr/>
        </p:nvSpPr>
        <p:spPr>
          <a:xfrm>
            <a:off x="0" y="0"/>
            <a:ext cx="12192001" cy="685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8EF0595-346B-4013-85DD-EF7C29386781}"/>
              </a:ext>
            </a:extLst>
          </p:cNvPr>
          <p:cNvSpPr>
            <a:spLocks noGrp="1"/>
          </p:cNvSpPr>
          <p:nvPr>
            <p:ph type="title"/>
          </p:nvPr>
        </p:nvSpPr>
        <p:spPr>
          <a:xfrm>
            <a:off x="838800" y="363601"/>
            <a:ext cx="5876325" cy="684150"/>
          </a:xfrm>
        </p:spPr>
        <p:txBody>
          <a:bodyPr anchor="t">
            <a:normAutofit/>
          </a:bodyPr>
          <a:lstStyle>
            <a:lvl1pPr>
              <a:defRPr sz="2800">
                <a:solidFill>
                  <a:schemeClr val="bg1"/>
                </a:solidFill>
              </a:defRPr>
            </a:lvl1p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E714DF8E-44AE-4ABE-9ACA-5F2D941F2236}"/>
              </a:ext>
            </a:extLst>
          </p:cNvPr>
          <p:cNvSpPr>
            <a:spLocks noGrp="1"/>
          </p:cNvSpPr>
          <p:nvPr>
            <p:ph type="body" idx="1"/>
          </p:nvPr>
        </p:nvSpPr>
        <p:spPr>
          <a:xfrm>
            <a:off x="831850" y="1590674"/>
            <a:ext cx="5883275" cy="607951"/>
          </a:xfrm>
        </p:spPr>
        <p:txBody>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0" name="Rectangle 9">
            <a:extLst>
              <a:ext uri="{FF2B5EF4-FFF2-40B4-BE49-F238E27FC236}">
                <a16:creationId xmlns:a16="http://schemas.microsoft.com/office/drawing/2014/main" id="{3CD749C0-0523-488B-93C9-A30B685A5D79}"/>
              </a:ext>
            </a:extLst>
          </p:cNvPr>
          <p:cNvSpPr>
            <a:spLocks/>
          </p:cNvSpPr>
          <p:nvPr/>
        </p:nvSpPr>
        <p:spPr>
          <a:xfrm flipH="1">
            <a:off x="7790977" y="0"/>
            <a:ext cx="79200" cy="68580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solidFill>
                <a:schemeClr val="bg1"/>
              </a:solidFill>
              <a:latin typeface="Arial" panose="020B0604020202020204" pitchFamily="34" charset="0"/>
              <a:cs typeface="Arial" panose="020B0604020202020204" pitchFamily="34" charset="0"/>
            </a:endParaRPr>
          </a:p>
        </p:txBody>
      </p:sp>
      <p:pic>
        <p:nvPicPr>
          <p:cNvPr id="4" name="Picture 3" descr="Section Image">
            <a:extLst>
              <a:ext uri="{FF2B5EF4-FFF2-40B4-BE49-F238E27FC236}">
                <a16:creationId xmlns:a16="http://schemas.microsoft.com/office/drawing/2014/main" id="{09AD623D-7998-4436-8B7C-E9C437A32263}"/>
              </a:ext>
            </a:extLst>
          </p:cNvPr>
          <p:cNvPicPr>
            <a:picLocks noChangeAspect="1"/>
          </p:cNvPicPr>
          <p:nvPr/>
        </p:nvPicPr>
        <p:blipFill>
          <a:blip r:embed="rId2"/>
          <a:stretch>
            <a:fillRect/>
          </a:stretch>
        </p:blipFill>
        <p:spPr>
          <a:xfrm>
            <a:off x="7863840" y="0"/>
            <a:ext cx="4328160" cy="6858000"/>
          </a:xfrm>
          <a:prstGeom prst="rect">
            <a:avLst/>
          </a:prstGeom>
        </p:spPr>
      </p:pic>
      <p:graphicFrame>
        <p:nvGraphicFramePr>
          <p:cNvPr id="5" name="Object 4">
            <a:extLst>
              <a:ext uri="{FF2B5EF4-FFF2-40B4-BE49-F238E27FC236}">
                <a16:creationId xmlns:a16="http://schemas.microsoft.com/office/drawing/2014/main" id="{8E255248-F78D-D46D-DB75-F6C8CC15002C}"/>
              </a:ext>
            </a:extLst>
          </p:cNvPr>
          <p:cNvGraphicFramePr>
            <a:graphicFrameLocks/>
          </p:cNvGraphicFramePr>
          <p:nvPr userDrawn="1">
            <p:extLst>
              <p:ext uri="{D42A27DB-BD31-4B8C-83A1-F6EECF244321}">
                <p14:modId xmlns:p14="http://schemas.microsoft.com/office/powerpoint/2010/main" val="2306559457"/>
              </p:ext>
            </p:extLst>
          </p:nvPr>
        </p:nvGraphicFramePr>
        <p:xfrm>
          <a:off x="1847851" y="5334000"/>
          <a:ext cx="9791700" cy="952500"/>
        </p:xfrm>
        <a:graphic>
          <a:graphicData uri="http://schemas.openxmlformats.org/presentationml/2006/ole">
            <mc:AlternateContent xmlns:mc="http://schemas.openxmlformats.org/markup-compatibility/2006">
              <mc:Choice xmlns:v="urn:schemas-microsoft-com:vml" Requires="v">
                <p:oleObj name="Document" r:id="rId3" imgW="6656999" imgH="866955" progId="Word.Document.12">
                  <p:embed/>
                </p:oleObj>
              </mc:Choice>
              <mc:Fallback>
                <p:oleObj name="Document" r:id="rId3" imgW="6656999" imgH="866955" progId="Word.Document.12">
                  <p:embed/>
                  <p:pic>
                    <p:nvPicPr>
                      <p:cNvPr id="5" name="Object 4">
                        <a:extLst>
                          <a:ext uri="{FF2B5EF4-FFF2-40B4-BE49-F238E27FC236}">
                            <a16:creationId xmlns:a16="http://schemas.microsoft.com/office/drawing/2014/main" id="{8E255248-F78D-D46D-DB75-F6C8CC15002C}"/>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7851" y="5334000"/>
                        <a:ext cx="97917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06108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Divi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883AA4-9989-47CA-AEA9-126B9C3DBB59}"/>
              </a:ext>
            </a:extLst>
          </p:cNvPr>
          <p:cNvSpPr>
            <a:spLocks/>
          </p:cNvSpPr>
          <p:nvPr/>
        </p:nvSpPr>
        <p:spPr>
          <a:xfrm>
            <a:off x="0" y="0"/>
            <a:ext cx="12192001" cy="685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8EF0595-346B-4013-85DD-EF7C29386781}"/>
              </a:ext>
            </a:extLst>
          </p:cNvPr>
          <p:cNvSpPr>
            <a:spLocks noGrp="1"/>
          </p:cNvSpPr>
          <p:nvPr>
            <p:ph type="title"/>
          </p:nvPr>
        </p:nvSpPr>
        <p:spPr>
          <a:xfrm>
            <a:off x="838800" y="363601"/>
            <a:ext cx="5876325" cy="684150"/>
          </a:xfrm>
        </p:spPr>
        <p:txBody>
          <a:bodyPr anchor="t">
            <a:normAutofit/>
          </a:bodyPr>
          <a:lstStyle>
            <a:lvl1pPr>
              <a:defRPr sz="2800">
                <a:solidFill>
                  <a:schemeClr val="bg1"/>
                </a:solidFill>
              </a:defRPr>
            </a:lvl1p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E714DF8E-44AE-4ABE-9ACA-5F2D941F2236}"/>
              </a:ext>
            </a:extLst>
          </p:cNvPr>
          <p:cNvSpPr>
            <a:spLocks noGrp="1"/>
          </p:cNvSpPr>
          <p:nvPr>
            <p:ph type="body" idx="1"/>
          </p:nvPr>
        </p:nvSpPr>
        <p:spPr>
          <a:xfrm>
            <a:off x="831850" y="1590674"/>
            <a:ext cx="5883275" cy="607951"/>
          </a:xfrm>
        </p:spPr>
        <p:txBody>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3129707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C30FF-2874-432A-AFF6-E98B8814DD39}"/>
              </a:ext>
            </a:extLst>
          </p:cNvPr>
          <p:cNvSpPr>
            <a:spLocks noGrp="1"/>
          </p:cNvSpPr>
          <p:nvPr>
            <p:ph type="title"/>
          </p:nvPr>
        </p:nvSpPr>
        <p:spPr/>
        <p:txBody>
          <a:bodyPr/>
          <a:lstStyle/>
          <a:p>
            <a:r>
              <a:rPr lang="en-GB"/>
              <a:t>Click to edit Master title style</a:t>
            </a:r>
            <a:endParaRPr lang="en-GB" dirty="0"/>
          </a:p>
        </p:txBody>
      </p:sp>
      <p:sp>
        <p:nvSpPr>
          <p:cNvPr id="3" name="Content Placeholder 2">
            <a:extLst>
              <a:ext uri="{FF2B5EF4-FFF2-40B4-BE49-F238E27FC236}">
                <a16:creationId xmlns:a16="http://schemas.microsoft.com/office/drawing/2014/main" id="{927E5208-E98C-44DD-A5CE-AE62BF8F0124}"/>
              </a:ext>
            </a:extLst>
          </p:cNvPr>
          <p:cNvSpPr>
            <a:spLocks noGrp="1"/>
          </p:cNvSpPr>
          <p:nvPr>
            <p:ph sz="half" idx="1"/>
          </p:nvPr>
        </p:nvSpPr>
        <p:spPr>
          <a:xfrm>
            <a:off x="838200" y="1313411"/>
            <a:ext cx="5181600" cy="4172989"/>
          </a:xfrm>
        </p:spPr>
        <p:txBody>
          <a:bodyPr/>
          <a:lstStyle>
            <a:lvl1pPr marL="266700" indent="-266700">
              <a:defRPr/>
            </a:lvl1pPr>
            <a:lvl2pPr marL="449263" indent="-182563">
              <a:defRPr/>
            </a:lvl2pPr>
            <a:lvl3pPr marL="630238" indent="-180975">
              <a:defRPr/>
            </a:lvl3pPr>
            <a:lvl4pPr marL="801688" indent="-171450">
              <a:defRPr/>
            </a:lvl4pPr>
          </a:lstStyle>
          <a:p>
            <a:pPr lvl="0"/>
            <a:r>
              <a:rPr lang="en-GB"/>
              <a:t>Click to edit Master text styles</a:t>
            </a:r>
          </a:p>
          <a:p>
            <a:pPr lvl="1"/>
            <a:r>
              <a:rPr lang="en-GB"/>
              <a:t>Second level</a:t>
            </a:r>
          </a:p>
          <a:p>
            <a:pPr lvl="2"/>
            <a:r>
              <a:rPr lang="en-GB"/>
              <a:t>Third level</a:t>
            </a:r>
          </a:p>
          <a:p>
            <a:pPr lvl="3"/>
            <a:r>
              <a:rPr lang="en-GB"/>
              <a:t>Fourth level</a:t>
            </a:r>
          </a:p>
        </p:txBody>
      </p:sp>
      <p:sp>
        <p:nvSpPr>
          <p:cNvPr id="4" name="Content Placeholder 3">
            <a:extLst>
              <a:ext uri="{FF2B5EF4-FFF2-40B4-BE49-F238E27FC236}">
                <a16:creationId xmlns:a16="http://schemas.microsoft.com/office/drawing/2014/main" id="{7D4B9492-F175-451C-A43E-C727328D97EB}"/>
              </a:ext>
            </a:extLst>
          </p:cNvPr>
          <p:cNvSpPr>
            <a:spLocks noGrp="1"/>
          </p:cNvSpPr>
          <p:nvPr>
            <p:ph sz="half" idx="2"/>
          </p:nvPr>
        </p:nvSpPr>
        <p:spPr>
          <a:xfrm>
            <a:off x="6172200" y="1313411"/>
            <a:ext cx="5181600" cy="4172989"/>
          </a:xfrm>
        </p:spPr>
        <p:txBody>
          <a:bodyPr/>
          <a:lstStyle>
            <a:lvl1pPr marL="266700" indent="-266700">
              <a:defRPr lang="en-US" sz="2000" kern="1200" dirty="0">
                <a:solidFill>
                  <a:schemeClr val="tx1"/>
                </a:solidFill>
                <a:latin typeface="Arial" panose="020B0604020202020204" pitchFamily="34" charset="0"/>
                <a:ea typeface="+mn-ea"/>
                <a:cs typeface="Arial" panose="020B0604020202020204" pitchFamily="34" charset="0"/>
              </a:defRPr>
            </a:lvl1pPr>
            <a:lvl2pPr marL="449263" indent="-182563">
              <a:defRPr/>
            </a:lvl2pPr>
            <a:lvl3pPr marL="630238" indent="-180975">
              <a:defRPr/>
            </a:lvl3pPr>
            <a:lvl4pPr marL="801688" indent="-171450">
              <a:defRPr/>
            </a:lvl4pPr>
          </a:lstStyle>
          <a:p>
            <a:pPr lvl="0"/>
            <a:r>
              <a:rPr lang="en-GB"/>
              <a:t>Click to edit Master text styles</a:t>
            </a:r>
          </a:p>
          <a:p>
            <a:pPr lvl="1"/>
            <a:r>
              <a:rPr lang="en-GB"/>
              <a:t>Second level</a:t>
            </a:r>
          </a:p>
          <a:p>
            <a:pPr lvl="2"/>
            <a:r>
              <a:rPr lang="en-GB"/>
              <a:t>Third level</a:t>
            </a:r>
          </a:p>
          <a:p>
            <a:pPr lvl="3"/>
            <a:r>
              <a:rPr lang="en-GB"/>
              <a:t>Fourth level</a:t>
            </a:r>
          </a:p>
        </p:txBody>
      </p:sp>
    </p:spTree>
    <p:extLst>
      <p:ext uri="{BB962C8B-B14F-4D97-AF65-F5344CB8AC3E}">
        <p14:creationId xmlns:p14="http://schemas.microsoft.com/office/powerpoint/2010/main" val="6042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D4457-ADFE-4235-A6BA-EFE663833189}"/>
              </a:ext>
            </a:extLst>
          </p:cNvPr>
          <p:cNvSpPr>
            <a:spLocks noGrp="1"/>
          </p:cNvSpPr>
          <p:nvPr>
            <p:ph type="title"/>
          </p:nvPr>
        </p:nvSpPr>
        <p:spPr>
          <a:xfrm>
            <a:off x="839788" y="365126"/>
            <a:ext cx="10515600" cy="823912"/>
          </a:xfrm>
        </p:spPr>
        <p:txBody>
          <a:bodyPr/>
          <a:lstStyle/>
          <a:p>
            <a:r>
              <a:rPr lang="en-GB"/>
              <a:t>Click to edit Master title style</a:t>
            </a:r>
          </a:p>
        </p:txBody>
      </p:sp>
      <p:sp>
        <p:nvSpPr>
          <p:cNvPr id="3" name="Text Placeholder 2">
            <a:extLst>
              <a:ext uri="{FF2B5EF4-FFF2-40B4-BE49-F238E27FC236}">
                <a16:creationId xmlns:a16="http://schemas.microsoft.com/office/drawing/2014/main" id="{3B09FB50-F945-4117-B94E-18F4C93DDD1D}"/>
              </a:ext>
            </a:extLst>
          </p:cNvPr>
          <p:cNvSpPr>
            <a:spLocks noGrp="1"/>
          </p:cNvSpPr>
          <p:nvPr>
            <p:ph type="body" idx="1"/>
          </p:nvPr>
        </p:nvSpPr>
        <p:spPr>
          <a:xfrm>
            <a:off x="839788" y="127119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351772E-31DA-45EF-A88E-F0C5166420A4}"/>
              </a:ext>
            </a:extLst>
          </p:cNvPr>
          <p:cNvSpPr>
            <a:spLocks noGrp="1"/>
          </p:cNvSpPr>
          <p:nvPr>
            <p:ph sz="half" idx="2"/>
          </p:nvPr>
        </p:nvSpPr>
        <p:spPr>
          <a:xfrm>
            <a:off x="839788" y="2177273"/>
            <a:ext cx="5157787" cy="3290078"/>
          </a:xfrm>
        </p:spPr>
        <p:txBody>
          <a:bodyPr/>
          <a:lstStyle>
            <a:lvl1pPr marL="266700" indent="-266700">
              <a:defRPr/>
            </a:lvl1pPr>
            <a:lvl2pPr marL="449263" indent="-182563">
              <a:defRPr/>
            </a:lvl2pPr>
            <a:lvl3pPr marL="630238" indent="-180975">
              <a:defRPr/>
            </a:lvl3pPr>
            <a:lvl4pPr marL="801688" indent="-171450">
              <a:defRPr/>
            </a:lvl4pPr>
            <a:lvl5pPr marL="982663" indent="-180975">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a:extLst>
              <a:ext uri="{FF2B5EF4-FFF2-40B4-BE49-F238E27FC236}">
                <a16:creationId xmlns:a16="http://schemas.microsoft.com/office/drawing/2014/main" id="{BB50C2D3-48D3-4DD3-8990-A9F95557819C}"/>
              </a:ext>
            </a:extLst>
          </p:cNvPr>
          <p:cNvSpPr>
            <a:spLocks noGrp="1"/>
          </p:cNvSpPr>
          <p:nvPr>
            <p:ph type="body" sz="quarter" idx="3"/>
          </p:nvPr>
        </p:nvSpPr>
        <p:spPr>
          <a:xfrm>
            <a:off x="6169024" y="127119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1EBB28B-3B7A-4455-855D-E5A477B06E04}"/>
              </a:ext>
            </a:extLst>
          </p:cNvPr>
          <p:cNvSpPr>
            <a:spLocks noGrp="1"/>
          </p:cNvSpPr>
          <p:nvPr>
            <p:ph sz="quarter" idx="4"/>
          </p:nvPr>
        </p:nvSpPr>
        <p:spPr>
          <a:xfrm>
            <a:off x="6172200" y="2177273"/>
            <a:ext cx="5183188" cy="3290078"/>
          </a:xfrm>
        </p:spPr>
        <p:txBody>
          <a:bodyPr/>
          <a:lstStyle>
            <a:lvl1pPr marL="266700" indent="-266700">
              <a:defRPr/>
            </a:lvl1pPr>
            <a:lvl2pPr marL="449263" indent="-182563">
              <a:defRPr/>
            </a:lvl2pPr>
            <a:lvl3pPr marL="630238" indent="-180975">
              <a:defRPr/>
            </a:lvl3pPr>
            <a:lvl4pPr marL="801688" indent="-171450">
              <a:defRPr/>
            </a:lvl4pPr>
            <a:lvl5pPr marL="982663" indent="-180975">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1833380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BCC094-4978-4E27-B4B0-5DD285C267B0}"/>
              </a:ext>
            </a:extLst>
          </p:cNvPr>
          <p:cNvSpPr>
            <a:spLocks noGrp="1"/>
          </p:cNvSpPr>
          <p:nvPr>
            <p:ph type="title"/>
          </p:nvPr>
        </p:nvSpPr>
        <p:spPr>
          <a:xfrm>
            <a:off x="838200" y="365125"/>
            <a:ext cx="10515600" cy="7794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62A28FEB-C288-4CAB-A08F-2A329EFE88E9}"/>
              </a:ext>
            </a:extLst>
          </p:cNvPr>
          <p:cNvSpPr>
            <a:spLocks noGrp="1"/>
          </p:cNvSpPr>
          <p:nvPr>
            <p:ph type="body" idx="1"/>
          </p:nvPr>
        </p:nvSpPr>
        <p:spPr>
          <a:xfrm>
            <a:off x="838200" y="1208065"/>
            <a:ext cx="10515600" cy="42949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Rectangle 6">
            <a:extLst>
              <a:ext uri="{FF2B5EF4-FFF2-40B4-BE49-F238E27FC236}">
                <a16:creationId xmlns:a16="http://schemas.microsoft.com/office/drawing/2014/main" id="{84A8817E-D339-431F-B3B0-E12B7DDAA02D}"/>
              </a:ext>
            </a:extLst>
          </p:cNvPr>
          <p:cNvSpPr>
            <a:spLocks/>
          </p:cNvSpPr>
          <p:nvPr/>
        </p:nvSpPr>
        <p:spPr>
          <a:xfrm>
            <a:off x="-1" y="6005581"/>
            <a:ext cx="12192001" cy="8496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D9D2C6A5-5560-4A92-9A0F-91E725795BEF}"/>
              </a:ext>
            </a:extLst>
          </p:cNvPr>
          <p:cNvSpPr>
            <a:spLocks/>
          </p:cNvSpPr>
          <p:nvPr/>
        </p:nvSpPr>
        <p:spPr>
          <a:xfrm>
            <a:off x="0" y="5935649"/>
            <a:ext cx="12193200" cy="792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solidFill>
                <a:schemeClr val="bg1"/>
              </a:solidFill>
              <a:latin typeface="Arial" panose="020B0604020202020204" pitchFamily="34" charset="0"/>
              <a:cs typeface="Arial" panose="020B0604020202020204" pitchFamily="34" charset="0"/>
            </a:endParaRPr>
          </a:p>
        </p:txBody>
      </p:sp>
      <p:pic>
        <p:nvPicPr>
          <p:cNvPr id="5" name="Picture 4" descr="Trowers &amp; Hamlins">
            <a:extLst>
              <a:ext uri="{FF2B5EF4-FFF2-40B4-BE49-F238E27FC236}">
                <a16:creationId xmlns:a16="http://schemas.microsoft.com/office/drawing/2014/main" id="{36047E3D-65FB-B270-6F5E-DFB88538FE50}"/>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38609" y="6208585"/>
            <a:ext cx="1655250" cy="449897"/>
          </a:xfrm>
          <a:prstGeom prst="rect">
            <a:avLst/>
          </a:prstGeom>
        </p:spPr>
      </p:pic>
      <p:pic>
        <p:nvPicPr>
          <p:cNvPr id="9" name="Picture 8" descr="trowers.com">
            <a:extLst>
              <a:ext uri="{FF2B5EF4-FFF2-40B4-BE49-F238E27FC236}">
                <a16:creationId xmlns:a16="http://schemas.microsoft.com/office/drawing/2014/main" id="{A4ACD903-9C32-7A07-B55C-9850D41EA456}"/>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9879750" y="6356152"/>
            <a:ext cx="1473265" cy="143967"/>
          </a:xfrm>
          <a:prstGeom prst="rect">
            <a:avLst/>
          </a:prstGeom>
        </p:spPr>
      </p:pic>
    </p:spTree>
    <p:extLst>
      <p:ext uri="{BB962C8B-B14F-4D97-AF65-F5344CB8AC3E}">
        <p14:creationId xmlns:p14="http://schemas.microsoft.com/office/powerpoint/2010/main" val="3485424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txStyles>
    <p:titleStyle>
      <a:lvl1pPr algn="l" defTabSz="914400" rtl="0" eaLnBrk="1" latinLnBrk="0" hangingPunct="1">
        <a:lnSpc>
          <a:spcPct val="90000"/>
        </a:lnSpc>
        <a:spcBef>
          <a:spcPct val="0"/>
        </a:spcBef>
        <a:buNone/>
        <a:defRPr sz="2800" b="1" kern="1200">
          <a:solidFill>
            <a:schemeClr val="accent1"/>
          </a:solidFill>
          <a:latin typeface="Arial" panose="020B0604020202020204" pitchFamily="34" charset="0"/>
          <a:ea typeface="+mj-ea"/>
          <a:cs typeface="Arial" panose="020B0604020202020204" pitchFamily="34" charset="0"/>
        </a:defRPr>
      </a:lvl1pPr>
    </p:titleStyle>
    <p:bodyStyle>
      <a:lvl1pPr marL="514350" indent="-514350" algn="l" defTabSz="914400" rtl="0" eaLnBrk="1" latinLnBrk="0" hangingPunct="1">
        <a:lnSpc>
          <a:spcPct val="90000"/>
        </a:lnSpc>
        <a:spcBef>
          <a:spcPts val="1000"/>
        </a:spcBef>
        <a:buClr>
          <a:schemeClr val="accent1"/>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Calibri" panose="020F050202020403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Calibri" panose="020F050202020403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91B0B-68C6-D9F8-4D33-C18E96DB8526}"/>
              </a:ext>
            </a:extLst>
          </p:cNvPr>
          <p:cNvSpPr>
            <a:spLocks noGrp="1"/>
          </p:cNvSpPr>
          <p:nvPr>
            <p:ph type="ctrTitle"/>
          </p:nvPr>
        </p:nvSpPr>
        <p:spPr/>
        <p:txBody>
          <a:bodyPr/>
          <a:lstStyle/>
          <a:p>
            <a:r>
              <a:rPr lang="en-GB" dirty="0"/>
              <a:t>CQC – Enforcement Powers: Prosecution trends</a:t>
            </a:r>
          </a:p>
        </p:txBody>
      </p:sp>
      <p:sp>
        <p:nvSpPr>
          <p:cNvPr id="3" name="Subtitle 2">
            <a:extLst>
              <a:ext uri="{FF2B5EF4-FFF2-40B4-BE49-F238E27FC236}">
                <a16:creationId xmlns:a16="http://schemas.microsoft.com/office/drawing/2014/main" id="{98BB59C9-A139-56C6-8205-4FA18BC82096}"/>
              </a:ext>
            </a:extLst>
          </p:cNvPr>
          <p:cNvSpPr>
            <a:spLocks noGrp="1"/>
          </p:cNvSpPr>
          <p:nvPr>
            <p:ph type="subTitle" idx="1"/>
          </p:nvPr>
        </p:nvSpPr>
        <p:spPr/>
        <p:txBody>
          <a:bodyPr/>
          <a:lstStyle/>
          <a:p>
            <a:r>
              <a:rPr lang="en-GB" dirty="0"/>
              <a:t>VODG Operations Directors' Professional Network Meeting</a:t>
            </a:r>
          </a:p>
        </p:txBody>
      </p:sp>
      <p:sp>
        <p:nvSpPr>
          <p:cNvPr id="4" name="Text Placeholder 3">
            <a:extLst>
              <a:ext uri="{FF2B5EF4-FFF2-40B4-BE49-F238E27FC236}">
                <a16:creationId xmlns:a16="http://schemas.microsoft.com/office/drawing/2014/main" id="{08BD4AAF-1E8F-6CDE-0A2B-F915FA1917EA}"/>
              </a:ext>
            </a:extLst>
          </p:cNvPr>
          <p:cNvSpPr>
            <a:spLocks noGrp="1"/>
          </p:cNvSpPr>
          <p:nvPr>
            <p:ph type="body" sz="quarter" idx="10"/>
          </p:nvPr>
        </p:nvSpPr>
        <p:spPr/>
        <p:txBody>
          <a:bodyPr/>
          <a:lstStyle/>
          <a:p>
            <a:r>
              <a:rPr lang="en-GB" dirty="0"/>
              <a:t>10 September 2024</a:t>
            </a:r>
          </a:p>
        </p:txBody>
      </p:sp>
    </p:spTree>
    <p:extLst>
      <p:ext uri="{BB962C8B-B14F-4D97-AF65-F5344CB8AC3E}">
        <p14:creationId xmlns:p14="http://schemas.microsoft.com/office/powerpoint/2010/main" val="329718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A2713-411A-F283-CF6A-879BF94EEF9E}"/>
              </a:ext>
            </a:extLst>
          </p:cNvPr>
          <p:cNvSpPr>
            <a:spLocks noGrp="1"/>
          </p:cNvSpPr>
          <p:nvPr>
            <p:ph type="title"/>
          </p:nvPr>
        </p:nvSpPr>
        <p:spPr/>
        <p:txBody>
          <a:bodyPr/>
          <a:lstStyle/>
          <a:p>
            <a:r>
              <a:rPr lang="en-GB" dirty="0"/>
              <a:t>CQC Enforcement decision tree</a:t>
            </a:r>
          </a:p>
        </p:txBody>
      </p:sp>
      <p:graphicFrame>
        <p:nvGraphicFramePr>
          <p:cNvPr id="4" name="Content Placeholder 3">
            <a:extLst>
              <a:ext uri="{FF2B5EF4-FFF2-40B4-BE49-F238E27FC236}">
                <a16:creationId xmlns:a16="http://schemas.microsoft.com/office/drawing/2014/main" id="{707E5B33-41D6-4657-9D5F-0E67D471DB7D}"/>
              </a:ext>
            </a:extLst>
          </p:cNvPr>
          <p:cNvGraphicFramePr>
            <a:graphicFrameLocks noGrp="1"/>
          </p:cNvGraphicFramePr>
          <p:nvPr>
            <p:ph idx="1"/>
            <p:extLst>
              <p:ext uri="{D42A27DB-BD31-4B8C-83A1-F6EECF244321}">
                <p14:modId xmlns:p14="http://schemas.microsoft.com/office/powerpoint/2010/main" val="1269925092"/>
              </p:ext>
            </p:extLst>
          </p:nvPr>
        </p:nvGraphicFramePr>
        <p:xfrm>
          <a:off x="838200" y="1313411"/>
          <a:ext cx="10515600" cy="4194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3527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35E55-731B-43B5-718C-B713A2849ED9}"/>
              </a:ext>
            </a:extLst>
          </p:cNvPr>
          <p:cNvSpPr>
            <a:spLocks noGrp="1"/>
          </p:cNvSpPr>
          <p:nvPr>
            <p:ph type="title"/>
          </p:nvPr>
        </p:nvSpPr>
        <p:spPr/>
        <p:txBody>
          <a:bodyPr/>
          <a:lstStyle/>
          <a:p>
            <a:r>
              <a:rPr lang="en-GB" dirty="0"/>
              <a:t>CQC Enforcement decision tree (2)</a:t>
            </a:r>
          </a:p>
        </p:txBody>
      </p:sp>
      <p:sp>
        <p:nvSpPr>
          <p:cNvPr id="3" name="Content Placeholder 2">
            <a:extLst>
              <a:ext uri="{FF2B5EF4-FFF2-40B4-BE49-F238E27FC236}">
                <a16:creationId xmlns:a16="http://schemas.microsoft.com/office/drawing/2014/main" id="{0F4DDB6A-4576-D56D-72D1-2A2CB5DB14A2}"/>
              </a:ext>
            </a:extLst>
          </p:cNvPr>
          <p:cNvSpPr>
            <a:spLocks noGrp="1"/>
          </p:cNvSpPr>
          <p:nvPr>
            <p:ph idx="1"/>
          </p:nvPr>
        </p:nvSpPr>
        <p:spPr/>
        <p:txBody>
          <a:bodyPr>
            <a:noAutofit/>
          </a:bodyPr>
          <a:lstStyle/>
          <a:p>
            <a:r>
              <a:rPr lang="en-GB" sz="2200" b="1" dirty="0"/>
              <a:t>Stage 1 – Initial Assessment</a:t>
            </a:r>
          </a:p>
          <a:p>
            <a:pPr lvl="1"/>
            <a:r>
              <a:rPr lang="en-GB" sz="2200" dirty="0">
                <a:latin typeface="+mj-lt"/>
              </a:rPr>
              <a:t>Incidents / events warranting enforcement will come from range of sources i.e. notifications, safeguarding alerts, inquests, complaints and inspections</a:t>
            </a:r>
          </a:p>
          <a:p>
            <a:pPr lvl="1"/>
            <a:r>
              <a:rPr lang="en-GB" sz="2200" b="0" i="0" dirty="0">
                <a:solidFill>
                  <a:srgbClr val="212121"/>
                </a:solidFill>
                <a:effectLst/>
                <a:latin typeface="+mj-lt"/>
              </a:rPr>
              <a:t>gather more information / refer concern to another public body / progress to Stage 2? </a:t>
            </a:r>
            <a:endParaRPr lang="en-GB" sz="2200" dirty="0">
              <a:latin typeface="+mj-lt"/>
            </a:endParaRPr>
          </a:p>
          <a:p>
            <a:pPr lvl="1"/>
            <a:endParaRPr lang="en-GB" sz="2200" dirty="0"/>
          </a:p>
          <a:p>
            <a:r>
              <a:rPr lang="en-GB" sz="2200" b="1" dirty="0"/>
              <a:t>Stage 2 – Legal and evidential review</a:t>
            </a:r>
          </a:p>
          <a:p>
            <a:pPr lvl="1"/>
            <a:r>
              <a:rPr lang="en-GB" sz="2200" dirty="0"/>
              <a:t>Identifies breach of legal requirement(s)</a:t>
            </a:r>
          </a:p>
          <a:p>
            <a:pPr lvl="1"/>
            <a:r>
              <a:rPr lang="en-GB" sz="2200" dirty="0"/>
              <a:t>Is enforcement action appropriate?</a:t>
            </a:r>
          </a:p>
          <a:p>
            <a:pPr lvl="1"/>
            <a:r>
              <a:rPr lang="en-GB" sz="2200" dirty="0"/>
              <a:t>Evidence bundle – is there sufficient, credible and appropriately recorded evidence to support enforcement action?</a:t>
            </a:r>
          </a:p>
        </p:txBody>
      </p:sp>
    </p:spTree>
    <p:extLst>
      <p:ext uri="{BB962C8B-B14F-4D97-AF65-F5344CB8AC3E}">
        <p14:creationId xmlns:p14="http://schemas.microsoft.com/office/powerpoint/2010/main" val="2670330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C8A1F-A908-A9F4-5B30-32D3FA0D1384}"/>
              </a:ext>
            </a:extLst>
          </p:cNvPr>
          <p:cNvSpPr>
            <a:spLocks noGrp="1"/>
          </p:cNvSpPr>
          <p:nvPr>
            <p:ph type="title"/>
          </p:nvPr>
        </p:nvSpPr>
        <p:spPr/>
        <p:txBody>
          <a:bodyPr/>
          <a:lstStyle/>
          <a:p>
            <a:r>
              <a:rPr lang="en-GB" dirty="0"/>
              <a:t>CQC Enforcement decision tree (3)</a:t>
            </a:r>
          </a:p>
        </p:txBody>
      </p:sp>
      <p:sp>
        <p:nvSpPr>
          <p:cNvPr id="3" name="Content Placeholder 2">
            <a:extLst>
              <a:ext uri="{FF2B5EF4-FFF2-40B4-BE49-F238E27FC236}">
                <a16:creationId xmlns:a16="http://schemas.microsoft.com/office/drawing/2014/main" id="{4C84434E-2F03-C50A-F138-C196EAC7BAD2}"/>
              </a:ext>
            </a:extLst>
          </p:cNvPr>
          <p:cNvSpPr>
            <a:spLocks noGrp="1"/>
          </p:cNvSpPr>
          <p:nvPr>
            <p:ph idx="1"/>
          </p:nvPr>
        </p:nvSpPr>
        <p:spPr/>
        <p:txBody>
          <a:bodyPr>
            <a:noAutofit/>
          </a:bodyPr>
          <a:lstStyle/>
          <a:p>
            <a:r>
              <a:rPr lang="en-GB" b="1" dirty="0"/>
              <a:t>Stage 3A – seriousness of breach</a:t>
            </a:r>
          </a:p>
          <a:p>
            <a:pPr lvl="1"/>
            <a:r>
              <a:rPr lang="en-GB" sz="2000" dirty="0"/>
              <a:t>3A(1) – Potential impact of breach</a:t>
            </a:r>
          </a:p>
          <a:p>
            <a:pPr lvl="1"/>
            <a:r>
              <a:rPr lang="en-GB" sz="2000" dirty="0"/>
              <a:t>3A(2) – Likelihood of facts giving rise to the breach will happen again</a:t>
            </a:r>
          </a:p>
          <a:p>
            <a:pPr lvl="1"/>
            <a:r>
              <a:rPr lang="en-GB" sz="2000" dirty="0"/>
              <a:t>3A(3) – Seriousness of breach</a:t>
            </a:r>
          </a:p>
          <a:p>
            <a:pPr lvl="1"/>
            <a:r>
              <a:rPr lang="en-GB" sz="2000" dirty="0"/>
              <a:t>3A(4) – Initial recommendation</a:t>
            </a:r>
          </a:p>
          <a:p>
            <a:endParaRPr lang="en-GB" dirty="0"/>
          </a:p>
          <a:p>
            <a:r>
              <a:rPr lang="en-GB" b="1" dirty="0"/>
              <a:t>Stage 3B – Identifying multiple and / or persistent breaches</a:t>
            </a:r>
          </a:p>
          <a:p>
            <a:pPr lvl="1"/>
            <a:r>
              <a:rPr lang="en-GB" sz="2000" dirty="0"/>
              <a:t>3B(1) – Failure to assess or act on past risks?</a:t>
            </a:r>
          </a:p>
          <a:p>
            <a:pPr lvl="1"/>
            <a:r>
              <a:rPr lang="en-GB" sz="2000" dirty="0"/>
              <a:t>3B(2) – Evidence of multiple breaches?</a:t>
            </a:r>
          </a:p>
          <a:p>
            <a:pPr lvl="1"/>
            <a:r>
              <a:rPr lang="en-GB" sz="2000" dirty="0"/>
              <a:t>3B(3) - Track record of repeated breaches?</a:t>
            </a:r>
          </a:p>
          <a:p>
            <a:pPr lvl="1"/>
            <a:r>
              <a:rPr lang="en-GB" sz="2000" dirty="0"/>
              <a:t>3B(4) – Adequate leadership and governance?</a:t>
            </a:r>
          </a:p>
          <a:p>
            <a:pPr lvl="1"/>
            <a:r>
              <a:rPr lang="en-GB" sz="2000" dirty="0"/>
              <a:t>3B(5) – Change to civil enforcement action – multiple and persistent criteria</a:t>
            </a:r>
          </a:p>
        </p:txBody>
      </p:sp>
    </p:spTree>
    <p:extLst>
      <p:ext uri="{BB962C8B-B14F-4D97-AF65-F5344CB8AC3E}">
        <p14:creationId xmlns:p14="http://schemas.microsoft.com/office/powerpoint/2010/main" val="2875710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00609-1648-36A6-833D-961AA7E80EBE}"/>
              </a:ext>
            </a:extLst>
          </p:cNvPr>
          <p:cNvSpPr>
            <a:spLocks noGrp="1"/>
          </p:cNvSpPr>
          <p:nvPr>
            <p:ph type="title"/>
          </p:nvPr>
        </p:nvSpPr>
        <p:spPr/>
        <p:txBody>
          <a:bodyPr/>
          <a:lstStyle/>
          <a:p>
            <a:r>
              <a:rPr lang="en-GB" dirty="0"/>
              <a:t>CQC Enforcement decision tree (4)</a:t>
            </a:r>
          </a:p>
        </p:txBody>
      </p:sp>
      <p:sp>
        <p:nvSpPr>
          <p:cNvPr id="3" name="Content Placeholder 2">
            <a:extLst>
              <a:ext uri="{FF2B5EF4-FFF2-40B4-BE49-F238E27FC236}">
                <a16:creationId xmlns:a16="http://schemas.microsoft.com/office/drawing/2014/main" id="{E617C69F-5435-19C3-9C99-383EF4306F82}"/>
              </a:ext>
            </a:extLst>
          </p:cNvPr>
          <p:cNvSpPr>
            <a:spLocks noGrp="1"/>
          </p:cNvSpPr>
          <p:nvPr>
            <p:ph idx="1"/>
          </p:nvPr>
        </p:nvSpPr>
        <p:spPr/>
        <p:txBody>
          <a:bodyPr>
            <a:noAutofit/>
          </a:bodyPr>
          <a:lstStyle/>
          <a:p>
            <a:r>
              <a:rPr lang="en-GB" dirty="0"/>
              <a:t>Severity of civil action depends on various factors</a:t>
            </a:r>
          </a:p>
          <a:p>
            <a:r>
              <a:rPr lang="en-GB" b="1" dirty="0"/>
              <a:t>Less severe</a:t>
            </a:r>
          </a:p>
          <a:p>
            <a:pPr lvl="1"/>
            <a:r>
              <a:rPr lang="en-GB" sz="2000" dirty="0"/>
              <a:t>Provided assessed and acted on known risk</a:t>
            </a:r>
          </a:p>
          <a:p>
            <a:pPr lvl="1"/>
            <a:r>
              <a:rPr lang="en-GB" sz="2000" dirty="0"/>
              <a:t>Few / no other breaches</a:t>
            </a:r>
          </a:p>
          <a:p>
            <a:pPr lvl="1"/>
            <a:r>
              <a:rPr lang="en-GB" sz="2000" dirty="0"/>
              <a:t>No history of breaches</a:t>
            </a:r>
          </a:p>
          <a:p>
            <a:pPr lvl="1"/>
            <a:r>
              <a:rPr lang="en-GB" sz="2000" dirty="0"/>
              <a:t>Effective leadership and governance</a:t>
            </a:r>
          </a:p>
          <a:p>
            <a:pPr lvl="1"/>
            <a:endParaRPr lang="en-GB" sz="2000" dirty="0"/>
          </a:p>
          <a:p>
            <a:r>
              <a:rPr lang="en-GB" b="1" dirty="0"/>
              <a:t>More severe</a:t>
            </a:r>
          </a:p>
          <a:p>
            <a:pPr lvl="1"/>
            <a:r>
              <a:rPr lang="en-GB" sz="2000" dirty="0"/>
              <a:t>Failure to assess or act on known risk</a:t>
            </a:r>
          </a:p>
          <a:p>
            <a:pPr lvl="1"/>
            <a:r>
              <a:rPr lang="en-GB" sz="2000" dirty="0"/>
              <a:t>Multiple breaches</a:t>
            </a:r>
          </a:p>
          <a:p>
            <a:pPr lvl="1"/>
            <a:r>
              <a:rPr lang="en-GB" sz="2000" dirty="0"/>
              <a:t>History of breaches</a:t>
            </a:r>
          </a:p>
          <a:p>
            <a:pPr lvl="1"/>
            <a:r>
              <a:rPr lang="en-GB" sz="2000" dirty="0"/>
              <a:t>Inadequate leadership and governance</a:t>
            </a:r>
          </a:p>
        </p:txBody>
      </p:sp>
    </p:spTree>
    <p:extLst>
      <p:ext uri="{BB962C8B-B14F-4D97-AF65-F5344CB8AC3E}">
        <p14:creationId xmlns:p14="http://schemas.microsoft.com/office/powerpoint/2010/main" val="4183181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2E2AF-B96C-A7AD-496E-AD31C0F2929C}"/>
              </a:ext>
            </a:extLst>
          </p:cNvPr>
          <p:cNvSpPr>
            <a:spLocks noGrp="1"/>
          </p:cNvSpPr>
          <p:nvPr>
            <p:ph type="title"/>
          </p:nvPr>
        </p:nvSpPr>
        <p:spPr/>
        <p:txBody>
          <a:bodyPr/>
          <a:lstStyle/>
          <a:p>
            <a:r>
              <a:rPr lang="en-GB" dirty="0"/>
              <a:t>CQC Enforcement decision tree (5)</a:t>
            </a:r>
          </a:p>
        </p:txBody>
      </p:sp>
      <p:sp>
        <p:nvSpPr>
          <p:cNvPr id="3" name="Content Placeholder 2">
            <a:extLst>
              <a:ext uri="{FF2B5EF4-FFF2-40B4-BE49-F238E27FC236}">
                <a16:creationId xmlns:a16="http://schemas.microsoft.com/office/drawing/2014/main" id="{BBA5C496-9728-A3A1-777D-E38B09D06CFC}"/>
              </a:ext>
            </a:extLst>
          </p:cNvPr>
          <p:cNvSpPr>
            <a:spLocks noGrp="1"/>
          </p:cNvSpPr>
          <p:nvPr>
            <p:ph idx="1"/>
          </p:nvPr>
        </p:nvSpPr>
        <p:spPr/>
        <p:txBody>
          <a:bodyPr/>
          <a:lstStyle/>
          <a:p>
            <a:r>
              <a:rPr lang="en-GB" dirty="0"/>
              <a:t> </a:t>
            </a:r>
            <a:r>
              <a:rPr lang="en-GB" sz="2400" b="1" dirty="0"/>
              <a:t>Stage 3C – does CQC need to take criminal enforcement action?</a:t>
            </a:r>
          </a:p>
          <a:p>
            <a:endParaRPr lang="en-GB" sz="2400" b="1" dirty="0"/>
          </a:p>
          <a:p>
            <a:r>
              <a:rPr lang="en-GB" sz="2400" b="1" dirty="0"/>
              <a:t>Stage 4 – Final Review</a:t>
            </a:r>
          </a:p>
          <a:p>
            <a:pPr lvl="1"/>
            <a:r>
              <a:rPr lang="en-GB" sz="2400" dirty="0"/>
              <a:t>Final decision to be taken at Decision-making Meeting (DMM) or Management Review Meeting (MRM)</a:t>
            </a:r>
          </a:p>
          <a:p>
            <a:pPr lvl="1"/>
            <a:r>
              <a:rPr lang="en-GB" sz="2400" dirty="0"/>
              <a:t>Will take into account sector enforcement priorities</a:t>
            </a:r>
          </a:p>
        </p:txBody>
      </p:sp>
    </p:spTree>
    <p:extLst>
      <p:ext uri="{BB962C8B-B14F-4D97-AF65-F5344CB8AC3E}">
        <p14:creationId xmlns:p14="http://schemas.microsoft.com/office/powerpoint/2010/main" val="1113878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8800E-0729-A6F8-5C2B-F782FA986388}"/>
              </a:ext>
            </a:extLst>
          </p:cNvPr>
          <p:cNvSpPr>
            <a:spLocks noGrp="1"/>
          </p:cNvSpPr>
          <p:nvPr>
            <p:ph type="title"/>
          </p:nvPr>
        </p:nvSpPr>
        <p:spPr/>
        <p:txBody>
          <a:bodyPr/>
          <a:lstStyle/>
          <a:p>
            <a:r>
              <a:rPr lang="en-GB" dirty="0"/>
              <a:t>CQC – Requiring improvement </a:t>
            </a:r>
          </a:p>
        </p:txBody>
      </p:sp>
      <p:graphicFrame>
        <p:nvGraphicFramePr>
          <p:cNvPr id="4" name="Content Placeholder 3">
            <a:extLst>
              <a:ext uri="{FF2B5EF4-FFF2-40B4-BE49-F238E27FC236}">
                <a16:creationId xmlns:a16="http://schemas.microsoft.com/office/drawing/2014/main" id="{17535549-C3A4-EA06-31A8-73E37F510269}"/>
              </a:ext>
            </a:extLst>
          </p:cNvPr>
          <p:cNvGraphicFramePr>
            <a:graphicFrameLocks noGrp="1"/>
          </p:cNvGraphicFramePr>
          <p:nvPr>
            <p:ph idx="1"/>
            <p:extLst>
              <p:ext uri="{D42A27DB-BD31-4B8C-83A1-F6EECF244321}">
                <p14:modId xmlns:p14="http://schemas.microsoft.com/office/powerpoint/2010/main" val="2243732114"/>
              </p:ext>
            </p:extLst>
          </p:nvPr>
        </p:nvGraphicFramePr>
        <p:xfrm>
          <a:off x="838200" y="1313411"/>
          <a:ext cx="10515600" cy="4194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3887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1C13E-1120-E5C5-B4CE-8666996530A7}"/>
              </a:ext>
            </a:extLst>
          </p:cNvPr>
          <p:cNvSpPr>
            <a:spLocks noGrp="1"/>
          </p:cNvSpPr>
          <p:nvPr>
            <p:ph type="title"/>
          </p:nvPr>
        </p:nvSpPr>
        <p:spPr/>
        <p:txBody>
          <a:bodyPr/>
          <a:lstStyle/>
          <a:p>
            <a:r>
              <a:rPr lang="en-GB" dirty="0"/>
              <a:t>CQC – Civil Powers</a:t>
            </a:r>
          </a:p>
        </p:txBody>
      </p:sp>
      <p:graphicFrame>
        <p:nvGraphicFramePr>
          <p:cNvPr id="4" name="Content Placeholder 3">
            <a:extLst>
              <a:ext uri="{FF2B5EF4-FFF2-40B4-BE49-F238E27FC236}">
                <a16:creationId xmlns:a16="http://schemas.microsoft.com/office/drawing/2014/main" id="{10461809-6B20-FD5D-41C4-ADA45A56D448}"/>
              </a:ext>
            </a:extLst>
          </p:cNvPr>
          <p:cNvGraphicFramePr>
            <a:graphicFrameLocks noGrp="1"/>
          </p:cNvGraphicFramePr>
          <p:nvPr>
            <p:ph idx="1"/>
            <p:extLst>
              <p:ext uri="{D42A27DB-BD31-4B8C-83A1-F6EECF244321}">
                <p14:modId xmlns:p14="http://schemas.microsoft.com/office/powerpoint/2010/main" val="2435199910"/>
              </p:ext>
            </p:extLst>
          </p:nvPr>
        </p:nvGraphicFramePr>
        <p:xfrm>
          <a:off x="838200" y="1313411"/>
          <a:ext cx="10515600" cy="4194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0318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27878-3D78-6D37-226B-370EA53F03C0}"/>
              </a:ext>
            </a:extLst>
          </p:cNvPr>
          <p:cNvSpPr>
            <a:spLocks noGrp="1"/>
          </p:cNvSpPr>
          <p:nvPr>
            <p:ph type="title"/>
          </p:nvPr>
        </p:nvSpPr>
        <p:spPr/>
        <p:txBody>
          <a:bodyPr/>
          <a:lstStyle/>
          <a:p>
            <a:r>
              <a:rPr lang="en-GB" dirty="0"/>
              <a:t>CQC – Civil Powers (2)</a:t>
            </a:r>
          </a:p>
        </p:txBody>
      </p:sp>
      <p:graphicFrame>
        <p:nvGraphicFramePr>
          <p:cNvPr id="4" name="Content Placeholder 3">
            <a:extLst>
              <a:ext uri="{FF2B5EF4-FFF2-40B4-BE49-F238E27FC236}">
                <a16:creationId xmlns:a16="http://schemas.microsoft.com/office/drawing/2014/main" id="{7EE46C87-3944-FE9E-F720-D8FC4E2E9B71}"/>
              </a:ext>
            </a:extLst>
          </p:cNvPr>
          <p:cNvGraphicFramePr>
            <a:graphicFrameLocks noGrp="1"/>
          </p:cNvGraphicFramePr>
          <p:nvPr>
            <p:ph idx="1"/>
            <p:extLst>
              <p:ext uri="{D42A27DB-BD31-4B8C-83A1-F6EECF244321}">
                <p14:modId xmlns:p14="http://schemas.microsoft.com/office/powerpoint/2010/main" val="4069458328"/>
              </p:ext>
            </p:extLst>
          </p:nvPr>
        </p:nvGraphicFramePr>
        <p:xfrm>
          <a:off x="838200" y="1313411"/>
          <a:ext cx="10515600" cy="4194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5699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1CBCC-F9EB-1E40-17DF-9A9772570E1E}"/>
              </a:ext>
            </a:extLst>
          </p:cNvPr>
          <p:cNvSpPr>
            <a:spLocks noGrp="1"/>
          </p:cNvSpPr>
          <p:nvPr>
            <p:ph type="title"/>
          </p:nvPr>
        </p:nvSpPr>
        <p:spPr/>
        <p:txBody>
          <a:bodyPr/>
          <a:lstStyle/>
          <a:p>
            <a:r>
              <a:rPr lang="en-GB" dirty="0"/>
              <a:t>CQC – Criminal Powers</a:t>
            </a:r>
          </a:p>
        </p:txBody>
      </p:sp>
      <p:graphicFrame>
        <p:nvGraphicFramePr>
          <p:cNvPr id="4" name="Content Placeholder 3">
            <a:extLst>
              <a:ext uri="{FF2B5EF4-FFF2-40B4-BE49-F238E27FC236}">
                <a16:creationId xmlns:a16="http://schemas.microsoft.com/office/drawing/2014/main" id="{C397A277-E274-D0E8-5DAF-1E655B2FDE11}"/>
              </a:ext>
            </a:extLst>
          </p:cNvPr>
          <p:cNvGraphicFramePr>
            <a:graphicFrameLocks noGrp="1"/>
          </p:cNvGraphicFramePr>
          <p:nvPr>
            <p:ph idx="1"/>
            <p:extLst>
              <p:ext uri="{D42A27DB-BD31-4B8C-83A1-F6EECF244321}">
                <p14:modId xmlns:p14="http://schemas.microsoft.com/office/powerpoint/2010/main" val="1471409647"/>
              </p:ext>
            </p:extLst>
          </p:nvPr>
        </p:nvGraphicFramePr>
        <p:xfrm>
          <a:off x="838200" y="1313411"/>
          <a:ext cx="10515600" cy="4194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8336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48A7F-D69C-BE55-BB0D-C616FA30A50D}"/>
              </a:ext>
            </a:extLst>
          </p:cNvPr>
          <p:cNvSpPr>
            <a:spLocks noGrp="1"/>
          </p:cNvSpPr>
          <p:nvPr>
            <p:ph type="title"/>
          </p:nvPr>
        </p:nvSpPr>
        <p:spPr/>
        <p:txBody>
          <a:bodyPr/>
          <a:lstStyle/>
          <a:p>
            <a:r>
              <a:rPr lang="en-GB" dirty="0"/>
              <a:t>CQC – Criminal Powers (2)</a:t>
            </a:r>
          </a:p>
        </p:txBody>
      </p:sp>
      <p:graphicFrame>
        <p:nvGraphicFramePr>
          <p:cNvPr id="4" name="Content Placeholder 3">
            <a:extLst>
              <a:ext uri="{FF2B5EF4-FFF2-40B4-BE49-F238E27FC236}">
                <a16:creationId xmlns:a16="http://schemas.microsoft.com/office/drawing/2014/main" id="{B78070D5-1490-2118-9298-7ECC92F74F67}"/>
              </a:ext>
            </a:extLst>
          </p:cNvPr>
          <p:cNvGraphicFramePr>
            <a:graphicFrameLocks noGrp="1"/>
          </p:cNvGraphicFramePr>
          <p:nvPr>
            <p:ph idx="1"/>
            <p:extLst>
              <p:ext uri="{D42A27DB-BD31-4B8C-83A1-F6EECF244321}">
                <p14:modId xmlns:p14="http://schemas.microsoft.com/office/powerpoint/2010/main" val="306643342"/>
              </p:ext>
            </p:extLst>
          </p:nvPr>
        </p:nvGraphicFramePr>
        <p:xfrm>
          <a:off x="838200" y="1313411"/>
          <a:ext cx="10515600" cy="4194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0699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3ED1B12-B6BD-5AF7-AE63-FC0DD25C9965}"/>
              </a:ext>
            </a:extLst>
          </p:cNvPr>
          <p:cNvSpPr>
            <a:spLocks noGrp="1"/>
          </p:cNvSpPr>
          <p:nvPr>
            <p:ph type="body" sz="quarter" idx="10"/>
          </p:nvPr>
        </p:nvSpPr>
        <p:spPr/>
        <p:txBody>
          <a:bodyPr/>
          <a:lstStyle/>
          <a:p>
            <a:r>
              <a:rPr lang="en-GB" sz="2400" dirty="0"/>
              <a:t>Introduction</a:t>
            </a:r>
          </a:p>
          <a:p>
            <a:r>
              <a:rPr lang="en-GB" sz="2400" dirty="0"/>
              <a:t>Recent developments</a:t>
            </a:r>
          </a:p>
          <a:p>
            <a:r>
              <a:rPr lang="en-GB" sz="2400" dirty="0"/>
              <a:t>Regulatory framework – overview </a:t>
            </a:r>
          </a:p>
          <a:p>
            <a:r>
              <a:rPr lang="en-GB" sz="2400" dirty="0"/>
              <a:t>Civil enforcement powers </a:t>
            </a:r>
          </a:p>
          <a:p>
            <a:r>
              <a:rPr lang="en-GB" sz="2400" dirty="0"/>
              <a:t>Criminal enforcement</a:t>
            </a:r>
          </a:p>
          <a:p>
            <a:r>
              <a:rPr lang="en-GB" sz="2400" dirty="0"/>
              <a:t>Trends in prosecution </a:t>
            </a:r>
          </a:p>
          <a:p>
            <a:r>
              <a:rPr lang="en-GB" sz="2400" dirty="0"/>
              <a:t>Challenging enforcement decisions – overview </a:t>
            </a:r>
          </a:p>
          <a:p>
            <a:r>
              <a:rPr lang="en-GB" sz="2400" dirty="0"/>
              <a:t>Tips and discussion </a:t>
            </a:r>
          </a:p>
          <a:p>
            <a:endParaRPr lang="en-GB" dirty="0"/>
          </a:p>
        </p:txBody>
      </p:sp>
    </p:spTree>
    <p:extLst>
      <p:ext uri="{BB962C8B-B14F-4D97-AF65-F5344CB8AC3E}">
        <p14:creationId xmlns:p14="http://schemas.microsoft.com/office/powerpoint/2010/main" val="371644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5ECE4-C6F3-C739-63C7-41B02649FB8C}"/>
              </a:ext>
            </a:extLst>
          </p:cNvPr>
          <p:cNvSpPr>
            <a:spLocks noGrp="1"/>
          </p:cNvSpPr>
          <p:nvPr>
            <p:ph type="title"/>
          </p:nvPr>
        </p:nvSpPr>
        <p:spPr/>
        <p:txBody>
          <a:bodyPr/>
          <a:lstStyle/>
          <a:p>
            <a:r>
              <a:rPr lang="en-GB" dirty="0"/>
              <a:t>Prosecutions - trends</a:t>
            </a:r>
          </a:p>
        </p:txBody>
      </p:sp>
      <p:sp>
        <p:nvSpPr>
          <p:cNvPr id="3" name="Content Placeholder 2">
            <a:extLst>
              <a:ext uri="{FF2B5EF4-FFF2-40B4-BE49-F238E27FC236}">
                <a16:creationId xmlns:a16="http://schemas.microsoft.com/office/drawing/2014/main" id="{8E04E67D-C0F9-B89B-315B-E8172ED86848}"/>
              </a:ext>
            </a:extLst>
          </p:cNvPr>
          <p:cNvSpPr>
            <a:spLocks noGrp="1"/>
          </p:cNvSpPr>
          <p:nvPr>
            <p:ph idx="1"/>
          </p:nvPr>
        </p:nvSpPr>
        <p:spPr>
          <a:xfrm>
            <a:off x="838200" y="1110174"/>
            <a:ext cx="10515600" cy="4681025"/>
          </a:xfrm>
        </p:spPr>
        <p:txBody>
          <a:bodyPr>
            <a:normAutofit fontScale="25000" lnSpcReduction="20000"/>
          </a:bodyPr>
          <a:lstStyle/>
          <a:p>
            <a:r>
              <a:rPr lang="en-GB" sz="8800" b="1" dirty="0"/>
              <a:t>State of Care publication </a:t>
            </a:r>
            <a:r>
              <a:rPr lang="en-GB" sz="8800" dirty="0"/>
              <a:t>– annual </a:t>
            </a:r>
          </a:p>
          <a:p>
            <a:pPr lvl="1">
              <a:lnSpc>
                <a:spcPct val="120000"/>
              </a:lnSpc>
            </a:pPr>
            <a:r>
              <a:rPr lang="en-GB" sz="8800" dirty="0"/>
              <a:t>Themes: </a:t>
            </a:r>
          </a:p>
          <a:p>
            <a:pPr lvl="2">
              <a:lnSpc>
                <a:spcPct val="120000"/>
              </a:lnSpc>
            </a:pPr>
            <a:r>
              <a:rPr lang="en-GB" sz="8800" dirty="0"/>
              <a:t>demands and pressures on staff</a:t>
            </a:r>
          </a:p>
          <a:p>
            <a:pPr lvl="2">
              <a:lnSpc>
                <a:spcPct val="120000"/>
              </a:lnSpc>
            </a:pPr>
            <a:r>
              <a:rPr lang="en-GB" sz="8800" dirty="0"/>
              <a:t>impact on safe delivery of care</a:t>
            </a:r>
          </a:p>
          <a:p>
            <a:pPr lvl="2">
              <a:lnSpc>
                <a:spcPct val="120000"/>
              </a:lnSpc>
            </a:pPr>
            <a:r>
              <a:rPr lang="en-GB" sz="8800" dirty="0"/>
              <a:t>warning notices issued where there is a lack of skilled staff, inadequate record-keeping, lack of understanding of individuals' needs</a:t>
            </a:r>
          </a:p>
          <a:p>
            <a:pPr marL="449263" lvl="2" indent="0">
              <a:buNone/>
            </a:pPr>
            <a:endParaRPr lang="en-GB" sz="8800" dirty="0"/>
          </a:p>
          <a:p>
            <a:r>
              <a:rPr lang="en-GB" sz="8800" b="1" dirty="0"/>
              <a:t>CQC published prosecutions data</a:t>
            </a:r>
            <a:r>
              <a:rPr lang="en-GB" sz="8800" dirty="0"/>
              <a:t> from 2009 – updated to June 2024</a:t>
            </a:r>
          </a:p>
          <a:p>
            <a:pPr lvl="1">
              <a:lnSpc>
                <a:spcPct val="120000"/>
              </a:lnSpc>
            </a:pPr>
            <a:r>
              <a:rPr lang="en-GB" sz="8800" dirty="0">
                <a:effectLst/>
                <a:latin typeface="+mj-lt"/>
                <a:ea typeface="Calibri" panose="020F0502020204030204" pitchFamily="34" charset="0"/>
                <a:cs typeface="Calibri" panose="020F0502020204030204" pitchFamily="34" charset="0"/>
              </a:rPr>
              <a:t>110 prosecutions, one not-guilty</a:t>
            </a:r>
          </a:p>
          <a:p>
            <a:pPr lvl="1">
              <a:lnSpc>
                <a:spcPct val="120000"/>
              </a:lnSpc>
            </a:pPr>
            <a:r>
              <a:rPr lang="en-GB" sz="8800" dirty="0">
                <a:effectLst/>
                <a:latin typeface="+mj-lt"/>
                <a:ea typeface="Calibri" panose="020F0502020204030204" pitchFamily="34" charset="0"/>
                <a:cs typeface="Calibri" panose="020F0502020204030204" pitchFamily="34" charset="0"/>
              </a:rPr>
              <a:t>most common: Regulation 12 – safe care and treatment, </a:t>
            </a:r>
            <a:r>
              <a:rPr lang="en-GB" sz="8800" dirty="0">
                <a:latin typeface="+mj-lt"/>
                <a:ea typeface="Calibri" panose="020F0502020204030204" pitchFamily="34" charset="0"/>
                <a:cs typeface="Calibri" panose="020F0502020204030204" pitchFamily="34" charset="0"/>
              </a:rPr>
              <a:t>R</a:t>
            </a:r>
            <a:r>
              <a:rPr lang="en-GB" sz="8800" dirty="0">
                <a:effectLst/>
                <a:latin typeface="+mj-lt"/>
                <a:ea typeface="Calibri" panose="020F0502020204030204" pitchFamily="34" charset="0"/>
                <a:cs typeface="Calibri" panose="020F0502020204030204" pitchFamily="34" charset="0"/>
              </a:rPr>
              <a:t>egulation 10 - carrying out an unregistered activity</a:t>
            </a:r>
          </a:p>
          <a:p>
            <a:pPr lvl="1">
              <a:lnSpc>
                <a:spcPct val="120000"/>
              </a:lnSpc>
            </a:pPr>
            <a:r>
              <a:rPr lang="en-GB" sz="8800" dirty="0">
                <a:effectLst/>
                <a:latin typeface="+mj-lt"/>
                <a:ea typeface="Calibri" panose="020F0502020204030204" pitchFamily="34" charset="0"/>
                <a:cs typeface="Calibri" panose="020F0502020204030204" pitchFamily="34" charset="0"/>
              </a:rPr>
              <a:t>range of sentences – custodial through to fines </a:t>
            </a:r>
          </a:p>
          <a:p>
            <a:pPr lvl="1"/>
            <a:endParaRPr lang="en-GB" dirty="0"/>
          </a:p>
        </p:txBody>
      </p:sp>
    </p:spTree>
    <p:extLst>
      <p:ext uri="{BB962C8B-B14F-4D97-AF65-F5344CB8AC3E}">
        <p14:creationId xmlns:p14="http://schemas.microsoft.com/office/powerpoint/2010/main" val="2974525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297BD-FFDC-22FA-E3F6-5854C3776B1B}"/>
              </a:ext>
            </a:extLst>
          </p:cNvPr>
          <p:cNvSpPr>
            <a:spLocks noGrp="1"/>
          </p:cNvSpPr>
          <p:nvPr>
            <p:ph type="title"/>
          </p:nvPr>
        </p:nvSpPr>
        <p:spPr/>
        <p:txBody>
          <a:bodyPr/>
          <a:lstStyle/>
          <a:p>
            <a:r>
              <a:rPr lang="en-GB" dirty="0"/>
              <a:t>Prosecution - fines</a:t>
            </a:r>
          </a:p>
        </p:txBody>
      </p:sp>
      <p:sp>
        <p:nvSpPr>
          <p:cNvPr id="3" name="Content Placeholder 2">
            <a:extLst>
              <a:ext uri="{FF2B5EF4-FFF2-40B4-BE49-F238E27FC236}">
                <a16:creationId xmlns:a16="http://schemas.microsoft.com/office/drawing/2014/main" id="{430BC1B7-6138-F0BD-8916-1625239AB0FE}"/>
              </a:ext>
            </a:extLst>
          </p:cNvPr>
          <p:cNvSpPr>
            <a:spLocks noGrp="1"/>
          </p:cNvSpPr>
          <p:nvPr>
            <p:ph idx="1"/>
          </p:nvPr>
        </p:nvSpPr>
        <p:spPr/>
        <p:txBody>
          <a:bodyPr>
            <a:normAutofit lnSpcReduction="10000"/>
          </a:bodyPr>
          <a:lstStyle/>
          <a:p>
            <a:r>
              <a:rPr lang="en-GB" sz="2400" dirty="0"/>
              <a:t>'Pre-Covid' - the average value of the fines £33,863.15 (ranging from £660 - £500,000)</a:t>
            </a:r>
          </a:p>
          <a:p>
            <a:endParaRPr lang="en-GB" sz="2400" dirty="0"/>
          </a:p>
          <a:p>
            <a:r>
              <a:rPr lang="en-GB" sz="2400" dirty="0"/>
              <a:t>'Post-Covid' - the average value of the fines £152,656.87 (with the range being £100 - £2,533,332.00) so a significant increase </a:t>
            </a:r>
          </a:p>
          <a:p>
            <a:endParaRPr lang="en-GB" sz="2400" dirty="0"/>
          </a:p>
          <a:p>
            <a:r>
              <a:rPr lang="en-GB" sz="2400" dirty="0"/>
              <a:t>the value of these fines do not include costs or victim surcharge, which is payable in addition </a:t>
            </a:r>
          </a:p>
          <a:p>
            <a:endParaRPr lang="en-GB" sz="2400" dirty="0"/>
          </a:p>
          <a:p>
            <a:r>
              <a:rPr lang="en-GB" sz="2400" dirty="0"/>
              <a:t>increased number of prosecutions (49 from May 2009 – February 2020, and 61 post February 2020)  </a:t>
            </a:r>
          </a:p>
        </p:txBody>
      </p:sp>
    </p:spTree>
    <p:extLst>
      <p:ext uri="{BB962C8B-B14F-4D97-AF65-F5344CB8AC3E}">
        <p14:creationId xmlns:p14="http://schemas.microsoft.com/office/powerpoint/2010/main" val="3749599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CQC Prosecution Criteria</a:t>
            </a:r>
          </a:p>
        </p:txBody>
      </p:sp>
      <p:sp>
        <p:nvSpPr>
          <p:cNvPr id="3" name="Content Placeholder 2"/>
          <p:cNvSpPr>
            <a:spLocks noGrp="1"/>
          </p:cNvSpPr>
          <p:nvPr>
            <p:ph idx="1"/>
          </p:nvPr>
        </p:nvSpPr>
        <p:spPr/>
        <p:txBody>
          <a:bodyPr>
            <a:normAutofit/>
          </a:bodyPr>
          <a:lstStyle/>
          <a:p>
            <a:pPr marL="0" indent="0">
              <a:buNone/>
            </a:pPr>
            <a:r>
              <a:rPr lang="en-GB" sz="2400" dirty="0"/>
              <a:t>Services which result in: </a:t>
            </a:r>
          </a:p>
          <a:p>
            <a:r>
              <a:rPr lang="en-GB" sz="2400" dirty="0"/>
              <a:t>Avoidable harm (physical or psychological) to a service user</a:t>
            </a:r>
          </a:p>
          <a:p>
            <a:r>
              <a:rPr lang="en-GB" sz="2400" dirty="0"/>
              <a:t>Service user being exposed to a significant risk of harm occurring</a:t>
            </a:r>
          </a:p>
          <a:p>
            <a:r>
              <a:rPr lang="en-GB" sz="2400" dirty="0"/>
              <a:t>Theft, misuse, misappropriation of money or property</a:t>
            </a:r>
          </a:p>
          <a:p>
            <a:pPr marL="0" indent="0">
              <a:buNone/>
            </a:pPr>
            <a:endParaRPr lang="en-GB" sz="2400" dirty="0"/>
          </a:p>
          <a:p>
            <a:r>
              <a:rPr lang="en-GB" sz="2400" dirty="0"/>
              <a:t>Services provided without informed consent </a:t>
            </a:r>
          </a:p>
          <a:p>
            <a:r>
              <a:rPr lang="en-GB" sz="2400" dirty="0"/>
              <a:t>Failure to provide reports on complaints / good governance</a:t>
            </a:r>
          </a:p>
          <a:p>
            <a:r>
              <a:rPr lang="en-GB" sz="2400" dirty="0"/>
              <a:t>Failure to legibly display performance ratings at premises and overall place of business </a:t>
            </a:r>
          </a:p>
          <a:p>
            <a:pPr marL="0" indent="0">
              <a:buNone/>
            </a:pPr>
            <a:endParaRPr lang="en-GB" sz="2400" dirty="0"/>
          </a:p>
          <a:p>
            <a:pPr lvl="1"/>
            <a:endParaRPr lang="en-GB" dirty="0"/>
          </a:p>
          <a:p>
            <a:pPr lvl="1"/>
            <a:endParaRPr lang="en-GB" dirty="0"/>
          </a:p>
        </p:txBody>
      </p:sp>
    </p:spTree>
    <p:extLst>
      <p:ext uri="{BB962C8B-B14F-4D97-AF65-F5344CB8AC3E}">
        <p14:creationId xmlns:p14="http://schemas.microsoft.com/office/powerpoint/2010/main" val="2965956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CQC Prosecution Criteria (2)</a:t>
            </a:r>
          </a:p>
        </p:txBody>
      </p:sp>
      <p:sp>
        <p:nvSpPr>
          <p:cNvPr id="3" name="Content Placeholder 2"/>
          <p:cNvSpPr>
            <a:spLocks noGrp="1"/>
          </p:cNvSpPr>
          <p:nvPr>
            <p:ph idx="1"/>
          </p:nvPr>
        </p:nvSpPr>
        <p:spPr/>
        <p:txBody>
          <a:bodyPr>
            <a:normAutofit lnSpcReduction="10000"/>
          </a:bodyPr>
          <a:lstStyle/>
          <a:p>
            <a:r>
              <a:rPr lang="en-GB" sz="2400" dirty="0"/>
              <a:t>Failure to notify and offer support to relevant person following a notifiable safety incident</a:t>
            </a:r>
          </a:p>
          <a:p>
            <a:r>
              <a:rPr lang="en-GB" sz="2400" dirty="0"/>
              <a:t>Disregard for, and / or attempted avoidance of requirement for CQC registration </a:t>
            </a:r>
          </a:p>
          <a:p>
            <a:r>
              <a:rPr lang="en-GB" sz="2400" dirty="0"/>
              <a:t>Failure to comply with a requirement, warning notice, suspension, cancellation / condition of registration</a:t>
            </a:r>
          </a:p>
          <a:p>
            <a:r>
              <a:rPr lang="en-GB" sz="2400" dirty="0"/>
              <a:t>Repetition of breach </a:t>
            </a:r>
          </a:p>
          <a:p>
            <a:r>
              <a:rPr lang="en-GB" sz="2400" dirty="0"/>
              <a:t>Wilfully supplying false information / intention to deceive re: a matter which gives risk to significant risk</a:t>
            </a:r>
          </a:p>
          <a:p>
            <a:r>
              <a:rPr lang="en-GB" sz="2400" dirty="0"/>
              <a:t>Intentional obstruction of CQC entry and inspection in lawful course of their duties</a:t>
            </a:r>
          </a:p>
          <a:p>
            <a:endParaRPr lang="en-GB" dirty="0"/>
          </a:p>
        </p:txBody>
      </p:sp>
    </p:spTree>
    <p:extLst>
      <p:ext uri="{BB962C8B-B14F-4D97-AF65-F5344CB8AC3E}">
        <p14:creationId xmlns:p14="http://schemas.microsoft.com/office/powerpoint/2010/main" val="867570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CQC Prosecution Criteria (3)</a:t>
            </a:r>
          </a:p>
        </p:txBody>
      </p:sp>
      <p:sp>
        <p:nvSpPr>
          <p:cNvPr id="3" name="Content Placeholder 2"/>
          <p:cNvSpPr>
            <a:spLocks noGrp="1"/>
          </p:cNvSpPr>
          <p:nvPr>
            <p:ph idx="1"/>
          </p:nvPr>
        </p:nvSpPr>
        <p:spPr/>
        <p:txBody>
          <a:bodyPr>
            <a:normAutofit/>
          </a:bodyPr>
          <a:lstStyle/>
          <a:p>
            <a:r>
              <a:rPr lang="en-GB" sz="2400" dirty="0"/>
              <a:t>Will also consider other factors such as the gravity of incident, seriousness of actual / potential harm, general approach and track record of provider</a:t>
            </a:r>
          </a:p>
          <a:p>
            <a:r>
              <a:rPr lang="en-GB" sz="2400" dirty="0"/>
              <a:t>Disregard for requirements of registered person</a:t>
            </a:r>
          </a:p>
          <a:p>
            <a:r>
              <a:rPr lang="en-GB" sz="2400" dirty="0"/>
              <a:t>Repeated / multiple breaches, giving rise to significant risk</a:t>
            </a:r>
          </a:p>
          <a:p>
            <a:r>
              <a:rPr lang="en-GB" sz="2400" dirty="0"/>
              <a:t>Breaching fundamentals of care – significantly below standards required for compliance with regulations (giving rise to significant risk)</a:t>
            </a:r>
          </a:p>
          <a:p>
            <a:r>
              <a:rPr lang="en-GB" sz="2400" dirty="0"/>
              <a:t>Potential wider learning points – to send a message to a sector and encourage improvement across it</a:t>
            </a:r>
          </a:p>
        </p:txBody>
      </p:sp>
    </p:spTree>
    <p:extLst>
      <p:ext uri="{BB962C8B-B14F-4D97-AF65-F5344CB8AC3E}">
        <p14:creationId xmlns:p14="http://schemas.microsoft.com/office/powerpoint/2010/main" val="985405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Potential routes of challenge against CQC</a:t>
            </a:r>
          </a:p>
        </p:txBody>
      </p:sp>
      <p:sp>
        <p:nvSpPr>
          <p:cNvPr id="3" name="Content Placeholder 2"/>
          <p:cNvSpPr>
            <a:spLocks noGrp="1"/>
          </p:cNvSpPr>
          <p:nvPr>
            <p:ph idx="1"/>
          </p:nvPr>
        </p:nvSpPr>
        <p:spPr/>
        <p:txBody>
          <a:bodyPr/>
          <a:lstStyle/>
          <a:p>
            <a:r>
              <a:rPr lang="en-GB" sz="2400" dirty="0"/>
              <a:t>Review of inspection ratings</a:t>
            </a:r>
          </a:p>
          <a:p>
            <a:endParaRPr lang="en-GB" sz="2400" dirty="0"/>
          </a:p>
          <a:p>
            <a:r>
              <a:rPr lang="en-GB" sz="2400" dirty="0"/>
              <a:t>Representations</a:t>
            </a:r>
          </a:p>
          <a:p>
            <a:endParaRPr lang="en-GB" sz="2400" dirty="0"/>
          </a:p>
          <a:p>
            <a:r>
              <a:rPr lang="en-GB" sz="2400" dirty="0"/>
              <a:t>Appeals to First Tier Tribunal  </a:t>
            </a:r>
          </a:p>
          <a:p>
            <a:endParaRPr lang="en-GB" sz="2400" dirty="0"/>
          </a:p>
          <a:p>
            <a:r>
              <a:rPr lang="en-GB" sz="2400" dirty="0"/>
              <a:t>Judicial Review </a:t>
            </a:r>
          </a:p>
          <a:p>
            <a:endParaRPr lang="en-GB" dirty="0"/>
          </a:p>
        </p:txBody>
      </p:sp>
    </p:spTree>
    <p:extLst>
      <p:ext uri="{BB962C8B-B14F-4D97-AF65-F5344CB8AC3E}">
        <p14:creationId xmlns:p14="http://schemas.microsoft.com/office/powerpoint/2010/main" val="149884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Potential routes of challenge (1) – Review and representations </a:t>
            </a:r>
          </a:p>
        </p:txBody>
      </p:sp>
      <p:sp>
        <p:nvSpPr>
          <p:cNvPr id="3" name="Content Placeholder 2"/>
          <p:cNvSpPr>
            <a:spLocks noGrp="1"/>
          </p:cNvSpPr>
          <p:nvPr>
            <p:ph idx="1"/>
          </p:nvPr>
        </p:nvSpPr>
        <p:spPr/>
        <p:txBody>
          <a:bodyPr>
            <a:normAutofit/>
          </a:bodyPr>
          <a:lstStyle/>
          <a:p>
            <a:r>
              <a:rPr lang="en-GB" sz="2400" kern="0" dirty="0">
                <a:cs typeface="Arial"/>
              </a:rPr>
              <a:t>Can ask CQC to review ratings but matter of policy, not statutory right of appeal</a:t>
            </a:r>
          </a:p>
          <a:p>
            <a:endParaRPr lang="en-GB" sz="2600" b="1" dirty="0"/>
          </a:p>
          <a:p>
            <a:r>
              <a:rPr lang="en-GB" sz="2600" dirty="0"/>
              <a:t>Can make representations in respect of </a:t>
            </a:r>
          </a:p>
          <a:p>
            <a:pPr lvl="1"/>
            <a:r>
              <a:rPr lang="en-GB" sz="2400" dirty="0"/>
              <a:t>Notices of proposal</a:t>
            </a:r>
            <a:r>
              <a:rPr lang="en-GB" sz="2400" b="1" dirty="0"/>
              <a:t> </a:t>
            </a:r>
          </a:p>
          <a:p>
            <a:pPr lvl="2"/>
            <a:r>
              <a:rPr lang="en-GB" sz="2400" dirty="0"/>
              <a:t>Impose, vary or </a:t>
            </a:r>
            <a:r>
              <a:rPr lang="en-GB" sz="2200" dirty="0"/>
              <a:t>remove conditions of registration</a:t>
            </a:r>
          </a:p>
          <a:p>
            <a:pPr lvl="2"/>
            <a:r>
              <a:rPr lang="en-GB" sz="2200" dirty="0"/>
              <a:t>Suspension of registration</a:t>
            </a:r>
          </a:p>
          <a:p>
            <a:pPr lvl="2"/>
            <a:r>
              <a:rPr lang="en-GB" sz="2200" dirty="0"/>
              <a:t>Cancellation of registration</a:t>
            </a:r>
          </a:p>
          <a:p>
            <a:pPr lvl="1"/>
            <a:r>
              <a:rPr lang="en-GB" sz="2400" kern="0" dirty="0">
                <a:cs typeface="Arial"/>
              </a:rPr>
              <a:t>Warning notices</a:t>
            </a:r>
          </a:p>
          <a:p>
            <a:endParaRPr lang="en-GB" sz="2600" b="1" kern="0" dirty="0">
              <a:cs typeface="Arial"/>
            </a:endParaRPr>
          </a:p>
          <a:p>
            <a:pPr marL="1247775" lvl="3" indent="-228600" fontAlgn="base">
              <a:spcAft>
                <a:spcPct val="0"/>
              </a:spcAft>
              <a:buClr>
                <a:srgbClr val="5A87C6"/>
              </a:buClr>
              <a:buFont typeface="Arial" charset="0"/>
              <a:buChar char="•"/>
            </a:pPr>
            <a:endParaRPr lang="en-US" sz="1800" kern="0" dirty="0">
              <a:cs typeface="Arial"/>
            </a:endParaRPr>
          </a:p>
          <a:p>
            <a:pPr lvl="1"/>
            <a:endParaRPr lang="en-GB" dirty="0"/>
          </a:p>
        </p:txBody>
      </p:sp>
    </p:spTree>
    <p:extLst>
      <p:ext uri="{BB962C8B-B14F-4D97-AF65-F5344CB8AC3E}">
        <p14:creationId xmlns:p14="http://schemas.microsoft.com/office/powerpoint/2010/main" val="1355197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Potential routes of challenge (2) – First Tier Tribunal </a:t>
            </a:r>
            <a:br>
              <a:rPr lang="en-US" dirty="0"/>
            </a:br>
            <a:endParaRPr lang="en-GB" dirty="0"/>
          </a:p>
        </p:txBody>
      </p:sp>
      <p:sp>
        <p:nvSpPr>
          <p:cNvPr id="3" name="Content Placeholder 2"/>
          <p:cNvSpPr>
            <a:spLocks noGrp="1"/>
          </p:cNvSpPr>
          <p:nvPr>
            <p:ph idx="1"/>
          </p:nvPr>
        </p:nvSpPr>
        <p:spPr/>
        <p:txBody>
          <a:bodyPr>
            <a:normAutofit/>
          </a:bodyPr>
          <a:lstStyle/>
          <a:p>
            <a:r>
              <a:rPr lang="en-US" sz="2400" dirty="0"/>
              <a:t>An independent judicial body within HM Courts and Tribunal Service - part of the First-tier-Tribunal Health, Education and Social Care Chamber</a:t>
            </a:r>
          </a:p>
          <a:p>
            <a:r>
              <a:rPr lang="en-US" sz="2400" dirty="0"/>
              <a:t>Appeals to be lodged within 28 days of:</a:t>
            </a:r>
          </a:p>
          <a:p>
            <a:pPr lvl="1"/>
            <a:r>
              <a:rPr lang="en-US" sz="2200" dirty="0"/>
              <a:t>Notice of Decision</a:t>
            </a:r>
          </a:p>
          <a:p>
            <a:pPr lvl="1"/>
            <a:r>
              <a:rPr lang="en-US" sz="2200" dirty="0"/>
              <a:t>Notice of imposed, varied or removed conditions using urgent procedures</a:t>
            </a:r>
          </a:p>
          <a:p>
            <a:pPr lvl="1"/>
            <a:r>
              <a:rPr lang="en-US" sz="2200" dirty="0"/>
              <a:t>Notice to cancel registration using urgent procedures</a:t>
            </a:r>
          </a:p>
          <a:p>
            <a:r>
              <a:rPr lang="en-US" sz="2400" dirty="0"/>
              <a:t>No appeal to the Tribunal in relation to Warning Notices, Penalty Notices or conviction for offences</a:t>
            </a:r>
          </a:p>
          <a:p>
            <a:endParaRPr lang="en-US" sz="2400" dirty="0"/>
          </a:p>
          <a:p>
            <a:endParaRPr lang="en-GB" sz="2400" dirty="0"/>
          </a:p>
          <a:p>
            <a:pPr lvl="1"/>
            <a:endParaRPr lang="en-GB" sz="2400" dirty="0"/>
          </a:p>
          <a:p>
            <a:endParaRPr lang="en-GB" dirty="0"/>
          </a:p>
        </p:txBody>
      </p:sp>
    </p:spTree>
    <p:extLst>
      <p:ext uri="{BB962C8B-B14F-4D97-AF65-F5344CB8AC3E}">
        <p14:creationId xmlns:p14="http://schemas.microsoft.com/office/powerpoint/2010/main" val="1511599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Potential routes of challenge (3) – Upper Tribunal </a:t>
            </a:r>
            <a:br>
              <a:rPr lang="en-US" dirty="0"/>
            </a:br>
            <a:endParaRPr lang="en-GB" dirty="0"/>
          </a:p>
        </p:txBody>
      </p:sp>
      <p:sp>
        <p:nvSpPr>
          <p:cNvPr id="3" name="Content Placeholder 2"/>
          <p:cNvSpPr>
            <a:spLocks noGrp="1"/>
          </p:cNvSpPr>
          <p:nvPr>
            <p:ph idx="1"/>
          </p:nvPr>
        </p:nvSpPr>
        <p:spPr/>
        <p:txBody>
          <a:bodyPr>
            <a:normAutofit/>
          </a:bodyPr>
          <a:lstStyle/>
          <a:p>
            <a:r>
              <a:rPr lang="en-US" sz="2400" dirty="0"/>
              <a:t>Upper Tribunal (Administrative Appeals) </a:t>
            </a:r>
          </a:p>
          <a:p>
            <a:r>
              <a:rPr lang="en-US" sz="2400" dirty="0"/>
              <a:t>Seek permission to apply to the Upper Tribunal - within 28 days of receipt of the Tribunal's decision</a:t>
            </a:r>
          </a:p>
          <a:p>
            <a:r>
              <a:rPr lang="en-US" sz="2400" dirty="0"/>
              <a:t>In most cases you must show an arguable case that the original decision was wrong in law, for instance if the Tribunal:</a:t>
            </a:r>
          </a:p>
          <a:p>
            <a:pPr lvl="1"/>
            <a:r>
              <a:rPr lang="en-US" sz="2400" dirty="0"/>
              <a:t>did not apply the correct law, or wrongly interpreted the law; </a:t>
            </a:r>
          </a:p>
          <a:p>
            <a:pPr lvl="1"/>
            <a:r>
              <a:rPr lang="en-US" sz="2400" dirty="0"/>
              <a:t>did not follow the correct procedures;  </a:t>
            </a:r>
          </a:p>
          <a:p>
            <a:pPr lvl="1"/>
            <a:r>
              <a:rPr lang="en-US" sz="2400" dirty="0"/>
              <a:t>had no evidence or not enough evidence to support its decision; </a:t>
            </a:r>
          </a:p>
          <a:p>
            <a:pPr lvl="1"/>
            <a:r>
              <a:rPr lang="en-US" sz="2400" dirty="0"/>
              <a:t>did not give adequate reasons for its decision in its written statement</a:t>
            </a:r>
            <a:br>
              <a:rPr lang="en-US" sz="2400" dirty="0"/>
            </a:br>
            <a:endParaRPr lang="en-US" sz="2400" dirty="0"/>
          </a:p>
          <a:p>
            <a:endParaRPr lang="en-GB" dirty="0"/>
          </a:p>
        </p:txBody>
      </p:sp>
    </p:spTree>
    <p:extLst>
      <p:ext uri="{BB962C8B-B14F-4D97-AF65-F5344CB8AC3E}">
        <p14:creationId xmlns:p14="http://schemas.microsoft.com/office/powerpoint/2010/main" val="474755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Potential routes of challenge (4) – Judicial Review  </a:t>
            </a:r>
            <a:br>
              <a:rPr lang="en-US" dirty="0"/>
            </a:br>
            <a:endParaRPr lang="en-GB" dirty="0"/>
          </a:p>
        </p:txBody>
      </p:sp>
      <p:sp>
        <p:nvSpPr>
          <p:cNvPr id="3" name="Content Placeholder 2"/>
          <p:cNvSpPr>
            <a:spLocks noGrp="1"/>
          </p:cNvSpPr>
          <p:nvPr>
            <p:ph idx="1"/>
          </p:nvPr>
        </p:nvSpPr>
        <p:spPr/>
        <p:txBody>
          <a:bodyPr>
            <a:normAutofit fontScale="85000" lnSpcReduction="20000"/>
          </a:bodyPr>
          <a:lstStyle/>
          <a:p>
            <a:r>
              <a:rPr lang="en-US" sz="2400" dirty="0"/>
              <a:t>Judicial Review - “a</a:t>
            </a:r>
            <a:r>
              <a:rPr lang="en-US" sz="2400" i="1" dirty="0"/>
              <a:t> claim for judicial review means a claim to review the lawfulness of an enactment; or a decision, action or failure to act in relation to the exercise of a public function</a:t>
            </a:r>
            <a:r>
              <a:rPr lang="en-US" sz="2400" dirty="0"/>
              <a:t>”</a:t>
            </a:r>
          </a:p>
          <a:p>
            <a:endParaRPr lang="en-US" sz="2400" dirty="0"/>
          </a:p>
          <a:p>
            <a:r>
              <a:rPr lang="en-US" sz="2400" dirty="0"/>
              <a:t>Why might you consider JR? </a:t>
            </a:r>
          </a:p>
          <a:p>
            <a:pPr lvl="1"/>
            <a:r>
              <a:rPr lang="en-US" sz="2400" dirty="0"/>
              <a:t>Challenge to a wider policy / change in policy by CQC;  </a:t>
            </a:r>
          </a:p>
          <a:p>
            <a:pPr lvl="1"/>
            <a:r>
              <a:rPr lang="en-US" sz="2400" dirty="0"/>
              <a:t>Inadequate / lack of consultation  </a:t>
            </a:r>
          </a:p>
          <a:p>
            <a:pPr lvl="1"/>
            <a:r>
              <a:rPr lang="en-US" sz="2400" dirty="0"/>
              <a:t>Complaint not within jurisdiction of Tribunal </a:t>
            </a:r>
          </a:p>
          <a:p>
            <a:pPr lvl="1"/>
            <a:endParaRPr lang="en-US" sz="2400" dirty="0"/>
          </a:p>
          <a:p>
            <a:r>
              <a:rPr lang="en-US" sz="2400" dirty="0"/>
              <a:t>Potential grounds </a:t>
            </a:r>
          </a:p>
          <a:p>
            <a:pPr lvl="1"/>
            <a:r>
              <a:rPr lang="en-US" sz="2400" dirty="0"/>
              <a:t>Ultra Vires </a:t>
            </a:r>
          </a:p>
          <a:p>
            <a:pPr lvl="1"/>
            <a:r>
              <a:rPr lang="en-US" sz="2400" dirty="0"/>
              <a:t>Errors</a:t>
            </a:r>
          </a:p>
          <a:p>
            <a:pPr lvl="2"/>
            <a:r>
              <a:rPr lang="en-US" sz="2400" dirty="0"/>
              <a:t>of law </a:t>
            </a:r>
          </a:p>
          <a:p>
            <a:pPr lvl="2"/>
            <a:r>
              <a:rPr lang="en-US" sz="2400" dirty="0"/>
              <a:t>of fact</a:t>
            </a:r>
          </a:p>
          <a:p>
            <a:pPr lvl="1"/>
            <a:endParaRPr lang="en-US" dirty="0"/>
          </a:p>
          <a:p>
            <a:pPr lvl="1"/>
            <a:endParaRPr lang="en-US" dirty="0"/>
          </a:p>
          <a:p>
            <a:pPr lvl="2"/>
            <a:endParaRPr lang="en-US" dirty="0"/>
          </a:p>
          <a:p>
            <a:pPr lvl="2"/>
            <a:endParaRPr lang="en-US" dirty="0"/>
          </a:p>
          <a:p>
            <a:pPr lvl="2"/>
            <a:endParaRPr lang="en-US" dirty="0"/>
          </a:p>
          <a:p>
            <a:pPr lvl="2"/>
            <a:endParaRPr lang="en-US" dirty="0"/>
          </a:p>
          <a:p>
            <a:pPr lvl="2"/>
            <a:endParaRPr lang="en-US" dirty="0"/>
          </a:p>
          <a:p>
            <a:pPr lvl="1"/>
            <a:endParaRPr lang="en-GB" dirty="0"/>
          </a:p>
          <a:p>
            <a:pPr marL="914400" lvl="2" indent="0">
              <a:buClr>
                <a:srgbClr val="5987C5"/>
              </a:buClr>
              <a:buNone/>
            </a:pPr>
            <a:endParaRPr lang="en-US" dirty="0"/>
          </a:p>
          <a:p>
            <a:pPr lvl="2"/>
            <a:endParaRPr lang="en-US" dirty="0"/>
          </a:p>
          <a:p>
            <a:endParaRPr lang="en-GB" dirty="0"/>
          </a:p>
        </p:txBody>
      </p:sp>
    </p:spTree>
    <p:extLst>
      <p:ext uri="{BB962C8B-B14F-4D97-AF65-F5344CB8AC3E}">
        <p14:creationId xmlns:p14="http://schemas.microsoft.com/office/powerpoint/2010/main" val="366690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A8C05-CCA1-2C18-0B43-85B5EE3DF29B}"/>
              </a:ext>
            </a:extLst>
          </p:cNvPr>
          <p:cNvSpPr>
            <a:spLocks noGrp="1"/>
          </p:cNvSpPr>
          <p:nvPr>
            <p:ph type="title"/>
          </p:nvPr>
        </p:nvSpPr>
        <p:spPr/>
        <p:txBody>
          <a:bodyPr/>
          <a:lstStyle/>
          <a:p>
            <a:r>
              <a:rPr lang="en-GB" dirty="0"/>
              <a:t>All change at the CQC </a:t>
            </a:r>
          </a:p>
        </p:txBody>
      </p:sp>
      <p:sp>
        <p:nvSpPr>
          <p:cNvPr id="3" name="Content Placeholder 2">
            <a:extLst>
              <a:ext uri="{FF2B5EF4-FFF2-40B4-BE49-F238E27FC236}">
                <a16:creationId xmlns:a16="http://schemas.microsoft.com/office/drawing/2014/main" id="{9E3DE6EB-48BC-7001-35D0-0938FB9ECEAA}"/>
              </a:ext>
            </a:extLst>
          </p:cNvPr>
          <p:cNvSpPr>
            <a:spLocks noGrp="1"/>
          </p:cNvSpPr>
          <p:nvPr>
            <p:ph idx="1"/>
          </p:nvPr>
        </p:nvSpPr>
        <p:spPr/>
        <p:txBody>
          <a:bodyPr>
            <a:normAutofit fontScale="92500"/>
          </a:bodyPr>
          <a:lstStyle/>
          <a:p>
            <a:pPr marL="0" indent="0">
              <a:buNone/>
            </a:pPr>
            <a:r>
              <a:rPr lang="en-GB" sz="2200" dirty="0"/>
              <a:t>The </a:t>
            </a:r>
            <a:r>
              <a:rPr lang="en-GB" sz="2200" b="1" dirty="0"/>
              <a:t>Dash Report - </a:t>
            </a:r>
            <a:r>
              <a:rPr lang="en-GB" sz="2200" dirty="0"/>
              <a:t>interim findings (final report awaited): </a:t>
            </a:r>
          </a:p>
          <a:p>
            <a:pPr marL="0" indent="0">
              <a:buNone/>
            </a:pPr>
            <a:endParaRPr lang="en-GB" sz="2200" dirty="0"/>
          </a:p>
          <a:p>
            <a:pPr marL="457200" lvl="0" indent="-457200" eaLnBrk="0" fontAlgn="base" hangingPunct="0">
              <a:lnSpc>
                <a:spcPct val="100000"/>
              </a:lnSpc>
              <a:spcBef>
                <a:spcPct val="0"/>
              </a:spcBef>
              <a:spcAft>
                <a:spcPct val="0"/>
              </a:spcAft>
              <a:buClrTx/>
              <a:buFont typeface="+mj-lt"/>
              <a:buAutoNum type="arabicPeriod"/>
            </a:pPr>
            <a:r>
              <a:rPr lang="en-US" altLang="en-US" sz="2200" dirty="0">
                <a:solidFill>
                  <a:srgbClr val="0B0C0C"/>
                </a:solidFill>
                <a:latin typeface="+mj-lt"/>
              </a:rPr>
              <a:t>Poor operational performance.</a:t>
            </a:r>
          </a:p>
          <a:p>
            <a:pPr marL="457200" lvl="0" indent="-457200" eaLnBrk="0" fontAlgn="base" hangingPunct="0">
              <a:lnSpc>
                <a:spcPct val="100000"/>
              </a:lnSpc>
              <a:spcBef>
                <a:spcPct val="0"/>
              </a:spcBef>
              <a:spcAft>
                <a:spcPct val="0"/>
              </a:spcAft>
              <a:buClrTx/>
              <a:buFont typeface="+mj-lt"/>
              <a:buAutoNum type="arabicPeriod"/>
            </a:pPr>
            <a:endParaRPr lang="en-US" altLang="en-US" sz="2200" dirty="0">
              <a:solidFill>
                <a:srgbClr val="0B0C0C"/>
              </a:solidFill>
              <a:latin typeface="+mj-lt"/>
            </a:endParaRPr>
          </a:p>
          <a:p>
            <a:pPr marL="457200" lvl="0" indent="-457200" eaLnBrk="0" fontAlgn="base" hangingPunct="0">
              <a:lnSpc>
                <a:spcPct val="100000"/>
              </a:lnSpc>
              <a:spcBef>
                <a:spcPct val="0"/>
              </a:spcBef>
              <a:spcAft>
                <a:spcPct val="0"/>
              </a:spcAft>
              <a:buClrTx/>
              <a:buFont typeface="+mj-lt"/>
              <a:buAutoNum type="arabicPeriod"/>
            </a:pPr>
            <a:r>
              <a:rPr lang="en-US" altLang="en-US" sz="2200" dirty="0">
                <a:solidFill>
                  <a:srgbClr val="0B0C0C"/>
                </a:solidFill>
                <a:latin typeface="+mj-lt"/>
              </a:rPr>
              <a:t>Significant challenges with the provider portal and regulatory platform.</a:t>
            </a:r>
          </a:p>
          <a:p>
            <a:pPr marL="457200" lvl="0" indent="-457200" eaLnBrk="0" fontAlgn="base" hangingPunct="0">
              <a:lnSpc>
                <a:spcPct val="100000"/>
              </a:lnSpc>
              <a:spcBef>
                <a:spcPct val="0"/>
              </a:spcBef>
              <a:spcAft>
                <a:spcPct val="0"/>
              </a:spcAft>
              <a:buClrTx/>
              <a:buFont typeface="+mj-lt"/>
              <a:buAutoNum type="arabicPeriod"/>
            </a:pPr>
            <a:endParaRPr lang="en-US" altLang="en-US" sz="2200" dirty="0">
              <a:solidFill>
                <a:srgbClr val="0B0C0C"/>
              </a:solidFill>
              <a:latin typeface="+mj-lt"/>
            </a:endParaRPr>
          </a:p>
          <a:p>
            <a:pPr marL="457200" lvl="0" indent="-457200" eaLnBrk="0" fontAlgn="base" hangingPunct="0">
              <a:lnSpc>
                <a:spcPct val="100000"/>
              </a:lnSpc>
              <a:spcBef>
                <a:spcPct val="0"/>
              </a:spcBef>
              <a:spcAft>
                <a:spcPct val="0"/>
              </a:spcAft>
              <a:buClrTx/>
              <a:buFont typeface="+mj-lt"/>
              <a:buAutoNum type="arabicPeriod"/>
            </a:pPr>
            <a:r>
              <a:rPr lang="en-US" altLang="en-US" sz="2200" dirty="0">
                <a:solidFill>
                  <a:srgbClr val="0B0C0C"/>
                </a:solidFill>
                <a:latin typeface="+mj-lt"/>
              </a:rPr>
              <a:t>Considerable loss of credibility within the health and care sectors due to the loss of sector expertise and wider restructuring, resulting in lost opportunities for improvement.</a:t>
            </a:r>
          </a:p>
          <a:p>
            <a:pPr marL="457200" lvl="0" indent="-457200" eaLnBrk="0" fontAlgn="base" hangingPunct="0">
              <a:lnSpc>
                <a:spcPct val="100000"/>
              </a:lnSpc>
              <a:spcBef>
                <a:spcPct val="0"/>
              </a:spcBef>
              <a:spcAft>
                <a:spcPct val="0"/>
              </a:spcAft>
              <a:buClrTx/>
              <a:buFont typeface="+mj-lt"/>
              <a:buAutoNum type="arabicPeriod"/>
            </a:pPr>
            <a:endParaRPr lang="en-US" altLang="en-US" sz="2200" dirty="0">
              <a:solidFill>
                <a:srgbClr val="0B0C0C"/>
              </a:solidFill>
              <a:latin typeface="+mj-lt"/>
            </a:endParaRPr>
          </a:p>
          <a:p>
            <a:pPr marL="457200" lvl="0" indent="-457200" eaLnBrk="0" fontAlgn="base" hangingPunct="0">
              <a:lnSpc>
                <a:spcPct val="100000"/>
              </a:lnSpc>
              <a:spcBef>
                <a:spcPct val="0"/>
              </a:spcBef>
              <a:spcAft>
                <a:spcPct val="0"/>
              </a:spcAft>
              <a:buClrTx/>
              <a:buFont typeface="+mj-lt"/>
              <a:buAutoNum type="arabicPeriod"/>
            </a:pPr>
            <a:r>
              <a:rPr lang="en-US" altLang="en-US" sz="2200" dirty="0">
                <a:solidFill>
                  <a:srgbClr val="0B0C0C"/>
                </a:solidFill>
                <a:latin typeface="+mj-lt"/>
              </a:rPr>
              <a:t>Concerns around the SAF.</a:t>
            </a:r>
          </a:p>
          <a:p>
            <a:pPr marL="457200" lvl="0" indent="-457200" eaLnBrk="0" fontAlgn="base" hangingPunct="0">
              <a:lnSpc>
                <a:spcPct val="100000"/>
              </a:lnSpc>
              <a:spcBef>
                <a:spcPct val="0"/>
              </a:spcBef>
              <a:spcAft>
                <a:spcPct val="0"/>
              </a:spcAft>
              <a:buClrTx/>
              <a:buFont typeface="+mj-lt"/>
              <a:buAutoNum type="arabicPeriod"/>
            </a:pPr>
            <a:endParaRPr lang="en-US" altLang="en-US" sz="2200" dirty="0">
              <a:solidFill>
                <a:srgbClr val="0B0C0C"/>
              </a:solidFill>
              <a:latin typeface="+mj-lt"/>
            </a:endParaRPr>
          </a:p>
          <a:p>
            <a:pPr marL="457200" lvl="0" indent="-457200" eaLnBrk="0" fontAlgn="base" hangingPunct="0">
              <a:lnSpc>
                <a:spcPct val="100000"/>
              </a:lnSpc>
              <a:spcBef>
                <a:spcPct val="0"/>
              </a:spcBef>
              <a:spcAft>
                <a:spcPct val="0"/>
              </a:spcAft>
              <a:buClrTx/>
              <a:buFont typeface="+mj-lt"/>
              <a:buAutoNum type="arabicPeriod"/>
            </a:pPr>
            <a:r>
              <a:rPr lang="en-US" altLang="en-US" sz="2200" dirty="0">
                <a:solidFill>
                  <a:srgbClr val="0B0C0C"/>
                </a:solidFill>
                <a:latin typeface="+mj-lt"/>
              </a:rPr>
              <a:t>Lack of clarity regarding how ratings are calculated and concerning use of the outcome of previous inspections (often several years ago) to calculate a current rating.</a:t>
            </a:r>
          </a:p>
          <a:p>
            <a:pPr lvl="1"/>
            <a:endParaRPr lang="en-GB" dirty="0"/>
          </a:p>
          <a:p>
            <a:pPr lvl="1"/>
            <a:endParaRPr lang="en-GB" dirty="0"/>
          </a:p>
          <a:p>
            <a:pPr lvl="1"/>
            <a:endParaRPr lang="en-GB" dirty="0"/>
          </a:p>
          <a:p>
            <a:pPr lvl="1"/>
            <a:endParaRPr lang="en-GB" dirty="0"/>
          </a:p>
          <a:p>
            <a:endParaRPr lang="en-GB" dirty="0"/>
          </a:p>
        </p:txBody>
      </p:sp>
      <p:sp>
        <p:nvSpPr>
          <p:cNvPr id="5" name="Rectangle 2">
            <a:extLst>
              <a:ext uri="{FF2B5EF4-FFF2-40B4-BE49-F238E27FC236}">
                <a16:creationId xmlns:a16="http://schemas.microsoft.com/office/drawing/2014/main" id="{2643BCE1-326B-C031-9A49-AC57E74796F9}"/>
              </a:ext>
            </a:extLst>
          </p:cNvPr>
          <p:cNvSpPr>
            <a:spLocks noChangeArrowheads="1"/>
          </p:cNvSpPr>
          <p:nvPr/>
        </p:nvSpPr>
        <p:spPr bwMode="auto">
          <a:xfrm>
            <a:off x="0" y="-469298"/>
            <a:ext cx="284697" cy="93859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0440" tIns="190440" rIns="91440" bIns="19044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01021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DACB9-548E-4CFD-4DFD-47203EB3FC2E}"/>
              </a:ext>
            </a:extLst>
          </p:cNvPr>
          <p:cNvSpPr>
            <a:spLocks noGrp="1"/>
          </p:cNvSpPr>
          <p:nvPr>
            <p:ph type="title"/>
          </p:nvPr>
        </p:nvSpPr>
        <p:spPr/>
        <p:txBody>
          <a:bodyPr/>
          <a:lstStyle/>
          <a:p>
            <a:r>
              <a:rPr lang="en-GB" dirty="0"/>
              <a:t>Top tips </a:t>
            </a:r>
          </a:p>
        </p:txBody>
      </p:sp>
      <p:sp>
        <p:nvSpPr>
          <p:cNvPr id="3" name="Content Placeholder 2">
            <a:extLst>
              <a:ext uri="{FF2B5EF4-FFF2-40B4-BE49-F238E27FC236}">
                <a16:creationId xmlns:a16="http://schemas.microsoft.com/office/drawing/2014/main" id="{4FF85026-D094-D5B6-8F9D-D736FAAA8753}"/>
              </a:ext>
            </a:extLst>
          </p:cNvPr>
          <p:cNvSpPr>
            <a:spLocks noGrp="1"/>
          </p:cNvSpPr>
          <p:nvPr>
            <p:ph idx="1"/>
          </p:nvPr>
        </p:nvSpPr>
        <p:spPr/>
        <p:txBody>
          <a:bodyPr/>
          <a:lstStyle/>
          <a:p>
            <a:r>
              <a:rPr lang="en-GB" b="1" dirty="0"/>
              <a:t>Prioritise: </a:t>
            </a:r>
          </a:p>
          <a:p>
            <a:pPr lvl="1"/>
            <a:r>
              <a:rPr lang="en-GB" dirty="0"/>
              <a:t>compliance with any conditions of registration - and the Regulations!</a:t>
            </a:r>
          </a:p>
          <a:p>
            <a:pPr lvl="1"/>
            <a:r>
              <a:rPr lang="en-GB" dirty="0"/>
              <a:t>good governance and accountability </a:t>
            </a:r>
          </a:p>
          <a:p>
            <a:pPr lvl="1"/>
            <a:r>
              <a:rPr lang="en-GB" dirty="0"/>
              <a:t>workforce resilience and due diligence </a:t>
            </a:r>
          </a:p>
          <a:p>
            <a:pPr lvl="1"/>
            <a:r>
              <a:rPr lang="en-GB" dirty="0"/>
              <a:t>client involvement, feedback and complaints</a:t>
            </a:r>
          </a:p>
          <a:p>
            <a:pPr lvl="1"/>
            <a:r>
              <a:rPr lang="en-GB" dirty="0"/>
              <a:t>record-keeping and consistency</a:t>
            </a:r>
          </a:p>
          <a:p>
            <a:pPr lvl="1"/>
            <a:endParaRPr lang="en-GB" dirty="0"/>
          </a:p>
          <a:p>
            <a:pPr lvl="1" algn="l">
              <a:buFont typeface="Arial" panose="020B0604020202020204" pitchFamily="34" charset="0"/>
              <a:buChar char="•"/>
            </a:pPr>
            <a:r>
              <a:rPr lang="en-GB" sz="2000" b="1" dirty="0"/>
              <a:t>When something goes wrong: </a:t>
            </a:r>
          </a:p>
          <a:p>
            <a:pPr lvl="1"/>
            <a:r>
              <a:rPr lang="en-GB" dirty="0"/>
              <a:t>use opportunities to make representations – diarise and respond promptly</a:t>
            </a:r>
          </a:p>
          <a:p>
            <a:pPr lvl="1"/>
            <a:r>
              <a:rPr lang="en-GB" dirty="0"/>
              <a:t>investigate </a:t>
            </a:r>
          </a:p>
          <a:p>
            <a:pPr lvl="1"/>
            <a:r>
              <a:rPr lang="en-GB" dirty="0"/>
              <a:t>keep a chronology </a:t>
            </a:r>
          </a:p>
          <a:p>
            <a:pPr lvl="1"/>
            <a:r>
              <a:rPr lang="en-GB" dirty="0"/>
              <a:t>early communication / notification with all key stakeholders </a:t>
            </a:r>
          </a:p>
          <a:p>
            <a:pPr lvl="1"/>
            <a:r>
              <a:rPr lang="en-GB" dirty="0"/>
              <a:t>legal advice </a:t>
            </a:r>
          </a:p>
          <a:p>
            <a:endParaRPr lang="en-GB" dirty="0"/>
          </a:p>
          <a:p>
            <a:endParaRPr lang="en-GB" dirty="0"/>
          </a:p>
        </p:txBody>
      </p:sp>
    </p:spTree>
    <p:extLst>
      <p:ext uri="{BB962C8B-B14F-4D97-AF65-F5344CB8AC3E}">
        <p14:creationId xmlns:p14="http://schemas.microsoft.com/office/powerpoint/2010/main" val="3689881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E9EBE78-17CC-384F-88CC-7BFB11E46A8E}"/>
              </a:ext>
            </a:extLst>
          </p:cNvPr>
          <p:cNvSpPr>
            <a:spLocks noGrp="1"/>
          </p:cNvSpPr>
          <p:nvPr>
            <p:ph type="body" sz="quarter" idx="13"/>
          </p:nvPr>
        </p:nvSpPr>
        <p:spPr/>
        <p:txBody>
          <a:bodyPr/>
          <a:lstStyle/>
          <a:p>
            <a:r>
              <a:rPr lang="en-GB" kern="0" dirty="0">
                <a:effectLst/>
                <a:latin typeface="Arial" panose="020B0604020202020204" pitchFamily="34" charset="0"/>
                <a:ea typeface="Times New Roman" panose="02020603050405020304" pitchFamily="18" charset="0"/>
              </a:rPr>
              <a:t>(0)7825 122910</a:t>
            </a:r>
            <a:endParaRPr lang="en-GB" dirty="0"/>
          </a:p>
        </p:txBody>
      </p:sp>
      <p:sp>
        <p:nvSpPr>
          <p:cNvPr id="4" name="Text Placeholder 3">
            <a:extLst>
              <a:ext uri="{FF2B5EF4-FFF2-40B4-BE49-F238E27FC236}">
                <a16:creationId xmlns:a16="http://schemas.microsoft.com/office/drawing/2014/main" id="{D5C3F2BF-809D-A41E-BF77-A46020C537B2}"/>
              </a:ext>
            </a:extLst>
          </p:cNvPr>
          <p:cNvSpPr>
            <a:spLocks noGrp="1"/>
          </p:cNvSpPr>
          <p:nvPr>
            <p:ph type="body" sz="quarter" idx="14"/>
          </p:nvPr>
        </p:nvSpPr>
        <p:spPr>
          <a:xfrm>
            <a:off x="942477" y="2073095"/>
            <a:ext cx="2091081" cy="216000"/>
          </a:xfrm>
        </p:spPr>
        <p:txBody>
          <a:bodyPr/>
          <a:lstStyle/>
          <a:p>
            <a:r>
              <a:rPr lang="en-GB" dirty="0"/>
              <a:t>mdunn@trowers.com</a:t>
            </a:r>
          </a:p>
        </p:txBody>
      </p:sp>
      <p:sp>
        <p:nvSpPr>
          <p:cNvPr id="5" name="Text Placeholder 4">
            <a:extLst>
              <a:ext uri="{FF2B5EF4-FFF2-40B4-BE49-F238E27FC236}">
                <a16:creationId xmlns:a16="http://schemas.microsoft.com/office/drawing/2014/main" id="{367ED7E6-EE7E-34B9-E767-9C674FF26AA8}"/>
              </a:ext>
            </a:extLst>
          </p:cNvPr>
          <p:cNvSpPr>
            <a:spLocks noGrp="1"/>
          </p:cNvSpPr>
          <p:nvPr>
            <p:ph type="body" sz="quarter" idx="10"/>
          </p:nvPr>
        </p:nvSpPr>
        <p:spPr/>
        <p:txBody>
          <a:bodyPr/>
          <a:lstStyle/>
          <a:p>
            <a:r>
              <a:rPr lang="en-GB" dirty="0"/>
              <a:t>Senior Associate</a:t>
            </a:r>
          </a:p>
        </p:txBody>
      </p:sp>
      <p:sp>
        <p:nvSpPr>
          <p:cNvPr id="6" name="Text Placeholder 5">
            <a:extLst>
              <a:ext uri="{FF2B5EF4-FFF2-40B4-BE49-F238E27FC236}">
                <a16:creationId xmlns:a16="http://schemas.microsoft.com/office/drawing/2014/main" id="{08013CAD-2600-EFBE-16B3-84092B63650A}"/>
              </a:ext>
            </a:extLst>
          </p:cNvPr>
          <p:cNvSpPr>
            <a:spLocks noGrp="1"/>
          </p:cNvSpPr>
          <p:nvPr>
            <p:ph type="body" sz="quarter" idx="21"/>
          </p:nvPr>
        </p:nvSpPr>
        <p:spPr/>
        <p:txBody>
          <a:bodyPr/>
          <a:lstStyle/>
          <a:p>
            <a:r>
              <a:rPr lang="en-GB" dirty="0"/>
              <a:t>Maria Dunn</a:t>
            </a:r>
          </a:p>
        </p:txBody>
      </p:sp>
      <p:sp>
        <p:nvSpPr>
          <p:cNvPr id="18" name="Text Placeholder 17">
            <a:extLst>
              <a:ext uri="{FF2B5EF4-FFF2-40B4-BE49-F238E27FC236}">
                <a16:creationId xmlns:a16="http://schemas.microsoft.com/office/drawing/2014/main" id="{1217D8D9-AFD8-A39F-790D-5307868B8B7F}"/>
              </a:ext>
            </a:extLst>
          </p:cNvPr>
          <p:cNvSpPr>
            <a:spLocks noGrp="1"/>
          </p:cNvSpPr>
          <p:nvPr>
            <p:ph type="body" sz="quarter" idx="48"/>
          </p:nvPr>
        </p:nvSpPr>
        <p:spPr/>
        <p:txBody>
          <a:bodyPr/>
          <a:lstStyle/>
          <a:p>
            <a:r>
              <a:rPr lang="en-GB" dirty="0">
                <a:effectLst/>
              </a:rPr>
              <a:t>(0)7970 848342</a:t>
            </a:r>
            <a:endParaRPr lang="en-GB" dirty="0"/>
          </a:p>
        </p:txBody>
      </p:sp>
      <p:sp>
        <p:nvSpPr>
          <p:cNvPr id="19" name="Text Placeholder 18">
            <a:extLst>
              <a:ext uri="{FF2B5EF4-FFF2-40B4-BE49-F238E27FC236}">
                <a16:creationId xmlns:a16="http://schemas.microsoft.com/office/drawing/2014/main" id="{E46DBCFF-CDC9-09F4-2543-09190ECC7D5A}"/>
              </a:ext>
            </a:extLst>
          </p:cNvPr>
          <p:cNvSpPr>
            <a:spLocks noGrp="1"/>
          </p:cNvSpPr>
          <p:nvPr>
            <p:ph type="body" sz="quarter" idx="49"/>
          </p:nvPr>
        </p:nvSpPr>
        <p:spPr>
          <a:xfrm>
            <a:off x="4163918" y="2073095"/>
            <a:ext cx="2091081" cy="216000"/>
          </a:xfrm>
        </p:spPr>
        <p:txBody>
          <a:bodyPr/>
          <a:lstStyle/>
          <a:p>
            <a:r>
              <a:rPr lang="en-GB" dirty="0"/>
              <a:t>LDeal@trowers.com</a:t>
            </a:r>
          </a:p>
        </p:txBody>
      </p:sp>
      <p:sp>
        <p:nvSpPr>
          <p:cNvPr id="20" name="Text Placeholder 19">
            <a:extLst>
              <a:ext uri="{FF2B5EF4-FFF2-40B4-BE49-F238E27FC236}">
                <a16:creationId xmlns:a16="http://schemas.microsoft.com/office/drawing/2014/main" id="{522D10BC-B176-F842-3381-134D9A67A852}"/>
              </a:ext>
            </a:extLst>
          </p:cNvPr>
          <p:cNvSpPr>
            <a:spLocks noGrp="1"/>
          </p:cNvSpPr>
          <p:nvPr>
            <p:ph type="body" sz="quarter" idx="50"/>
          </p:nvPr>
        </p:nvSpPr>
        <p:spPr/>
        <p:txBody>
          <a:bodyPr/>
          <a:lstStyle/>
          <a:p>
            <a:r>
              <a:rPr lang="en-GB" dirty="0"/>
              <a:t>Senior Associate</a:t>
            </a:r>
          </a:p>
        </p:txBody>
      </p:sp>
      <p:sp>
        <p:nvSpPr>
          <p:cNvPr id="21" name="Text Placeholder 20">
            <a:extLst>
              <a:ext uri="{FF2B5EF4-FFF2-40B4-BE49-F238E27FC236}">
                <a16:creationId xmlns:a16="http://schemas.microsoft.com/office/drawing/2014/main" id="{9E139DD4-E116-9037-F912-29C144668F31}"/>
              </a:ext>
            </a:extLst>
          </p:cNvPr>
          <p:cNvSpPr>
            <a:spLocks noGrp="1"/>
          </p:cNvSpPr>
          <p:nvPr>
            <p:ph type="body" sz="quarter" idx="51"/>
          </p:nvPr>
        </p:nvSpPr>
        <p:spPr/>
        <p:txBody>
          <a:bodyPr/>
          <a:lstStyle/>
          <a:p>
            <a:r>
              <a:rPr lang="en-GB" dirty="0"/>
              <a:t>Luke Deal </a:t>
            </a:r>
          </a:p>
        </p:txBody>
      </p:sp>
    </p:spTree>
    <p:extLst>
      <p:ext uri="{BB962C8B-B14F-4D97-AF65-F5344CB8AC3E}">
        <p14:creationId xmlns:p14="http://schemas.microsoft.com/office/powerpoint/2010/main" val="516954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2F62C-0C44-D62A-0817-691CFA2FE306}"/>
              </a:ext>
            </a:extLst>
          </p:cNvPr>
          <p:cNvSpPr>
            <a:spLocks noGrp="1"/>
          </p:cNvSpPr>
          <p:nvPr>
            <p:ph type="title"/>
          </p:nvPr>
        </p:nvSpPr>
        <p:spPr/>
        <p:txBody>
          <a:bodyPr/>
          <a:lstStyle/>
          <a:p>
            <a:r>
              <a:rPr lang="en-GB" dirty="0"/>
              <a:t>Dash Report (2) </a:t>
            </a:r>
          </a:p>
        </p:txBody>
      </p:sp>
      <p:sp>
        <p:nvSpPr>
          <p:cNvPr id="4" name="Rectangle 1">
            <a:extLst>
              <a:ext uri="{FF2B5EF4-FFF2-40B4-BE49-F238E27FC236}">
                <a16:creationId xmlns:a16="http://schemas.microsoft.com/office/drawing/2014/main" id="{F0F911A2-9BD6-EFFB-1F3F-29466442DD95}"/>
              </a:ext>
            </a:extLst>
          </p:cNvPr>
          <p:cNvSpPr>
            <a:spLocks noGrp="1" noChangeArrowheads="1"/>
          </p:cNvSpPr>
          <p:nvPr>
            <p:ph idx="1"/>
          </p:nvPr>
        </p:nvSpPr>
        <p:spPr bwMode="auto">
          <a:xfrm>
            <a:off x="990600" y="1144588"/>
            <a:ext cx="9829800"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GB" altLang="en-US" sz="2200" b="1" i="0" u="none" strike="noStrike" cap="none" normalizeH="0" baseline="0" dirty="0">
                <a:ln>
                  <a:noFill/>
                </a:ln>
                <a:solidFill>
                  <a:srgbClr val="0B0C0C"/>
                </a:solidFill>
                <a:effectLst/>
                <a:latin typeface="+mj-lt"/>
                <a:ea typeface="Times New Roman" panose="02020603050405020304" pitchFamily="18" charset="0"/>
                <a:cs typeface="Arial" panose="020B0604020202020204" pitchFamily="34" charset="0"/>
              </a:rPr>
              <a:t>5 recommendations: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GB" altLang="en-US" sz="2200" b="0" i="0" u="none" strike="noStrike" cap="none" normalizeH="0" baseline="0" dirty="0">
              <a:ln>
                <a:noFill/>
              </a:ln>
              <a:solidFill>
                <a:schemeClr val="tx1"/>
              </a:solidFill>
              <a:effectLst/>
              <a:latin typeface="+mj-lt"/>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altLang="en-US" sz="2200" b="0" i="0" u="none" strike="noStrike" cap="none" normalizeH="0" baseline="0" dirty="0">
                <a:ln>
                  <a:noFill/>
                </a:ln>
                <a:solidFill>
                  <a:srgbClr val="0B0C0C"/>
                </a:solidFill>
                <a:effectLst/>
                <a:latin typeface="+mj-lt"/>
                <a:ea typeface="Times New Roman" panose="02020603050405020304" pitchFamily="18" charset="0"/>
                <a:cs typeface="Arial" panose="020B0604020202020204" pitchFamily="34" charset="0"/>
              </a:rPr>
              <a:t>Rapidly improve operational performance.</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altLang="en-US" sz="2200" b="0" i="0" u="none" strike="noStrike" cap="none" normalizeH="0" baseline="0" dirty="0">
              <a:ln>
                <a:noFill/>
              </a:ln>
              <a:solidFill>
                <a:schemeClr val="tx1"/>
              </a:solidFill>
              <a:effectLst/>
              <a:latin typeface="+mj-lt"/>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altLang="en-US" sz="2200" b="0" i="0" u="none" strike="noStrike" cap="none" normalizeH="0" baseline="0" dirty="0">
                <a:ln>
                  <a:noFill/>
                </a:ln>
                <a:solidFill>
                  <a:srgbClr val="0B0C0C"/>
                </a:solidFill>
                <a:effectLst/>
                <a:latin typeface="+mj-lt"/>
                <a:ea typeface="Times New Roman" panose="02020603050405020304" pitchFamily="18" charset="0"/>
                <a:cs typeface="Arial" panose="020B0604020202020204" pitchFamily="34" charset="0"/>
              </a:rPr>
              <a:t>Fix the provider portal and regulatory platform.</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altLang="en-US" sz="2200" b="0" i="0" u="none" strike="noStrike" cap="none" normalizeH="0" baseline="0" dirty="0">
              <a:ln>
                <a:noFill/>
              </a:ln>
              <a:solidFill>
                <a:schemeClr val="tx1"/>
              </a:solidFill>
              <a:effectLst/>
              <a:latin typeface="+mj-lt"/>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altLang="en-US" sz="2200" b="0" i="0" u="none" strike="noStrike" cap="none" normalizeH="0" baseline="0" dirty="0">
                <a:ln>
                  <a:noFill/>
                </a:ln>
                <a:solidFill>
                  <a:srgbClr val="0B0C0C"/>
                </a:solidFill>
                <a:effectLst/>
                <a:latin typeface="+mj-lt"/>
                <a:ea typeface="Times New Roman" panose="02020603050405020304" pitchFamily="18" charset="0"/>
                <a:cs typeface="Arial" panose="020B0604020202020204" pitchFamily="34" charset="0"/>
              </a:rPr>
              <a:t>Rebuild expertise within the organisation and relationships with providers in order to resurrect credibility.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altLang="en-US" sz="2200" b="0" i="0" u="none" strike="noStrike" cap="none" normalizeH="0" baseline="0" dirty="0">
              <a:ln>
                <a:noFill/>
              </a:ln>
              <a:solidFill>
                <a:schemeClr val="tx1"/>
              </a:solidFill>
              <a:effectLst/>
              <a:latin typeface="+mj-lt"/>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altLang="en-US" sz="2200" b="0" i="0" u="none" strike="noStrike" cap="none" normalizeH="0" baseline="0" dirty="0">
                <a:ln>
                  <a:noFill/>
                </a:ln>
                <a:solidFill>
                  <a:srgbClr val="0B0C0C"/>
                </a:solidFill>
                <a:effectLst/>
                <a:latin typeface="+mj-lt"/>
                <a:ea typeface="Times New Roman" panose="02020603050405020304" pitchFamily="18" charset="0"/>
                <a:cs typeface="Arial" panose="020B0604020202020204" pitchFamily="34" charset="0"/>
              </a:rPr>
              <a:t>Review the SAF to make it fit for purpose.</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altLang="en-US" sz="2200" b="0" i="0" u="none" strike="noStrike" cap="none" normalizeH="0" baseline="0" dirty="0">
              <a:ln>
                <a:noFill/>
              </a:ln>
              <a:solidFill>
                <a:schemeClr val="tx1"/>
              </a:solidFill>
              <a:effectLst/>
              <a:latin typeface="+mj-lt"/>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altLang="en-US" sz="2200" b="0" i="0" u="none" strike="noStrike" cap="none" normalizeH="0" baseline="0" dirty="0">
                <a:ln>
                  <a:noFill/>
                </a:ln>
                <a:solidFill>
                  <a:srgbClr val="0B0C0C"/>
                </a:solidFill>
                <a:effectLst/>
                <a:latin typeface="+mj-lt"/>
                <a:ea typeface="Times New Roman" panose="02020603050405020304" pitchFamily="18" charset="0"/>
                <a:cs typeface="Arial" panose="020B0604020202020204" pitchFamily="34" charset="0"/>
              </a:rPr>
              <a:t>Clarify how ratings are calculated and make the results more transparent particularly where multi-year inspections and ratings have been used.</a:t>
            </a:r>
            <a:endParaRPr kumimoji="0" lang="en-GB" altLang="en-US" sz="22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135690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CQC Regulatory Framework</a:t>
            </a:r>
          </a:p>
        </p:txBody>
      </p:sp>
      <p:sp>
        <p:nvSpPr>
          <p:cNvPr id="3" name="Content Placeholder 2"/>
          <p:cNvSpPr>
            <a:spLocks noGrp="1"/>
          </p:cNvSpPr>
          <p:nvPr>
            <p:ph idx="1"/>
          </p:nvPr>
        </p:nvSpPr>
        <p:spPr/>
        <p:txBody>
          <a:bodyPr>
            <a:normAutofit/>
          </a:bodyPr>
          <a:lstStyle/>
          <a:p>
            <a:r>
              <a:rPr lang="en-GB" sz="2400" dirty="0"/>
              <a:t>Health &amp; Social Care Act 2008 (S.23)</a:t>
            </a:r>
          </a:p>
          <a:p>
            <a:r>
              <a:rPr lang="en-GB" sz="2400" dirty="0"/>
              <a:t>Care Quality Commission (Registration) Regulations 2009 (Part 4)</a:t>
            </a:r>
          </a:p>
          <a:p>
            <a:r>
              <a:rPr lang="en-GB" sz="2400" dirty="0"/>
              <a:t>Health and Social Care Act 2008 (Regulated Activity) Regulations 2014 (Part 3)</a:t>
            </a:r>
          </a:p>
          <a:p>
            <a:r>
              <a:rPr lang="en-GB" sz="2400" dirty="0"/>
              <a:t>Guidance for providers on meeting the regulations</a:t>
            </a:r>
          </a:p>
          <a:p>
            <a:r>
              <a:rPr lang="en-GB" sz="2400" dirty="0"/>
              <a:t>CQC's Enforcement Policy and Enforcement decision tree</a:t>
            </a:r>
          </a:p>
        </p:txBody>
      </p:sp>
    </p:spTree>
    <p:extLst>
      <p:ext uri="{BB962C8B-B14F-4D97-AF65-F5344CB8AC3E}">
        <p14:creationId xmlns:p14="http://schemas.microsoft.com/office/powerpoint/2010/main" val="3738738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CQC Regulatory Framework (2)</a:t>
            </a:r>
          </a:p>
        </p:txBody>
      </p:sp>
      <p:pic>
        <p:nvPicPr>
          <p:cNvPr id="3074" name="Picture 2" descr="C:\Users\kdh\Desktop\20150318_operating_model_13.png"/>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3357344" y="1312863"/>
            <a:ext cx="5477312" cy="419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8176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C355E-E572-56D7-930A-FCB4BD6C3650}"/>
              </a:ext>
            </a:extLst>
          </p:cNvPr>
          <p:cNvSpPr>
            <a:spLocks noGrp="1"/>
          </p:cNvSpPr>
          <p:nvPr>
            <p:ph type="title"/>
          </p:nvPr>
        </p:nvSpPr>
        <p:spPr/>
        <p:txBody>
          <a:bodyPr/>
          <a:lstStyle/>
          <a:p>
            <a:r>
              <a:rPr lang="en-GB" dirty="0"/>
              <a:t>CQC Enforcement Policy – purposes</a:t>
            </a:r>
          </a:p>
        </p:txBody>
      </p:sp>
      <p:sp>
        <p:nvSpPr>
          <p:cNvPr id="3" name="Content Placeholder 2">
            <a:extLst>
              <a:ext uri="{FF2B5EF4-FFF2-40B4-BE49-F238E27FC236}">
                <a16:creationId xmlns:a16="http://schemas.microsoft.com/office/drawing/2014/main" id="{F46961D6-F412-CF21-3357-0D72F3637B61}"/>
              </a:ext>
            </a:extLst>
          </p:cNvPr>
          <p:cNvSpPr>
            <a:spLocks noGrp="1"/>
          </p:cNvSpPr>
          <p:nvPr>
            <p:ph idx="1"/>
          </p:nvPr>
        </p:nvSpPr>
        <p:spPr/>
        <p:txBody>
          <a:bodyPr/>
          <a:lstStyle/>
          <a:p>
            <a:r>
              <a:rPr lang="en-GB" sz="2400" dirty="0"/>
              <a:t>Policy has two primary purposes</a:t>
            </a:r>
          </a:p>
          <a:p>
            <a:pPr lvl="1"/>
            <a:r>
              <a:rPr lang="en-GB" sz="2400" dirty="0"/>
              <a:t>Protect service users from harm and risk of harm, to ensure they receive health and social care services of an appropriate standard</a:t>
            </a:r>
          </a:p>
          <a:p>
            <a:pPr lvl="1"/>
            <a:r>
              <a:rPr lang="en-GB" sz="2400" dirty="0"/>
              <a:t>To hold providers and individuals to account for failures in how services are provided</a:t>
            </a:r>
          </a:p>
          <a:p>
            <a:pPr marL="266700" lvl="1" indent="0">
              <a:buNone/>
            </a:pPr>
            <a:endParaRPr lang="en-GB" sz="2400" dirty="0"/>
          </a:p>
          <a:p>
            <a:r>
              <a:rPr lang="en-GB" sz="2400" dirty="0"/>
              <a:t>Where services are below the required standards, CQC will consider both purposes</a:t>
            </a:r>
          </a:p>
          <a:p>
            <a:pPr marL="266700" lvl="1" indent="0">
              <a:buNone/>
            </a:pPr>
            <a:endParaRPr lang="en-GB" sz="2400" dirty="0"/>
          </a:p>
          <a:p>
            <a:pPr marL="266700" lvl="1" indent="0">
              <a:buNone/>
            </a:pPr>
            <a:endParaRPr lang="en-GB" dirty="0"/>
          </a:p>
        </p:txBody>
      </p:sp>
    </p:spTree>
    <p:extLst>
      <p:ext uri="{BB962C8B-B14F-4D97-AF65-F5344CB8AC3E}">
        <p14:creationId xmlns:p14="http://schemas.microsoft.com/office/powerpoint/2010/main" val="3726680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95E3C-FB03-A30D-7678-144CA6939710}"/>
              </a:ext>
            </a:extLst>
          </p:cNvPr>
          <p:cNvSpPr>
            <a:spLocks noGrp="1"/>
          </p:cNvSpPr>
          <p:nvPr>
            <p:ph type="title"/>
          </p:nvPr>
        </p:nvSpPr>
        <p:spPr/>
        <p:txBody>
          <a:bodyPr/>
          <a:lstStyle/>
          <a:p>
            <a:r>
              <a:rPr lang="en-GB" dirty="0"/>
              <a:t>CQC Enforcement Policy – guiding principles</a:t>
            </a:r>
          </a:p>
        </p:txBody>
      </p:sp>
      <p:sp>
        <p:nvSpPr>
          <p:cNvPr id="3" name="Content Placeholder 2">
            <a:extLst>
              <a:ext uri="{FF2B5EF4-FFF2-40B4-BE49-F238E27FC236}">
                <a16:creationId xmlns:a16="http://schemas.microsoft.com/office/drawing/2014/main" id="{2290284A-E078-40B1-A292-16E0BF079780}"/>
              </a:ext>
            </a:extLst>
          </p:cNvPr>
          <p:cNvSpPr>
            <a:spLocks noGrp="1"/>
          </p:cNvSpPr>
          <p:nvPr>
            <p:ph idx="1"/>
          </p:nvPr>
        </p:nvSpPr>
        <p:spPr/>
        <p:txBody>
          <a:bodyPr/>
          <a:lstStyle/>
          <a:p>
            <a:r>
              <a:rPr lang="en-GB" sz="2400" dirty="0"/>
              <a:t>Being on the side of people who use regulated services</a:t>
            </a:r>
          </a:p>
          <a:p>
            <a:pPr lvl="1"/>
            <a:endParaRPr lang="en-GB" sz="2200" dirty="0"/>
          </a:p>
          <a:p>
            <a:r>
              <a:rPr lang="en-GB" sz="2400" dirty="0"/>
              <a:t>Proportionality</a:t>
            </a:r>
          </a:p>
          <a:p>
            <a:pPr lvl="1"/>
            <a:endParaRPr lang="en-GB" sz="2200" dirty="0"/>
          </a:p>
          <a:p>
            <a:r>
              <a:rPr lang="en-GB" sz="2400" dirty="0"/>
              <a:t>Consistency</a:t>
            </a:r>
          </a:p>
          <a:p>
            <a:endParaRPr lang="en-GB" sz="2400" dirty="0"/>
          </a:p>
          <a:p>
            <a:r>
              <a:rPr lang="en-GB" sz="2400" dirty="0"/>
              <a:t>Transparency</a:t>
            </a:r>
            <a:endParaRPr lang="en-GB" dirty="0"/>
          </a:p>
        </p:txBody>
      </p:sp>
    </p:spTree>
    <p:extLst>
      <p:ext uri="{BB962C8B-B14F-4D97-AF65-F5344CB8AC3E}">
        <p14:creationId xmlns:p14="http://schemas.microsoft.com/office/powerpoint/2010/main" val="97315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 who CQC can enforce against?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36263936"/>
              </p:ext>
            </p:extLst>
          </p:nvPr>
        </p:nvGraphicFramePr>
        <p:xfrm>
          <a:off x="2895600" y="1368426"/>
          <a:ext cx="7342188"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1010380"/>
      </p:ext>
    </p:extLst>
  </p:cSld>
  <p:clrMapOvr>
    <a:masterClrMapping/>
  </p:clrMapOvr>
</p:sld>
</file>

<file path=ppt/theme/theme1.xml><?xml version="1.0" encoding="utf-8"?>
<a:theme xmlns:a="http://schemas.openxmlformats.org/drawingml/2006/main" name="Trowers">
  <a:themeElements>
    <a:clrScheme name="Dark Blue">
      <a:dk1>
        <a:srgbClr val="273035"/>
      </a:dk1>
      <a:lt1>
        <a:sysClr val="window" lastClr="FFFFFF"/>
      </a:lt1>
      <a:dk2>
        <a:srgbClr val="303A41"/>
      </a:dk2>
      <a:lt2>
        <a:srgbClr val="FFFFFF"/>
      </a:lt2>
      <a:accent1>
        <a:srgbClr val="0B2265"/>
      </a:accent1>
      <a:accent2>
        <a:srgbClr val="AB0E66"/>
      </a:accent2>
      <a:accent3>
        <a:srgbClr val="5987C5"/>
      </a:accent3>
      <a:accent4>
        <a:srgbClr val="455A21"/>
      </a:accent4>
      <a:accent5>
        <a:srgbClr val="4F2683"/>
      </a:accent5>
      <a:accent6>
        <a:srgbClr val="C0311A"/>
      </a:accent6>
      <a:hlink>
        <a:srgbClr val="0563C1"/>
      </a:hlink>
      <a:folHlink>
        <a:srgbClr val="954F72"/>
      </a:folHlink>
    </a:clrScheme>
    <a:fontScheme name="Trower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wers.potx" id="{1EABC09D-1F58-4BC8-B325-A1BB6B1D4432}" vid="{B810B0FC-B8FD-48DD-A864-F74D43021B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1CC1BD42A45B41A5B5967B591196DB" ma:contentTypeVersion="16" ma:contentTypeDescription="Create a new document." ma:contentTypeScope="" ma:versionID="b68854e4ff2d0019ed1c8ddd60cc072c">
  <xsd:schema xmlns:xsd="http://www.w3.org/2001/XMLSchema" xmlns:xs="http://www.w3.org/2001/XMLSchema" xmlns:p="http://schemas.microsoft.com/office/2006/metadata/properties" xmlns:ns2="ea81b3dc-3d72-4046-865a-3d19db8bad6d" xmlns:ns3="1a3d56c5-2c4b-4639-8090-01720d69c7a8" targetNamespace="http://schemas.microsoft.com/office/2006/metadata/properties" ma:root="true" ma:fieldsID="989e35e3cc22f185c0064996a6a47056" ns2:_="" ns3:_="">
    <xsd:import namespace="ea81b3dc-3d72-4046-865a-3d19db8bad6d"/>
    <xsd:import namespace="1a3d56c5-2c4b-4639-8090-01720d69c7a8"/>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Imag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81b3dc-3d72-4046-865a-3d19db8bad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a5c5b7b9-d7b5-4877-9e00-72022195986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Image" ma:index="21" nillable="true" ma:displayName="Image" ma:format="Thumbnail" ma:internalName="Imag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3d56c5-2c4b-4639-8090-01720d69c7a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73277a4-1b49-4203-8b45-07b404aaef6e}" ma:internalName="TaxCatchAll" ma:showField="CatchAllData" ma:web="1a3d56c5-2c4b-4639-8090-01720d69c7a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a3d56c5-2c4b-4639-8090-01720d69c7a8" xsi:nil="true"/>
    <Image xmlns="ea81b3dc-3d72-4046-865a-3d19db8bad6d" xsi:nil="true"/>
    <lcf76f155ced4ddcb4097134ff3c332f xmlns="ea81b3dc-3d72-4046-865a-3d19db8bad6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5B193DC-2B5B-4E5E-AFE8-F6FA58F6E2C5}"/>
</file>

<file path=customXml/itemProps2.xml><?xml version="1.0" encoding="utf-8"?>
<ds:datastoreItem xmlns:ds="http://schemas.openxmlformats.org/officeDocument/2006/customXml" ds:itemID="{5C26659E-B114-4F5D-A05D-CED3FA326E99}"/>
</file>

<file path=customXml/itemProps3.xml><?xml version="1.0" encoding="utf-8"?>
<ds:datastoreItem xmlns:ds="http://schemas.openxmlformats.org/officeDocument/2006/customXml" ds:itemID="{D42BE4F9-D674-4F9C-B979-0277C2232C06}"/>
</file>

<file path=docProps/app.xml><?xml version="1.0" encoding="utf-8"?>
<Properties xmlns="http://schemas.openxmlformats.org/officeDocument/2006/extended-properties" xmlns:vt="http://schemas.openxmlformats.org/officeDocument/2006/docPropsVTypes">
  <Template>Trowers</Template>
  <TotalTime>0</TotalTime>
  <Words>2301</Words>
  <Application>Microsoft Office PowerPoint</Application>
  <PresentationFormat>Widescreen</PresentationFormat>
  <Paragraphs>309</Paragraphs>
  <Slides>31</Slides>
  <Notes>11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5" baseType="lpstr">
      <vt:lpstr>Arial</vt:lpstr>
      <vt:lpstr>Calibri</vt:lpstr>
      <vt:lpstr>Trowers</vt:lpstr>
      <vt:lpstr>Document</vt:lpstr>
      <vt:lpstr>CQC – Enforcement Powers: Prosecution trends</vt:lpstr>
      <vt:lpstr>PowerPoint Presentation</vt:lpstr>
      <vt:lpstr>All change at the CQC </vt:lpstr>
      <vt:lpstr>Dash Report (2) </vt:lpstr>
      <vt:lpstr>CQC Regulatory Framework</vt:lpstr>
      <vt:lpstr>CQC Regulatory Framework (2)</vt:lpstr>
      <vt:lpstr>CQC Enforcement Policy – purposes</vt:lpstr>
      <vt:lpstr>CQC Enforcement Policy – guiding principles</vt:lpstr>
      <vt:lpstr>What / who CQC can enforce against?</vt:lpstr>
      <vt:lpstr>CQC Enforcement decision tree</vt:lpstr>
      <vt:lpstr>CQC Enforcement decision tree (2)</vt:lpstr>
      <vt:lpstr>CQC Enforcement decision tree (3)</vt:lpstr>
      <vt:lpstr>CQC Enforcement decision tree (4)</vt:lpstr>
      <vt:lpstr>CQC Enforcement decision tree (5)</vt:lpstr>
      <vt:lpstr>CQC – Requiring improvement </vt:lpstr>
      <vt:lpstr>CQC – Civil Powers</vt:lpstr>
      <vt:lpstr>CQC – Civil Powers (2)</vt:lpstr>
      <vt:lpstr>CQC – Criminal Powers</vt:lpstr>
      <vt:lpstr>CQC – Criminal Powers (2)</vt:lpstr>
      <vt:lpstr>Prosecutions - trends</vt:lpstr>
      <vt:lpstr>Prosecution - fines</vt:lpstr>
      <vt:lpstr>CQC Prosecution Criteria</vt:lpstr>
      <vt:lpstr>CQC Prosecution Criteria (2)</vt:lpstr>
      <vt:lpstr>CQC Prosecution Criteria (3)</vt:lpstr>
      <vt:lpstr>Potential routes of challenge against CQC</vt:lpstr>
      <vt:lpstr>Potential routes of challenge (1) – Review and representations </vt:lpstr>
      <vt:lpstr>Potential routes of challenge (2) – First Tier Tribunal  </vt:lpstr>
      <vt:lpstr>Potential routes of challenge (3) – Upper Tribunal  </vt:lpstr>
      <vt:lpstr>Potential routes of challenge (4) – Judicial Review   </vt:lpstr>
      <vt:lpstr>Top tips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Sue Howarth</cp:lastModifiedBy>
  <cp:revision>179</cp:revision>
  <cp:lastPrinted>2024-09-04T13:19:28Z</cp:lastPrinted>
  <dcterms:created xsi:type="dcterms:W3CDTF">2012-12-12T15:07:52Z</dcterms:created>
  <dcterms:modified xsi:type="dcterms:W3CDTF">2024-09-04T13:20:20Z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ctionID">
    <vt:lpwstr>DarkBlue</vt:lpwstr>
  </property>
  <property fmtid="{D5CDD505-2E9C-101B-9397-08002B2CF9AE}" pid="3" name="ContentTypeId">
    <vt:lpwstr>0x010100601CC1BD42A45B41A5B5967B591196DB</vt:lpwstr>
  </property>
</Properties>
</file>