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8" r:id="rId4"/>
    <p:sldMasterId id="2147483660" r:id="rId5"/>
    <p:sldMasterId id="2147483669" r:id="rId6"/>
  </p:sldMasterIdLst>
  <p:notesMasterIdLst>
    <p:notesMasterId r:id="rId28"/>
  </p:notesMasterIdLst>
  <p:sldIdLst>
    <p:sldId id="291" r:id="rId7"/>
    <p:sldId id="299" r:id="rId8"/>
    <p:sldId id="295" r:id="rId9"/>
    <p:sldId id="28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290" r:id="rId19"/>
    <p:sldId id="308" r:id="rId20"/>
    <p:sldId id="292" r:id="rId21"/>
    <p:sldId id="294" r:id="rId22"/>
    <p:sldId id="293" r:id="rId23"/>
    <p:sldId id="265" r:id="rId24"/>
    <p:sldId id="311" r:id="rId25"/>
    <p:sldId id="310" r:id="rId26"/>
    <p:sldId id="27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D82F08-4F02-45F1-A6A8-967F01474179}" v="55" dt="2024-09-08T16:29:10.5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viewProps" Target="viewProps.xml"/><Relationship Id="rId8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9C1FE-CD06-4C9E-A3CE-F7E699E084A8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688197-3C38-4363-A227-F9FBF1C15D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205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>
            <a:extLst>
              <a:ext uri="{FF2B5EF4-FFF2-40B4-BE49-F238E27FC236}">
                <a16:creationId xmlns:a16="http://schemas.microsoft.com/office/drawing/2014/main" id="{203BFC36-A713-4023-997E-220B4CBDA798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490538" y="1027113"/>
            <a:ext cx="65786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521E5762-71CD-4851-A8AE-D18A25A1F9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23629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>
            <a:extLst>
              <a:ext uri="{FF2B5EF4-FFF2-40B4-BE49-F238E27FC236}">
                <a16:creationId xmlns:a16="http://schemas.microsoft.com/office/drawing/2014/main" id="{203BFC36-A713-4023-997E-220B4CBDA798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490538" y="1027113"/>
            <a:ext cx="65786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521E5762-71CD-4851-A8AE-D18A25A1F9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5317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76C8F6-0091-4F0B-8AA9-81A7907C20B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1754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>
            <a:extLst>
              <a:ext uri="{FF2B5EF4-FFF2-40B4-BE49-F238E27FC236}">
                <a16:creationId xmlns:a16="http://schemas.microsoft.com/office/drawing/2014/main" id="{203BFC36-A713-4023-997E-220B4CBDA798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490538" y="1027113"/>
            <a:ext cx="65786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521E5762-71CD-4851-A8AE-D18A25A1F9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5437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>
            <a:extLst>
              <a:ext uri="{FF2B5EF4-FFF2-40B4-BE49-F238E27FC236}">
                <a16:creationId xmlns:a16="http://schemas.microsoft.com/office/drawing/2014/main" id="{203BFC36-A713-4023-997E-220B4CBDA798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490538" y="1027113"/>
            <a:ext cx="65786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521E5762-71CD-4851-A8AE-D18A25A1F9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0374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>
            <a:extLst>
              <a:ext uri="{FF2B5EF4-FFF2-40B4-BE49-F238E27FC236}">
                <a16:creationId xmlns:a16="http://schemas.microsoft.com/office/drawing/2014/main" id="{203BFC36-A713-4023-997E-220B4CBDA798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490538" y="1027113"/>
            <a:ext cx="65786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521E5762-71CD-4851-A8AE-D18A25A1F9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255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>
            <a:extLst>
              <a:ext uri="{FF2B5EF4-FFF2-40B4-BE49-F238E27FC236}">
                <a16:creationId xmlns:a16="http://schemas.microsoft.com/office/drawing/2014/main" id="{203BFC36-A713-4023-997E-220B4CBDA798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490538" y="1027113"/>
            <a:ext cx="65786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521E5762-71CD-4851-A8AE-D18A25A1F9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4693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>
            <a:extLst>
              <a:ext uri="{FF2B5EF4-FFF2-40B4-BE49-F238E27FC236}">
                <a16:creationId xmlns:a16="http://schemas.microsoft.com/office/drawing/2014/main" id="{203BFC36-A713-4023-997E-220B4CBDA798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490538" y="1027113"/>
            <a:ext cx="65786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521E5762-71CD-4851-A8AE-D18A25A1F9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88274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76C8F6-0091-4F0B-8AA9-81A7907C20B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2938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76C8F6-0091-4F0B-8AA9-81A7907C20B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6022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946C1-1FC6-4AEB-8CAA-965E7E917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CBAC2E-3590-4825-ABF4-E6C94FDB5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204C1-B944-4E9A-8291-22CB493E0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034D4-99E5-4086-9585-C044732A7EEA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BCD66-255E-49F0-878A-B8072C5A0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FBE5A-E442-4398-BCF5-848573A55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B86-08AA-42B9-9B75-CE8F3C592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95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9F89B0-70AE-47C5-8DCD-F5A695B8A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034D4-99E5-4086-9585-C044732A7EEA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6652F0-E61B-4027-A188-F1E65537C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937FFF-54DA-4737-9DA8-2968FEA0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B86-08AA-42B9-9B75-CE8F3C592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04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8751C-0500-40CC-8E55-4A90BC9BE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9C52F-E38B-47CC-87FD-575F42228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16387-6222-4FA2-8787-82BE05E30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034D4-99E5-4086-9585-C044732A7EEA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E1E63-F6F7-4992-BD8A-92375E096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95BBA-D454-45C7-95C9-501BB03B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B86-08AA-42B9-9B75-CE8F3C592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97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A60FA-6B95-4861-B7B0-C0993B84B9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C4453C-1656-4CB9-B20E-482C97B48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8605E4-70AC-4FA1-AC9B-772BA01D1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034D4-99E5-4086-9585-C044732A7EEA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746F4-A8A8-433F-AD2F-3390851F5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002CF-798D-4890-8EA5-F0DF24F9C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B86-08AA-42B9-9B75-CE8F3C592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018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94482-3678-4B56-BA13-D079F8CC7C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72D9A8-069E-42B2-BB7A-6C83F36D8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D5525-011B-4067-A369-DB6ED37FE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FD324-F5AA-4FEC-A903-D23AEA3CFBF1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8D896-9D55-4600-AE58-F573BC3A5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92170-54E1-4807-9C78-EF8C1B675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81A05-3B22-4EE7-A432-8DE6BE92F0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63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C1914E-5771-4172-8B12-E5911EAD1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FD324-F5AA-4FEC-A903-D23AEA3CFBF1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A50D91-FBDF-4C16-A4E6-D9F8B2322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740955-F09F-4B2E-B1CD-50C1941F1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81A05-3B22-4EE7-A432-8DE6BE92F0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445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516CE-79A4-3FE5-106C-899C730948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4A042-9036-E274-6A88-6CFA7D734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805ED-C583-13AA-8568-3A74317A7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A86A-0259-8D4C-B5C5-CF9B02F637F3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C5504-DE29-71A8-5453-52CEA3D25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9A59C-348D-CF3C-4FBE-E7CCB81CE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6066-253B-E94A-AD53-90968BA43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45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9B5561-1003-4C4D-9528-EE0C4C798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7D6E9-AB9E-4CAE-8408-435A08426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651BB-1B0B-41B4-9AF7-A61505D10E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034D4-99E5-4086-9585-C044732A7EEA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DB7E0-DF96-424B-9301-33DD3D3340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44D71-69CE-46C8-B707-CC7C505E97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0BB86-08AA-42B9-9B75-CE8F3C592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61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7" r:id="rId2"/>
    <p:sldLayoutId id="2147483662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E97742-F6A4-4F60-B4D8-577B46D9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E805BD-EEA4-4F70-A0F5-86C580361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7BBB4-721B-4BC5-9909-6C22F8F311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FD324-F5AA-4FEC-A903-D23AEA3CFBF1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B0B68-FA55-4E18-8D74-354BCD3F3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4EC44E-CD35-40D8-BE8B-5285BB85D0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81A05-3B22-4EE7-A432-8DE6BE92F0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515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E97742-F6A4-4F60-B4D8-577B46D9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E805BD-EEA4-4F70-A0F5-86C580361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7BBB4-721B-4BC5-9909-6C22F8F311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FD324-F5AA-4FEC-A903-D23AEA3CFBF1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B0B68-FA55-4E18-8D74-354BCD3F3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4EC44E-CD35-40D8-BE8B-5285BB85D0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81A05-3B22-4EE7-A432-8DE6BE92F0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872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Joe.wheeler@bristol.gov.uk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C345D-5806-423B-B9F7-44B20073F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490601"/>
          </a:xfrm>
        </p:spPr>
        <p:txBody>
          <a:bodyPr>
            <a:normAutofit/>
          </a:bodyPr>
          <a:lstStyle/>
          <a:p>
            <a:pPr algn="r"/>
            <a:r>
              <a:rPr lang="en-GB" sz="5200" b="1" dirty="0"/>
              <a:t>Challenges in Social Care and Commissioning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DB2154-E3DE-47C9-A55F-946680C281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78170" y="4609492"/>
            <a:ext cx="7644627" cy="1329443"/>
          </a:xfrm>
        </p:spPr>
        <p:txBody>
          <a:bodyPr>
            <a:normAutofit/>
          </a:bodyPr>
          <a:lstStyle/>
          <a:p>
            <a:pPr algn="r"/>
            <a:r>
              <a:rPr lang="en-GB" sz="3200" b="1" dirty="0"/>
              <a:t>Development of Specialised Housing with Care Models</a:t>
            </a:r>
          </a:p>
        </p:txBody>
      </p:sp>
    </p:spTree>
    <p:extLst>
      <p:ext uri="{BB962C8B-B14F-4D97-AF65-F5344CB8AC3E}">
        <p14:creationId xmlns:p14="http://schemas.microsoft.com/office/powerpoint/2010/main" val="28653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7A813B-DC39-435B-B876-4D940BB9E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FFFF"/>
                </a:solidFill>
              </a:rPr>
              <a:t>Transitioning to a New Care and Housing Model</a:t>
            </a:r>
          </a:p>
        </p:txBody>
      </p:sp>
      <p:sp>
        <p:nvSpPr>
          <p:cNvPr id="35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FC530-7782-448F-A25E-4D0D0D07D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sz="2600" b="1" dirty="0"/>
              <a:t>Traditionally, care providers managed both housing and care</a:t>
            </a:r>
            <a:r>
              <a:rPr lang="en-GB" sz="2600" dirty="0"/>
              <a:t>, but welfare reforms and the housing crisis have made this model unviable.</a:t>
            </a:r>
          </a:p>
          <a:p>
            <a:r>
              <a:rPr lang="en-GB" sz="2600" b="1" dirty="0"/>
              <a:t>Local Authorities </a:t>
            </a:r>
            <a:r>
              <a:rPr lang="en-GB" sz="2600" dirty="0"/>
              <a:t>are now shifting to models that separate housing from care delivery, allowing each function to be managed by specialised organisations.</a:t>
            </a:r>
          </a:p>
          <a:p>
            <a:r>
              <a:rPr lang="en-GB" sz="2600" dirty="0"/>
              <a:t>This approach ensures a more </a:t>
            </a:r>
            <a:r>
              <a:rPr lang="en-GB" sz="2600" b="1" dirty="0"/>
              <a:t>efficient and sustainable solution,</a:t>
            </a:r>
            <a:r>
              <a:rPr lang="en-GB" sz="2600" dirty="0"/>
              <a:t> addressing financial challenges and enhancing service quality.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0809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7A813B-DC39-435B-B876-4D940BB9E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733" y="1153572"/>
            <a:ext cx="3438501" cy="44611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FFFF"/>
                </a:solidFill>
              </a:rPr>
              <a:t>Engineering Future Proof Housing and Care Models</a:t>
            </a:r>
          </a:p>
        </p:txBody>
      </p:sp>
      <p:sp>
        <p:nvSpPr>
          <p:cNvPr id="35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FC530-7782-448F-A25E-4D0D0D07D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92500" lnSpcReduction="10000"/>
          </a:bodyPr>
          <a:lstStyle/>
          <a:p>
            <a:r>
              <a:rPr lang="en-GB" b="1" dirty="0"/>
              <a:t>Existing models </a:t>
            </a:r>
            <a:r>
              <a:rPr lang="en-GB" dirty="0"/>
              <a:t>have evolved organically, but current social care and housing demands require a </a:t>
            </a:r>
            <a:r>
              <a:rPr lang="en-GB" b="1" dirty="0"/>
              <a:t>more structured and engineered approach.</a:t>
            </a:r>
          </a:p>
          <a:p>
            <a:r>
              <a:rPr lang="en-GB" dirty="0"/>
              <a:t>The new model must provide </a:t>
            </a:r>
            <a:r>
              <a:rPr lang="en-GB" b="1" dirty="0"/>
              <a:t>high-quality housing and care</a:t>
            </a:r>
            <a:r>
              <a:rPr lang="en-GB" dirty="0"/>
              <a:t>, with each function </a:t>
            </a:r>
            <a:r>
              <a:rPr lang="en-GB" b="1" dirty="0"/>
              <a:t>separated</a:t>
            </a:r>
            <a:r>
              <a:rPr lang="en-GB" dirty="0"/>
              <a:t> and managed by </a:t>
            </a:r>
            <a:r>
              <a:rPr lang="en-GB" b="1" dirty="0"/>
              <a:t>specialised organisations.</a:t>
            </a:r>
          </a:p>
          <a:p>
            <a:r>
              <a:rPr lang="en-GB" dirty="0"/>
              <a:t>The model needs to </a:t>
            </a:r>
            <a:r>
              <a:rPr lang="en-GB" b="1" dirty="0"/>
              <a:t>be flexible, cost-effective, and regulation-compliant, </a:t>
            </a:r>
            <a:r>
              <a:rPr lang="en-GB" dirty="0"/>
              <a:t>meeting the long-term needs of both clients and commissioners.</a:t>
            </a:r>
          </a:p>
          <a:p>
            <a:r>
              <a:rPr lang="en-GB" b="1" dirty="0"/>
              <a:t>Developing this model </a:t>
            </a:r>
            <a:r>
              <a:rPr lang="en-GB" dirty="0"/>
              <a:t>requires a thorough review of </a:t>
            </a:r>
            <a:r>
              <a:rPr lang="en-GB" b="1" dirty="0"/>
              <a:t>regulatory frameworks </a:t>
            </a:r>
            <a:r>
              <a:rPr lang="en-GB" dirty="0"/>
              <a:t>and exploring opportunities for improvement to ensure </a:t>
            </a:r>
            <a:r>
              <a:rPr lang="en-GB" b="1" dirty="0"/>
              <a:t>transparency, sustainability, and alignment with evolving care demands.</a:t>
            </a:r>
          </a:p>
        </p:txBody>
      </p:sp>
    </p:spTree>
    <p:extLst>
      <p:ext uri="{BB962C8B-B14F-4D97-AF65-F5344CB8AC3E}">
        <p14:creationId xmlns:p14="http://schemas.microsoft.com/office/powerpoint/2010/main" val="85895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EA48B9-C0A1-FDE3-46D1-EA38AEFBE575}"/>
              </a:ext>
            </a:extLst>
          </p:cNvPr>
          <p:cNvSpPr/>
          <p:nvPr/>
        </p:nvSpPr>
        <p:spPr>
          <a:xfrm>
            <a:off x="686834" y="1153572"/>
            <a:ext cx="3200400" cy="4461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‘Commissioner Led’ (Bristol Model)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EF4F993-0899-858B-E734-B66590D9E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7308" y="1040860"/>
            <a:ext cx="6906491" cy="513610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Calibri" panose="020F0502020204030204"/>
              </a:rPr>
              <a:t>In Bristol,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Commissioners lead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developing SSH schemes with support from Housing Enablers and Planning teams.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They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collaborate with Registered Providers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acquire, refurbish, or build housing for social care clients, co-producing design specs.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HB decision-makers approve rents/service charges before development begins, following a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"Nothing is agreed until everything is agreed"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principle, eliminating risk.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This tri-party model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pre-agrees HB elements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allowing adjustments and providing confidence to RPs and commissioners.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HB claims are paid in a streamlined manner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once units are occupied.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4848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5" name="Rectangle 1">
            <a:extLst>
              <a:ext uri="{FF2B5EF4-FFF2-40B4-BE49-F238E27FC236}">
                <a16:creationId xmlns:a16="http://schemas.microsoft.com/office/drawing/2014/main" id="{66697395-ADF8-46F5-859A-B6E1480202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eaLnBrk="1">
              <a:buFont typeface="Wingdings" charset="0"/>
              <a:buNone/>
              <a:defRPr/>
            </a:pPr>
            <a:r>
              <a:rPr lang="en-US" b="1" dirty="0" err="1">
                <a:solidFill>
                  <a:srgbClr val="FFFFFF"/>
                </a:solidFill>
              </a:rPr>
              <a:t>Maximising</a:t>
            </a:r>
            <a:r>
              <a:rPr lang="en-US" b="1" dirty="0">
                <a:solidFill>
                  <a:srgbClr val="FFFFFF"/>
                </a:solidFill>
              </a:rPr>
              <a:t> Housing Supply</a:t>
            </a:r>
          </a:p>
        </p:txBody>
      </p:sp>
      <p:sp>
        <p:nvSpPr>
          <p:cNvPr id="75" name="Arc 7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67075435-2F43-4B64-A765-429A3599B2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Autofit/>
          </a:bodyPr>
          <a:lstStyle/>
          <a:p>
            <a:pPr>
              <a:defRPr/>
            </a:pPr>
            <a:r>
              <a:rPr lang="en-GB" sz="2400" dirty="0"/>
              <a:t>Bristol’s focus is on developing housing utilising RPs, under the </a:t>
            </a:r>
            <a:r>
              <a:rPr lang="en-GB" sz="2400" b="1" dirty="0"/>
              <a:t>Specialised Supported Housing </a:t>
            </a:r>
            <a:r>
              <a:rPr lang="en-GB" sz="2400" dirty="0"/>
              <a:t>(SSH) Rent Standard Exemption.</a:t>
            </a:r>
          </a:p>
          <a:p>
            <a:pPr>
              <a:defRPr/>
            </a:pPr>
            <a:r>
              <a:rPr lang="en-GB" sz="2400" dirty="0"/>
              <a:t>Through a wide range of </a:t>
            </a:r>
            <a:r>
              <a:rPr lang="en-GB" sz="2400" b="1" dirty="0"/>
              <a:t>compliant, and trusted RPs</a:t>
            </a:r>
            <a:r>
              <a:rPr lang="en-GB" sz="2400" dirty="0"/>
              <a:t>, we are commissioning specialised housing using a variety of techniques.</a:t>
            </a:r>
          </a:p>
          <a:p>
            <a:pPr marL="457200" indent="-457200">
              <a:buAutoNum type="arabicParenR"/>
              <a:defRPr/>
            </a:pPr>
            <a:r>
              <a:rPr lang="en-GB" sz="2400" dirty="0"/>
              <a:t>RP fully funds SSH using </a:t>
            </a:r>
            <a:r>
              <a:rPr lang="en-GB" sz="2400" b="1" dirty="0"/>
              <a:t>own capital or borrowing</a:t>
            </a:r>
          </a:p>
          <a:p>
            <a:pPr marL="457200" indent="-457200">
              <a:buAutoNum type="arabicParenR"/>
              <a:defRPr/>
            </a:pPr>
            <a:r>
              <a:rPr lang="en-GB" sz="2400" b="1" dirty="0"/>
              <a:t>Real Estate Investment Trust</a:t>
            </a:r>
            <a:r>
              <a:rPr lang="en-GB" sz="2400" dirty="0"/>
              <a:t> (REIT) partners with LA and RP to deliver SSH</a:t>
            </a:r>
          </a:p>
          <a:p>
            <a:pPr marL="457200" indent="-457200">
              <a:buAutoNum type="arabicParenR"/>
              <a:defRPr/>
            </a:pPr>
            <a:r>
              <a:rPr lang="en-GB" sz="2400" b="1" dirty="0"/>
              <a:t>Local property investor </a:t>
            </a:r>
            <a:r>
              <a:rPr lang="en-GB" sz="2400" dirty="0"/>
              <a:t>partners with LA and RP to deliver SSH</a:t>
            </a:r>
          </a:p>
          <a:p>
            <a:pPr marL="457200" indent="-457200">
              <a:buAutoNum type="arabicParenR"/>
              <a:defRPr/>
            </a:pPr>
            <a:r>
              <a:rPr lang="en-GB" sz="2400" b="1" dirty="0"/>
              <a:t>NHS</a:t>
            </a:r>
            <a:r>
              <a:rPr lang="en-GB" sz="2400" dirty="0"/>
              <a:t> provides capital grant for SSH delivery</a:t>
            </a:r>
          </a:p>
          <a:p>
            <a:pPr marL="457200" indent="-457200">
              <a:buAutoNum type="arabicParenR"/>
              <a:defRPr/>
            </a:pPr>
            <a:r>
              <a:rPr lang="en-GB" sz="2400" dirty="0"/>
              <a:t>Homes England provides social housing grant under </a:t>
            </a:r>
            <a:r>
              <a:rPr lang="en-GB" sz="2400" b="1" dirty="0"/>
              <a:t>Affordable Rent Programme </a:t>
            </a:r>
            <a:r>
              <a:rPr lang="en-GB" sz="2400" dirty="0"/>
              <a:t>with LA support.</a:t>
            </a:r>
          </a:p>
        </p:txBody>
      </p:sp>
    </p:spTree>
    <p:extLst>
      <p:ext uri="{BB962C8B-B14F-4D97-AF65-F5344CB8AC3E}">
        <p14:creationId xmlns:p14="http://schemas.microsoft.com/office/powerpoint/2010/main" val="27247285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5" name="Rectangle 1">
            <a:extLst>
              <a:ext uri="{FF2B5EF4-FFF2-40B4-BE49-F238E27FC236}">
                <a16:creationId xmlns:a16="http://schemas.microsoft.com/office/drawing/2014/main" id="{66697395-ADF8-46F5-859A-B6E1480202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eaLnBrk="1">
              <a:buFont typeface="Wingdings" charset="0"/>
              <a:buNone/>
              <a:defRPr/>
            </a:pPr>
            <a:r>
              <a:rPr lang="en-US" b="1" dirty="0">
                <a:solidFill>
                  <a:srgbClr val="FFFFFF"/>
                </a:solidFill>
              </a:rPr>
              <a:t>Safeguards for Registered Providers</a:t>
            </a:r>
          </a:p>
        </p:txBody>
      </p:sp>
      <p:sp>
        <p:nvSpPr>
          <p:cNvPr id="75" name="Arc 7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67075435-2F43-4B64-A765-429A3599B2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lnSpcReduction="10000"/>
          </a:bodyPr>
          <a:lstStyle/>
          <a:p>
            <a:pPr>
              <a:defRPr/>
            </a:pPr>
            <a:r>
              <a:rPr lang="en-GB" sz="2600" b="1" dirty="0"/>
              <a:t>BCC incentivises </a:t>
            </a:r>
            <a:r>
              <a:rPr lang="en-GB" sz="2600" dirty="0"/>
              <a:t>SSH development by </a:t>
            </a:r>
            <a:r>
              <a:rPr lang="en-GB" sz="2600" b="1" dirty="0"/>
              <a:t>de-risking</a:t>
            </a:r>
            <a:r>
              <a:rPr lang="en-GB" sz="2600" dirty="0"/>
              <a:t> projects for Registered Providers.</a:t>
            </a:r>
          </a:p>
          <a:p>
            <a:pPr>
              <a:defRPr/>
            </a:pPr>
            <a:r>
              <a:rPr lang="en-GB" sz="2600" dirty="0"/>
              <a:t>A </a:t>
            </a:r>
            <a:r>
              <a:rPr lang="en-GB" sz="2600" b="1" dirty="0"/>
              <a:t>co-produced contract shares void risk between BCC and RPs,</a:t>
            </a:r>
            <a:r>
              <a:rPr lang="en-GB" sz="2600" dirty="0"/>
              <a:t> with BCC covering excessive property damage.</a:t>
            </a:r>
          </a:p>
          <a:p>
            <a:pPr>
              <a:defRPr/>
            </a:pPr>
            <a:r>
              <a:rPr lang="en-GB" sz="2600" dirty="0"/>
              <a:t>BCC manages client nominations and </a:t>
            </a:r>
            <a:r>
              <a:rPr lang="en-GB" sz="2600" b="1" dirty="0"/>
              <a:t>funds voids until a suitable tenant is found.</a:t>
            </a:r>
          </a:p>
          <a:p>
            <a:pPr>
              <a:defRPr/>
            </a:pPr>
            <a:r>
              <a:rPr lang="en-GB" sz="2600" b="1" dirty="0"/>
              <a:t>Housing Benefit </a:t>
            </a:r>
            <a:r>
              <a:rPr lang="en-GB" sz="2600" dirty="0"/>
              <a:t>officers provide an </a:t>
            </a:r>
            <a:r>
              <a:rPr lang="en-GB" sz="2600" b="1" dirty="0"/>
              <a:t>'in principle' rent </a:t>
            </a:r>
            <a:r>
              <a:rPr lang="en-GB" sz="2600" dirty="0"/>
              <a:t>agreement before development, </a:t>
            </a:r>
            <a:r>
              <a:rPr lang="en-GB" sz="2600" b="1" dirty="0"/>
              <a:t>guaranteeing HB.</a:t>
            </a:r>
          </a:p>
          <a:p>
            <a:pPr>
              <a:defRPr/>
            </a:pPr>
            <a:r>
              <a:rPr lang="en-GB" sz="2600" dirty="0"/>
              <a:t>The scheme adheres to high standards, </a:t>
            </a:r>
            <a:r>
              <a:rPr lang="en-GB" sz="2600" b="1" dirty="0"/>
              <a:t>ensuring regulatory compliance and securing</a:t>
            </a:r>
            <a:r>
              <a:rPr lang="en-GB" sz="2600" dirty="0"/>
              <a:t> continued funding via HB.</a:t>
            </a:r>
          </a:p>
          <a:p>
            <a:pPr>
              <a:defRPr/>
            </a:pPr>
            <a:r>
              <a:rPr lang="en-GB" sz="2600" dirty="0"/>
              <a:t>Safeguards in Bristol are </a:t>
            </a:r>
            <a:r>
              <a:rPr lang="en-GB" sz="2600" b="1" dirty="0"/>
              <a:t>bespoke</a:t>
            </a:r>
            <a:r>
              <a:rPr lang="en-GB" sz="2600" dirty="0"/>
              <a:t> for each </a:t>
            </a:r>
            <a:r>
              <a:rPr lang="en-GB" sz="2600" b="1" dirty="0"/>
              <a:t>scheme and RP.</a:t>
            </a:r>
          </a:p>
        </p:txBody>
      </p:sp>
    </p:spTree>
    <p:extLst>
      <p:ext uri="{BB962C8B-B14F-4D97-AF65-F5344CB8AC3E}">
        <p14:creationId xmlns:p14="http://schemas.microsoft.com/office/powerpoint/2010/main" val="30483033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5" name="Rectangle 1">
            <a:extLst>
              <a:ext uri="{FF2B5EF4-FFF2-40B4-BE49-F238E27FC236}">
                <a16:creationId xmlns:a16="http://schemas.microsoft.com/office/drawing/2014/main" id="{66697395-ADF8-46F5-859A-B6E1480202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>
                <a:solidFill>
                  <a:srgbClr val="FFFFFF"/>
                </a:solidFill>
              </a:rPr>
              <a:t>Voids and Budget Fund</a:t>
            </a:r>
          </a:p>
        </p:txBody>
      </p:sp>
      <p:sp>
        <p:nvSpPr>
          <p:cNvPr id="75" name="Arc 7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67075435-2F43-4B64-A765-429A3599B2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eaLnBrk="1">
              <a:defRPr/>
            </a:pPr>
            <a:r>
              <a:rPr lang="en-GB" sz="2600" b="1" dirty="0"/>
              <a:t>BCC and Elim Housing Association </a:t>
            </a:r>
            <a:r>
              <a:rPr lang="en-GB" sz="2600" dirty="0"/>
              <a:t>(Small Bristol RP) </a:t>
            </a:r>
            <a:r>
              <a:rPr lang="en-GB" sz="2600" b="1" dirty="0"/>
              <a:t>develop a contract </a:t>
            </a:r>
            <a:r>
              <a:rPr lang="en-GB" sz="2600" dirty="0"/>
              <a:t>to manage complex SSH client delivery.</a:t>
            </a:r>
          </a:p>
          <a:p>
            <a:pPr eaLnBrk="1">
              <a:defRPr/>
            </a:pPr>
            <a:r>
              <a:rPr lang="en-GB" sz="2600" dirty="0"/>
              <a:t>A </a:t>
            </a:r>
            <a:r>
              <a:rPr lang="en-GB" sz="2600" b="1" dirty="0"/>
              <a:t>pooled budget fund </a:t>
            </a:r>
            <a:r>
              <a:rPr lang="en-GB" sz="2600" dirty="0"/>
              <a:t>covers up to </a:t>
            </a:r>
            <a:r>
              <a:rPr lang="en-GB" sz="2600" b="1" dirty="0"/>
              <a:t>3, 6, or 9 months’ </a:t>
            </a:r>
            <a:r>
              <a:rPr lang="en-GB" sz="2600" dirty="0"/>
              <a:t>rent and service charges for </a:t>
            </a:r>
            <a:r>
              <a:rPr lang="en-GB" sz="2600" b="1" dirty="0"/>
              <a:t>voids.</a:t>
            </a:r>
          </a:p>
          <a:p>
            <a:pPr eaLnBrk="1">
              <a:defRPr/>
            </a:pPr>
            <a:r>
              <a:rPr lang="en-GB" sz="2600" dirty="0"/>
              <a:t>The </a:t>
            </a:r>
            <a:r>
              <a:rPr lang="en-GB" sz="2600" b="1" dirty="0"/>
              <a:t>fund is replenished if used </a:t>
            </a:r>
            <a:r>
              <a:rPr lang="en-GB" sz="2600" dirty="0"/>
              <a:t>and reviewed annually.</a:t>
            </a:r>
          </a:p>
          <a:p>
            <a:pPr eaLnBrk="1">
              <a:defRPr/>
            </a:pPr>
            <a:r>
              <a:rPr lang="en-GB" sz="2600" dirty="0"/>
              <a:t>It covers </a:t>
            </a:r>
            <a:r>
              <a:rPr lang="en-GB" sz="2600" b="1" dirty="0"/>
              <a:t>voids and excessive damage</a:t>
            </a:r>
            <a:r>
              <a:rPr lang="en-GB" sz="2600" dirty="0"/>
              <a:t>, with </a:t>
            </a:r>
            <a:r>
              <a:rPr lang="en-GB" sz="2600" b="1" dirty="0"/>
              <a:t>BCC funding voids once the fund is exhausted.</a:t>
            </a:r>
          </a:p>
          <a:p>
            <a:pPr eaLnBrk="1">
              <a:defRPr/>
            </a:pPr>
            <a:r>
              <a:rPr lang="en-GB" sz="2600" b="1" dirty="0"/>
              <a:t>Contract terms are collaboratively tailored</a:t>
            </a:r>
            <a:r>
              <a:rPr lang="en-GB" sz="2600" dirty="0"/>
              <a:t> to each scheme, </a:t>
            </a:r>
            <a:r>
              <a:rPr lang="en-GB" sz="2600" b="1" dirty="0"/>
              <a:t>reducing risk for RPs.</a:t>
            </a:r>
          </a:p>
        </p:txBody>
      </p:sp>
    </p:spTree>
    <p:extLst>
      <p:ext uri="{BB962C8B-B14F-4D97-AF65-F5344CB8AC3E}">
        <p14:creationId xmlns:p14="http://schemas.microsoft.com/office/powerpoint/2010/main" val="29380694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5" name="Rectangle 1">
            <a:extLst>
              <a:ext uri="{FF2B5EF4-FFF2-40B4-BE49-F238E27FC236}">
                <a16:creationId xmlns:a16="http://schemas.microsoft.com/office/drawing/2014/main" id="{66697395-ADF8-46F5-859A-B6E1480202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eaLnBrk="1">
              <a:buFont typeface="Wingdings" charset="0"/>
              <a:buNone/>
              <a:defRPr/>
            </a:pPr>
            <a:r>
              <a:rPr lang="en-US" b="1" dirty="0">
                <a:solidFill>
                  <a:srgbClr val="FFFFFF"/>
                </a:solidFill>
              </a:rPr>
              <a:t>Separation of Housing and Care</a:t>
            </a:r>
          </a:p>
        </p:txBody>
      </p:sp>
      <p:sp>
        <p:nvSpPr>
          <p:cNvPr id="75" name="Arc 7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67075435-2F43-4B64-A765-429A3599B2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eaLnBrk="1">
              <a:defRPr/>
            </a:pPr>
            <a:r>
              <a:rPr lang="en-GB" sz="2000" dirty="0"/>
              <a:t>In some cases, </a:t>
            </a:r>
            <a:r>
              <a:rPr lang="en-GB" sz="2000" b="1" dirty="0"/>
              <a:t>care providers lead on SSH scheme delivery </a:t>
            </a:r>
            <a:r>
              <a:rPr lang="en-GB" sz="2000" dirty="0"/>
              <a:t>with an RP to secure properties for service delivery.</a:t>
            </a:r>
          </a:p>
          <a:p>
            <a:pPr eaLnBrk="1">
              <a:defRPr/>
            </a:pPr>
            <a:r>
              <a:rPr lang="en-GB" sz="2000" dirty="0"/>
              <a:t>Without </a:t>
            </a:r>
            <a:r>
              <a:rPr lang="en-GB" sz="2000" b="1" dirty="0"/>
              <a:t>commissioner involvement</a:t>
            </a:r>
            <a:r>
              <a:rPr lang="en-GB" sz="2000" dirty="0"/>
              <a:t>, this model may not meet </a:t>
            </a:r>
            <a:r>
              <a:rPr lang="en-GB" sz="2000" b="1" dirty="0"/>
              <a:t>Regulator’s criteria </a:t>
            </a:r>
            <a:r>
              <a:rPr lang="en-GB" sz="2000" dirty="0"/>
              <a:t>and can create issues, with </a:t>
            </a:r>
            <a:r>
              <a:rPr lang="en-GB" sz="2000" b="1" dirty="0"/>
              <a:t>care providers </a:t>
            </a:r>
            <a:r>
              <a:rPr lang="en-GB" sz="2000" dirty="0"/>
              <a:t>managing </a:t>
            </a:r>
            <a:r>
              <a:rPr lang="en-GB" sz="2000" b="1" dirty="0"/>
              <a:t>voids</a:t>
            </a:r>
            <a:r>
              <a:rPr lang="en-GB" sz="2000" dirty="0"/>
              <a:t> and </a:t>
            </a:r>
            <a:r>
              <a:rPr lang="en-GB" sz="2000" b="1" dirty="0"/>
              <a:t>nominations</a:t>
            </a:r>
            <a:r>
              <a:rPr lang="en-GB" sz="2000" dirty="0"/>
              <a:t> under </a:t>
            </a:r>
            <a:r>
              <a:rPr lang="en-GB" sz="2000" b="1" dirty="0"/>
              <a:t>contractual arrangements.</a:t>
            </a:r>
          </a:p>
          <a:p>
            <a:pPr eaLnBrk="1">
              <a:defRPr/>
            </a:pPr>
            <a:r>
              <a:rPr lang="en-GB" sz="2000" dirty="0"/>
              <a:t>This may result in </a:t>
            </a:r>
            <a:r>
              <a:rPr lang="en-GB" sz="2000" b="1" dirty="0"/>
              <a:t>inappropriate placements </a:t>
            </a:r>
            <a:r>
              <a:rPr lang="en-GB" sz="2000" dirty="0"/>
              <a:t>or </a:t>
            </a:r>
            <a:r>
              <a:rPr lang="en-GB" sz="2000" b="1" dirty="0"/>
              <a:t>care package funds being used to cover voids.</a:t>
            </a:r>
          </a:p>
          <a:p>
            <a:pPr eaLnBrk="1">
              <a:defRPr/>
            </a:pPr>
            <a:r>
              <a:rPr lang="en-GB" sz="2000" b="1" dirty="0"/>
              <a:t>BCC fully separates these roles</a:t>
            </a:r>
            <a:r>
              <a:rPr lang="en-GB" sz="2000" dirty="0"/>
              <a:t>: Registered Providers handle housing, while </a:t>
            </a:r>
            <a:r>
              <a:rPr lang="en-GB" sz="2000" b="1" dirty="0"/>
              <a:t>care providers, funded by commissioners, focus solely on care.</a:t>
            </a:r>
          </a:p>
          <a:p>
            <a:pPr eaLnBrk="1">
              <a:defRPr/>
            </a:pPr>
            <a:r>
              <a:rPr lang="en-GB" sz="2000" b="1" dirty="0"/>
              <a:t>BCC</a:t>
            </a:r>
            <a:r>
              <a:rPr lang="en-GB" sz="2000" dirty="0"/>
              <a:t> funds </a:t>
            </a:r>
            <a:r>
              <a:rPr lang="en-GB" sz="2000" b="1" dirty="0"/>
              <a:t>voids</a:t>
            </a:r>
            <a:r>
              <a:rPr lang="en-GB" sz="2000" dirty="0"/>
              <a:t>, ensures appropriate </a:t>
            </a:r>
            <a:r>
              <a:rPr lang="en-GB" sz="2000" b="1" dirty="0"/>
              <a:t>nominations</a:t>
            </a:r>
            <a:r>
              <a:rPr lang="en-GB" sz="2000" dirty="0"/>
              <a:t>, and </a:t>
            </a:r>
            <a:r>
              <a:rPr lang="en-GB" sz="2000" b="1" dirty="0"/>
              <a:t>can change care providers</a:t>
            </a:r>
            <a:r>
              <a:rPr lang="en-GB" sz="2000" dirty="0"/>
              <a:t> if standards drop, maintaining </a:t>
            </a:r>
            <a:r>
              <a:rPr lang="en-GB" sz="2000" b="1" dirty="0"/>
              <a:t>high-quality care.</a:t>
            </a:r>
          </a:p>
          <a:p>
            <a:pPr eaLnBrk="1">
              <a:defRPr/>
            </a:pPr>
            <a:r>
              <a:rPr lang="en-GB" sz="2000" dirty="0"/>
              <a:t>Ensures that the </a:t>
            </a:r>
            <a:r>
              <a:rPr lang="en-GB" sz="2000" b="1" dirty="0"/>
              <a:t>care provider retains its entire contract income</a:t>
            </a:r>
            <a:r>
              <a:rPr lang="en-GB" sz="2000" dirty="0"/>
              <a:t> for care services, and is </a:t>
            </a:r>
            <a:r>
              <a:rPr lang="en-GB" sz="2000" b="1" dirty="0"/>
              <a:t>not required to undertake housing management.</a:t>
            </a:r>
          </a:p>
        </p:txBody>
      </p:sp>
    </p:spTree>
    <p:extLst>
      <p:ext uri="{BB962C8B-B14F-4D97-AF65-F5344CB8AC3E}">
        <p14:creationId xmlns:p14="http://schemas.microsoft.com/office/powerpoint/2010/main" val="29504759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5" name="Rectangle 1">
            <a:extLst>
              <a:ext uri="{FF2B5EF4-FFF2-40B4-BE49-F238E27FC236}">
                <a16:creationId xmlns:a16="http://schemas.microsoft.com/office/drawing/2014/main" id="{66697395-ADF8-46F5-859A-B6E1480202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eaLnBrk="1">
              <a:buFont typeface="Wingdings" charset="0"/>
              <a:buNone/>
              <a:defRPr/>
            </a:pPr>
            <a:r>
              <a:rPr lang="en-US" b="1" dirty="0">
                <a:solidFill>
                  <a:srgbClr val="FFFFFF"/>
                </a:solidFill>
              </a:rPr>
              <a:t>Housing Benefit</a:t>
            </a:r>
            <a:br>
              <a:rPr lang="en-US" b="1" dirty="0">
                <a:solidFill>
                  <a:srgbClr val="FFFFFF"/>
                </a:solidFill>
              </a:rPr>
            </a:br>
            <a:r>
              <a:rPr lang="en-US" b="1" dirty="0">
                <a:solidFill>
                  <a:srgbClr val="FFFFFF"/>
                </a:solidFill>
              </a:rPr>
              <a:t>Protocol</a:t>
            </a:r>
          </a:p>
        </p:txBody>
      </p:sp>
      <p:sp>
        <p:nvSpPr>
          <p:cNvPr id="75" name="Arc 7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67075435-2F43-4B64-A765-429A3599B2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eaLnBrk="1">
              <a:defRPr/>
            </a:pPr>
            <a:r>
              <a:rPr lang="en-GB" sz="2000" dirty="0"/>
              <a:t>BCC developed a </a:t>
            </a:r>
            <a:r>
              <a:rPr lang="en-GB" sz="2000" b="1" dirty="0"/>
              <a:t>Housing Benefit protocol </a:t>
            </a:r>
            <a:r>
              <a:rPr lang="en-GB" sz="2000" dirty="0"/>
              <a:t>outlining how rents are determined in collaboration with RPs and commissioners.</a:t>
            </a:r>
          </a:p>
          <a:p>
            <a:pPr eaLnBrk="1">
              <a:defRPr/>
            </a:pPr>
            <a:r>
              <a:rPr lang="en-GB" sz="2000" b="1" dirty="0"/>
              <a:t>Illustrative rents </a:t>
            </a:r>
            <a:r>
              <a:rPr lang="en-GB" sz="2000" dirty="0"/>
              <a:t>and service charges are based on scheme plans and projected delivery costs.</a:t>
            </a:r>
          </a:p>
          <a:p>
            <a:pPr eaLnBrk="1">
              <a:defRPr/>
            </a:pPr>
            <a:r>
              <a:rPr lang="en-GB" sz="2000" b="1" dirty="0"/>
              <a:t>Rents align </a:t>
            </a:r>
            <a:r>
              <a:rPr lang="en-GB" sz="2000" dirty="0"/>
              <a:t>with the actual cost of providing accommodation.</a:t>
            </a:r>
          </a:p>
          <a:p>
            <a:pPr eaLnBrk="1">
              <a:defRPr/>
            </a:pPr>
            <a:r>
              <a:rPr lang="en-GB" sz="2000" dirty="0"/>
              <a:t>Commissioning is done as </a:t>
            </a:r>
            <a:r>
              <a:rPr lang="en-GB" sz="2000" b="1" dirty="0"/>
              <a:t>'specified managed', </a:t>
            </a:r>
            <a:r>
              <a:rPr lang="en-GB" sz="2000" dirty="0"/>
              <a:t>with no requirement for RPs to provide support services.</a:t>
            </a:r>
          </a:p>
          <a:p>
            <a:pPr eaLnBrk="1">
              <a:defRPr/>
            </a:pPr>
            <a:r>
              <a:rPr lang="en-GB" sz="2000" dirty="0"/>
              <a:t>The </a:t>
            </a:r>
            <a:r>
              <a:rPr lang="en-GB" sz="2000" b="1" dirty="0"/>
              <a:t>Housing Benefit team </a:t>
            </a:r>
            <a:r>
              <a:rPr lang="en-GB" sz="2000" dirty="0"/>
              <a:t>reviews proposals, supported by commissioners, and provides an </a:t>
            </a:r>
            <a:r>
              <a:rPr lang="en-GB" sz="2000" b="1" dirty="0"/>
              <a:t>'in principle'</a:t>
            </a:r>
            <a:r>
              <a:rPr lang="en-GB" sz="2000" dirty="0"/>
              <a:t> decision on rent and service charges.</a:t>
            </a:r>
          </a:p>
          <a:p>
            <a:pPr eaLnBrk="1">
              <a:defRPr/>
            </a:pPr>
            <a:r>
              <a:rPr lang="en-GB" sz="2000" dirty="0"/>
              <a:t>Acquisition and construction can proceed with </a:t>
            </a:r>
            <a:r>
              <a:rPr lang="en-GB" sz="2000" b="1" dirty="0"/>
              <a:t>pre-agreed Housing Benefit</a:t>
            </a:r>
            <a:r>
              <a:rPr lang="en-GB" sz="2000" dirty="0"/>
              <a:t>, subject to reasonable modifications during development.</a:t>
            </a:r>
          </a:p>
          <a:p>
            <a:pPr eaLnBrk="1">
              <a:defRPr/>
            </a:pPr>
            <a:r>
              <a:rPr lang="en-GB" sz="2000" dirty="0"/>
              <a:t>The process is endorsed by </a:t>
            </a:r>
            <a:r>
              <a:rPr lang="en-GB" sz="2000" b="1" dirty="0"/>
              <a:t>commissioners and senior officers </a:t>
            </a:r>
            <a:r>
              <a:rPr lang="en-GB" sz="2000" dirty="0"/>
              <a:t>at BCC.</a:t>
            </a:r>
          </a:p>
          <a:p>
            <a:pPr eaLnBrk="1">
              <a:defRPr/>
            </a:pPr>
            <a:r>
              <a:rPr lang="en-GB" sz="2000" b="1" dirty="0"/>
              <a:t>Excessively high rents </a:t>
            </a:r>
            <a:r>
              <a:rPr lang="en-GB" sz="2000" dirty="0"/>
              <a:t>will not be supported.</a:t>
            </a:r>
          </a:p>
        </p:txBody>
      </p:sp>
    </p:spTree>
    <p:extLst>
      <p:ext uri="{BB962C8B-B14F-4D97-AF65-F5344CB8AC3E}">
        <p14:creationId xmlns:p14="http://schemas.microsoft.com/office/powerpoint/2010/main" val="31637106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EA48B9-C0A1-FDE3-46D1-EA38AEFBE575}"/>
              </a:ext>
            </a:extLst>
          </p:cNvPr>
          <p:cNvSpPr/>
          <p:nvPr/>
        </p:nvSpPr>
        <p:spPr>
          <a:xfrm>
            <a:off x="686834" y="1153572"/>
            <a:ext cx="3200400" cy="4461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‘Provider Led’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EF4F993-0899-858B-E734-B66590D9E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7308" y="1040860"/>
            <a:ext cx="6906491" cy="513610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000" dirty="0">
                <a:solidFill>
                  <a:prstClr val="black"/>
                </a:solidFill>
              </a:rPr>
              <a:t>Historically, </a:t>
            </a:r>
            <a:r>
              <a:rPr lang="en-US" altLang="en-US" sz="2000" b="1" dirty="0">
                <a:solidFill>
                  <a:prstClr val="black"/>
                </a:solidFill>
              </a:rPr>
              <a:t>care providers</a:t>
            </a:r>
            <a:r>
              <a:rPr lang="en-US" altLang="en-US" sz="2000" dirty="0">
                <a:solidFill>
                  <a:prstClr val="black"/>
                </a:solidFill>
              </a:rPr>
              <a:t> have sourced accommodation to deliver services.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BCC does not support 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care providers taking the lead on accommodation delivery.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altLang="en-US" sz="2000" b="1" dirty="0">
                <a:solidFill>
                  <a:prstClr val="black"/>
                </a:solidFill>
              </a:rPr>
              <a:t>Void and nomination management</a:t>
            </a:r>
            <a:r>
              <a:rPr lang="en-GB" altLang="en-US" sz="2000" dirty="0">
                <a:solidFill>
                  <a:prstClr val="black"/>
                </a:solidFill>
              </a:rPr>
              <a:t> under provider-led models are driven by the provider’s contractual arrangements.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Commissioners cannot </a:t>
            </a:r>
            <a:r>
              <a:rPr lang="en-US" altLang="en-US" sz="2000" b="1" dirty="0">
                <a:solidFill>
                  <a:prstClr val="black"/>
                </a:solidFill>
              </a:rPr>
              <a:t>support </a:t>
            </a:r>
            <a:r>
              <a:rPr lang="en-US" altLang="en-US" sz="2000" dirty="0">
                <a:solidFill>
                  <a:prstClr val="black"/>
                </a:solidFill>
              </a:rPr>
              <a:t>Housing Benefit decisions for schemes not commissioned by them.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000" b="1" dirty="0"/>
              <a:t>Contractual challenges</a:t>
            </a:r>
            <a:r>
              <a:rPr lang="en-GB" sz="2000" dirty="0"/>
              <a:t> arise between the RP and care provider if the provider seeks to exit the agreement.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57441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EA48B9-C0A1-FDE3-46D1-EA38AEFBE575}"/>
              </a:ext>
            </a:extLst>
          </p:cNvPr>
          <p:cNvSpPr/>
          <p:nvPr/>
        </p:nvSpPr>
        <p:spPr>
          <a:xfrm>
            <a:off x="686834" y="1153572"/>
            <a:ext cx="3200400" cy="4461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srgbClr val="FFFFFF"/>
                </a:solidFill>
                <a:latin typeface="Calibri Light" panose="020F0302020204030204"/>
              </a:rPr>
              <a:t>Delivering Services in Bristol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EF4F993-0899-858B-E734-B66590D9E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7308" y="1040860"/>
            <a:ext cx="6906491" cy="513610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altLang="en-US" sz="2000" dirty="0">
                <a:solidFill>
                  <a:prstClr val="black"/>
                </a:solidFill>
              </a:rPr>
              <a:t>Bristol has recently introduced a new </a:t>
            </a:r>
            <a:r>
              <a:rPr lang="en-GB" altLang="en-US" sz="2000" b="1" dirty="0">
                <a:solidFill>
                  <a:prstClr val="black"/>
                </a:solidFill>
              </a:rPr>
              <a:t>Single Commissioning Framework</a:t>
            </a:r>
            <a:r>
              <a:rPr lang="en-GB" altLang="en-US" sz="2000" dirty="0">
                <a:solidFill>
                  <a:prstClr val="black"/>
                </a:solidFill>
              </a:rPr>
              <a:t> aimed at streamlining and simplifying the procurement of Adult Social Care services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Simplification:</a:t>
            </a:r>
            <a:r>
              <a:rPr kumimoji="0" lang="en-GB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It reduces complexity in buying care and support by harmonising terms, quality assurance, and tender processes.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Wide service coverage: </a:t>
            </a:r>
            <a:r>
              <a:rPr kumimoji="0" lang="en-GB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The framework encompasses a broad range of services like residential and nursing care, supported accommodation, home care, and community support.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Flexible procurement: </a:t>
            </a:r>
            <a:r>
              <a:rPr kumimoji="0" lang="en-GB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It allows for both spot and block purchasing of services to ensure market sustainability and adaptability.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altLang="en-US" sz="2000" dirty="0">
                <a:solidFill>
                  <a:prstClr val="black"/>
                </a:solidFill>
              </a:rPr>
              <a:t>The single framework includes opportunities for </a:t>
            </a:r>
            <a:r>
              <a:rPr lang="en-GB" altLang="en-US" sz="2000" b="1" dirty="0">
                <a:solidFill>
                  <a:prstClr val="black"/>
                </a:solidFill>
              </a:rPr>
              <a:t>strategic partnership, </a:t>
            </a:r>
            <a:r>
              <a:rPr lang="en-GB" altLang="en-US" sz="2000" dirty="0">
                <a:solidFill>
                  <a:prstClr val="black"/>
                </a:solidFill>
              </a:rPr>
              <a:t>especially for areas such as </a:t>
            </a:r>
            <a:r>
              <a:rPr lang="en-GB" altLang="en-US" sz="2000" b="1" dirty="0">
                <a:solidFill>
                  <a:prstClr val="black"/>
                </a:solidFill>
              </a:rPr>
              <a:t>learning disability and autism.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7765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7A813B-DC39-435B-B876-4D940BB9E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FFFF"/>
                </a:solidFill>
              </a:rPr>
              <a:t>Social Care  Facts and Figures in Bristol</a:t>
            </a:r>
          </a:p>
        </p:txBody>
      </p:sp>
      <p:sp>
        <p:nvSpPr>
          <p:cNvPr id="35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F501888-6103-C119-8EBC-B3295069F3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167271" y="152898"/>
            <a:ext cx="7801409" cy="6463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Total Service Users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5,558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Ages 18-64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2,774 users (5.1% increase from last year)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Ages 65+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2,794 users (1.9% decrease from last year)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Primary Support Reasons (PSR)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Learning Disabilities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1,169 users (average cost: £1,235 per week)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Mental Health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1,040 users (average cost: £762 per week)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Service Delivery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87% of users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are supported within Bristol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Financial Overview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Annual Market Spend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£219 million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Average Weekly Cost per Service User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£756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558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5" name="Rectangle 1">
            <a:extLst>
              <a:ext uri="{FF2B5EF4-FFF2-40B4-BE49-F238E27FC236}">
                <a16:creationId xmlns:a16="http://schemas.microsoft.com/office/drawing/2014/main" id="{66697395-ADF8-46F5-859A-B6E1480202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eaLnBrk="1">
              <a:buFont typeface="Wingdings" charset="0"/>
              <a:buNone/>
              <a:defRPr/>
            </a:pPr>
            <a:r>
              <a:rPr lang="en-US" b="1" dirty="0">
                <a:solidFill>
                  <a:srgbClr val="FFFFFF"/>
                </a:solidFill>
              </a:rPr>
              <a:t>The Future</a:t>
            </a:r>
          </a:p>
        </p:txBody>
      </p:sp>
      <p:sp>
        <p:nvSpPr>
          <p:cNvPr id="75" name="Arc 7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67075435-2F43-4B64-A765-429A3599B2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eaLnBrk="1">
              <a:defRPr/>
            </a:pPr>
            <a:r>
              <a:rPr lang="en-GB" sz="2000" dirty="0"/>
              <a:t>BCC will continue to expand </a:t>
            </a:r>
            <a:r>
              <a:rPr lang="en-GB" sz="2000" b="1" dirty="0"/>
              <a:t>Specialised Supported Housing </a:t>
            </a:r>
            <a:r>
              <a:rPr lang="en-GB" sz="2000" dirty="0"/>
              <a:t>services, ensuring clear separation between housing and care provision, in response to </a:t>
            </a:r>
            <a:r>
              <a:rPr lang="en-GB" sz="2000" b="1" dirty="0"/>
              <a:t>growing demand for high-quality care.</a:t>
            </a:r>
          </a:p>
          <a:p>
            <a:pPr eaLnBrk="1">
              <a:defRPr/>
            </a:pPr>
            <a:r>
              <a:rPr lang="en-GB" sz="2000" dirty="0"/>
              <a:t>Across the UK, </a:t>
            </a:r>
            <a:r>
              <a:rPr lang="en-GB" sz="2000" b="1" dirty="0"/>
              <a:t>Local Authorities </a:t>
            </a:r>
            <a:r>
              <a:rPr lang="en-GB" sz="2000" dirty="0"/>
              <a:t>and </a:t>
            </a:r>
            <a:r>
              <a:rPr lang="en-GB" sz="2000" b="1" dirty="0"/>
              <a:t>Integrated Care Boards </a:t>
            </a:r>
            <a:r>
              <a:rPr lang="en-GB" sz="2000" dirty="0"/>
              <a:t>are working to separate housing from care, allowing for specialised delivery of each service.</a:t>
            </a:r>
          </a:p>
          <a:p>
            <a:pPr eaLnBrk="1">
              <a:defRPr/>
            </a:pPr>
            <a:r>
              <a:rPr lang="en-GB" sz="2000" b="1" dirty="0"/>
              <a:t>LA and ICB commissioners </a:t>
            </a:r>
            <a:r>
              <a:rPr lang="en-GB" sz="2000" dirty="0"/>
              <a:t>are increasingly taking a leading role in commissioning housing services through the </a:t>
            </a:r>
            <a:r>
              <a:rPr lang="en-GB" sz="2000" b="1" dirty="0"/>
              <a:t>Registered Provider </a:t>
            </a:r>
            <a:r>
              <a:rPr lang="en-GB" sz="2000" dirty="0"/>
              <a:t>model.</a:t>
            </a:r>
          </a:p>
          <a:p>
            <a:pPr eaLnBrk="1">
              <a:defRPr/>
            </a:pPr>
            <a:r>
              <a:rPr lang="en-GB" sz="2000" dirty="0"/>
              <a:t>BCC is collaborating with </a:t>
            </a:r>
            <a:r>
              <a:rPr lang="en-GB" sz="2000" b="1" dirty="0"/>
              <a:t>DHSC</a:t>
            </a:r>
            <a:r>
              <a:rPr lang="en-GB" sz="2000" dirty="0"/>
              <a:t> and </a:t>
            </a:r>
            <a:r>
              <a:rPr lang="en-GB" sz="2000" b="1" dirty="0"/>
              <a:t>NHSE</a:t>
            </a:r>
            <a:r>
              <a:rPr lang="en-GB" sz="2000" dirty="0"/>
              <a:t> to develop enhanced capital funding methods for specialised housing.</a:t>
            </a:r>
          </a:p>
          <a:p>
            <a:pPr eaLnBrk="1">
              <a:defRPr/>
            </a:pPr>
            <a:r>
              <a:rPr lang="en-GB" sz="2000" dirty="0"/>
              <a:t>Expect further integration between LAs and ICBs, with strategic approaches to key client groups, including </a:t>
            </a:r>
            <a:r>
              <a:rPr lang="en-GB" sz="2000" b="1" dirty="0"/>
              <a:t>Adult Social Care, Continuing Healthcare, and NHSE Learning Disabilities/Autism and Mental Health.</a:t>
            </a:r>
          </a:p>
        </p:txBody>
      </p:sp>
    </p:spTree>
    <p:extLst>
      <p:ext uri="{BB962C8B-B14F-4D97-AF65-F5344CB8AC3E}">
        <p14:creationId xmlns:p14="http://schemas.microsoft.com/office/powerpoint/2010/main" val="37025823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EF4F993-0899-858B-E734-B66590D9E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5031" y="1380754"/>
            <a:ext cx="5561938" cy="251351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6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7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Please get in touch if you would like to discuss anything contained in this presentation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7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7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  <a:hlinkClick r:id="rId2"/>
              </a:rPr>
              <a:t>Joe.wheeler@bristol.gov.uk</a:t>
            </a:r>
            <a:endParaRPr kumimoji="0" lang="en-US" altLang="en-US" sz="7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en-US" sz="7000" dirty="0">
                <a:solidFill>
                  <a:prstClr val="black"/>
                </a:solidFill>
                <a:latin typeface="Calibri Light" panose="020F0302020204030204"/>
              </a:rPr>
              <a:t>Specialist Accommodation </a:t>
            </a:r>
            <a:r>
              <a:rPr lang="en-US" altLang="en-US" sz="7000">
                <a:solidFill>
                  <a:prstClr val="black"/>
                </a:solidFill>
                <a:latin typeface="Calibri Light" panose="020F0302020204030204"/>
              </a:rPr>
              <a:t>Framework Manager</a:t>
            </a:r>
            <a:endParaRPr kumimoji="0" lang="en-US" altLang="en-US" sz="7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2888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5" name="Rectangle 1">
            <a:extLst>
              <a:ext uri="{FF2B5EF4-FFF2-40B4-BE49-F238E27FC236}">
                <a16:creationId xmlns:a16="http://schemas.microsoft.com/office/drawing/2014/main" id="{66697395-ADF8-46F5-859A-B6E1480202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eaLnBrk="1">
              <a:buFont typeface="Wingdings" charset="0"/>
              <a:buNone/>
              <a:defRPr/>
            </a:pPr>
            <a:r>
              <a:rPr lang="en-US" b="1" dirty="0">
                <a:solidFill>
                  <a:srgbClr val="FFFFFF"/>
                </a:solidFill>
              </a:rPr>
              <a:t>Demand in Bristol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75" name="Arc 7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57169E1-46F4-34A6-3A0D-DB2170D267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1209685"/>
              </p:ext>
            </p:extLst>
          </p:nvPr>
        </p:nvGraphicFramePr>
        <p:xfrm>
          <a:off x="4293732" y="3429000"/>
          <a:ext cx="6786072" cy="2289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024">
                  <a:extLst>
                    <a:ext uri="{9D8B030D-6E8A-4147-A177-3AD203B41FA5}">
                      <a16:colId xmlns:a16="http://schemas.microsoft.com/office/drawing/2014/main" val="856716807"/>
                    </a:ext>
                  </a:extLst>
                </a:gridCol>
                <a:gridCol w="2262024">
                  <a:extLst>
                    <a:ext uri="{9D8B030D-6E8A-4147-A177-3AD203B41FA5}">
                      <a16:colId xmlns:a16="http://schemas.microsoft.com/office/drawing/2014/main" val="1922724011"/>
                    </a:ext>
                  </a:extLst>
                </a:gridCol>
                <a:gridCol w="2262024">
                  <a:extLst>
                    <a:ext uri="{9D8B030D-6E8A-4147-A177-3AD203B41FA5}">
                      <a16:colId xmlns:a16="http://schemas.microsoft.com/office/drawing/2014/main" val="1395712186"/>
                    </a:ext>
                  </a:extLst>
                </a:gridCol>
              </a:tblGrid>
              <a:tr h="637479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Client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Additional Units Required (2029/2030)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Additional Units Required (2034/2035)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934702"/>
                  </a:ext>
                </a:extLst>
              </a:tr>
              <a:tr h="637479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Learning Disability/Autism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215382"/>
                  </a:ext>
                </a:extLst>
              </a:tr>
              <a:tr h="369333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Mental Health 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892255"/>
                  </a:ext>
                </a:extLst>
              </a:tr>
              <a:tr h="369333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9814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0A9B6B3-9E60-BD5D-C02E-D2AE99D07E6B}"/>
              </a:ext>
            </a:extLst>
          </p:cNvPr>
          <p:cNvSpPr txBox="1"/>
          <p:nvPr/>
        </p:nvSpPr>
        <p:spPr>
          <a:xfrm>
            <a:off x="4348264" y="778213"/>
            <a:ext cx="70152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Bristol faces </a:t>
            </a:r>
            <a:r>
              <a:rPr lang="en-GB" b="1" dirty="0"/>
              <a:t>high demand </a:t>
            </a:r>
            <a:r>
              <a:rPr lang="en-GB" dirty="0"/>
              <a:t>for specialised housing, with the current main option being </a:t>
            </a:r>
            <a:r>
              <a:rPr lang="en-GB" b="1" dirty="0"/>
              <a:t>residential care</a:t>
            </a:r>
            <a:r>
              <a:rPr lang="en-GB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Over the </a:t>
            </a:r>
            <a:r>
              <a:rPr lang="en-GB" b="1" dirty="0"/>
              <a:t>next decade, ~460 units </a:t>
            </a:r>
            <a:r>
              <a:rPr lang="en-GB" dirty="0"/>
              <a:t>of specialised accommodation will be developed for individuals with learning disabilities, autism, or mental health conditions.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Client needs vary widely, from the </a:t>
            </a:r>
            <a:r>
              <a:rPr lang="en-GB" b="1" dirty="0"/>
              <a:t>Assuring Transformation cohort </a:t>
            </a:r>
            <a:r>
              <a:rPr lang="en-GB" dirty="0"/>
              <a:t>(Transforming Care) to </a:t>
            </a:r>
            <a:r>
              <a:rPr lang="en-GB" b="1" dirty="0"/>
              <a:t>those requiring overnight care</a:t>
            </a:r>
            <a:r>
              <a:rPr lang="en-GB" dirty="0"/>
              <a:t>, who are currently living in care homes.</a:t>
            </a:r>
          </a:p>
        </p:txBody>
      </p:sp>
    </p:spTree>
    <p:extLst>
      <p:ext uri="{BB962C8B-B14F-4D97-AF65-F5344CB8AC3E}">
        <p14:creationId xmlns:p14="http://schemas.microsoft.com/office/powerpoint/2010/main" val="12423410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7A813B-DC39-435B-B876-4D940BB9E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FFFF"/>
                </a:solidFill>
              </a:rPr>
              <a:t>Housing and Care Regulation – Historical Context</a:t>
            </a:r>
          </a:p>
        </p:txBody>
      </p:sp>
      <p:sp>
        <p:nvSpPr>
          <p:cNvPr id="35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FC530-7782-448F-A25E-4D0D0D07D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600" b="1" dirty="0"/>
              <a:t>1980s Deregulation in personal care</a:t>
            </a:r>
          </a:p>
          <a:p>
            <a:r>
              <a:rPr lang="en-GB" sz="2600" dirty="0"/>
              <a:t>Aimed to increase diversity and competition.</a:t>
            </a:r>
          </a:p>
          <a:p>
            <a:r>
              <a:rPr lang="en-GB" sz="2600" dirty="0"/>
              <a:t>Expanded service range and reduced costs.</a:t>
            </a:r>
          </a:p>
          <a:p>
            <a:pPr marL="0" indent="0">
              <a:buNone/>
            </a:pPr>
            <a:r>
              <a:rPr lang="en-GB" sz="2600" b="1" dirty="0"/>
              <a:t>1980s Housing market changes</a:t>
            </a:r>
          </a:p>
          <a:p>
            <a:r>
              <a:rPr lang="en-GB" sz="2600" dirty="0"/>
              <a:t>Registered Providers (RPs) for social housing introduced.</a:t>
            </a:r>
          </a:p>
          <a:p>
            <a:r>
              <a:rPr lang="en-GB" sz="2600" dirty="0"/>
              <a:t>Local authorities lost control over housing markets.</a:t>
            </a:r>
          </a:p>
          <a:p>
            <a:pPr marL="0" indent="0">
              <a:buNone/>
            </a:pPr>
            <a:r>
              <a:rPr lang="en-GB" sz="2600" b="1" dirty="0"/>
              <a:t>Ongoing challenges for local authorities</a:t>
            </a:r>
          </a:p>
          <a:p>
            <a:r>
              <a:rPr lang="en-GB" sz="2600" dirty="0"/>
              <a:t>Still responsible for statutory services.</a:t>
            </a:r>
          </a:p>
          <a:p>
            <a:r>
              <a:rPr lang="en-GB" sz="2600" dirty="0"/>
              <a:t>Struggling to adapt to market and client driven changes in social care.</a:t>
            </a:r>
          </a:p>
        </p:txBody>
      </p:sp>
    </p:spTree>
    <p:extLst>
      <p:ext uri="{BB962C8B-B14F-4D97-AF65-F5344CB8AC3E}">
        <p14:creationId xmlns:p14="http://schemas.microsoft.com/office/powerpoint/2010/main" val="2782643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7A813B-DC39-435B-B876-4D940BB9E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FFFF"/>
                </a:solidFill>
              </a:rPr>
              <a:t>Housing and Care Evolution</a:t>
            </a:r>
          </a:p>
        </p:txBody>
      </p:sp>
      <p:sp>
        <p:nvSpPr>
          <p:cNvPr id="35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FC530-7782-448F-A25E-4D0D0D07D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sz="2600" b="1" dirty="0"/>
              <a:t>Market deregulation </a:t>
            </a:r>
            <a:r>
              <a:rPr lang="en-GB" sz="2600" dirty="0"/>
              <a:t>failed to establish a clear ‘housing with care’ model, leaving the sector without a cohesive framework.</a:t>
            </a:r>
          </a:p>
          <a:p>
            <a:r>
              <a:rPr lang="en-GB" sz="2600" b="1" dirty="0"/>
              <a:t>The 1990 Community Care Act </a:t>
            </a:r>
            <a:r>
              <a:rPr lang="en-GB" sz="2600" dirty="0"/>
              <a:t>shifted focus to community-based services, with local authorities transitioning to a commissioning role, purchasing services from private and voluntary providers.</a:t>
            </a:r>
          </a:p>
          <a:p>
            <a:r>
              <a:rPr lang="en-GB" sz="2600" b="1" dirty="0"/>
              <a:t>Local authorities increasingly relied on the private sector </a:t>
            </a:r>
            <a:r>
              <a:rPr lang="en-GB" sz="2600" dirty="0"/>
              <a:t>for both care and housing, contributing to the fragmented market we see today.</a:t>
            </a:r>
          </a:p>
        </p:txBody>
      </p:sp>
    </p:spTree>
    <p:extLst>
      <p:ext uri="{BB962C8B-B14F-4D97-AF65-F5344CB8AC3E}">
        <p14:creationId xmlns:p14="http://schemas.microsoft.com/office/powerpoint/2010/main" val="615479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7A813B-DC39-435B-B876-4D940BB9E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FFFF"/>
                </a:solidFill>
              </a:rPr>
              <a:t>Increased Market Complexity</a:t>
            </a:r>
          </a:p>
        </p:txBody>
      </p:sp>
      <p:sp>
        <p:nvSpPr>
          <p:cNvPr id="35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FC530-7782-448F-A25E-4D0D0D07D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sz="2600" b="1" dirty="0"/>
              <a:t>An aging population, rising demand for social care, and increasingly complex care needs</a:t>
            </a:r>
            <a:r>
              <a:rPr lang="en-GB" sz="2600" dirty="0"/>
              <a:t>, combined with </a:t>
            </a:r>
            <a:r>
              <a:rPr lang="en-GB" sz="2600" b="1" dirty="0"/>
              <a:t>reduced funding</a:t>
            </a:r>
            <a:r>
              <a:rPr lang="en-GB" sz="2600" dirty="0"/>
              <a:t>, have placed the system under severe financial strain.</a:t>
            </a:r>
          </a:p>
          <a:p>
            <a:r>
              <a:rPr lang="en-GB" sz="2600" b="1" dirty="0"/>
              <a:t>Austerity measures</a:t>
            </a:r>
            <a:r>
              <a:rPr lang="en-GB" sz="2600" dirty="0"/>
              <a:t> further cut social care budgets, leading to </a:t>
            </a:r>
            <a:r>
              <a:rPr lang="en-GB" sz="2600" b="1" dirty="0"/>
              <a:t>workforce challenges </a:t>
            </a:r>
            <a:r>
              <a:rPr lang="en-GB" sz="2600" dirty="0"/>
              <a:t>such as </a:t>
            </a:r>
            <a:r>
              <a:rPr lang="en-GB" sz="2600" b="1" dirty="0"/>
              <a:t>low wages, high staff turnover</a:t>
            </a:r>
            <a:r>
              <a:rPr lang="en-GB" sz="2600" dirty="0"/>
              <a:t>, and difficulties in maintaining service quality</a:t>
            </a:r>
          </a:p>
          <a:p>
            <a:r>
              <a:rPr lang="en-GB" sz="2600" dirty="0"/>
              <a:t>The current system is </a:t>
            </a:r>
            <a:r>
              <a:rPr lang="en-GB" sz="2600" b="1" dirty="0"/>
              <a:t>underfunded</a:t>
            </a:r>
            <a:r>
              <a:rPr lang="en-GB" sz="2600" dirty="0"/>
              <a:t> with reform needed to address these challenges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8288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7A813B-DC39-435B-B876-4D940BB9E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FFFF"/>
                </a:solidFill>
              </a:rPr>
              <a:t>Housing, Care and Welfare Reforms</a:t>
            </a:r>
          </a:p>
        </p:txBody>
      </p:sp>
      <p:sp>
        <p:nvSpPr>
          <p:cNvPr id="35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FC530-7782-448F-A25E-4D0D0D07D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sz="2600" dirty="0"/>
              <a:t>Following deregulation, the housing and social care market evolved into a </a:t>
            </a:r>
            <a:r>
              <a:rPr lang="en-GB" sz="2600" b="1" dirty="0"/>
              <a:t>mixed model</a:t>
            </a:r>
            <a:r>
              <a:rPr lang="en-GB" sz="2600" dirty="0"/>
              <a:t>, with </a:t>
            </a:r>
            <a:r>
              <a:rPr lang="en-GB" sz="2600" b="1" dirty="0"/>
              <a:t>care homes </a:t>
            </a:r>
            <a:r>
              <a:rPr lang="en-GB" sz="2600" dirty="0"/>
              <a:t>serving high-needs clients and </a:t>
            </a:r>
            <a:r>
              <a:rPr lang="en-GB" sz="2600" b="1" dirty="0"/>
              <a:t>supported living </a:t>
            </a:r>
            <a:r>
              <a:rPr lang="en-GB" sz="2600" dirty="0"/>
              <a:t>for those with lower care needs.</a:t>
            </a:r>
          </a:p>
          <a:p>
            <a:r>
              <a:rPr lang="en-GB" sz="2600" b="1" dirty="0"/>
              <a:t>Private and charitable care providers </a:t>
            </a:r>
            <a:r>
              <a:rPr lang="en-GB" sz="2600" dirty="0"/>
              <a:t>sourced housing from the open market, either through leasing or purchasing properties.</a:t>
            </a:r>
          </a:p>
          <a:p>
            <a:r>
              <a:rPr lang="en-GB" sz="2600" b="1" dirty="0"/>
              <a:t>Welfare reforms</a:t>
            </a:r>
            <a:r>
              <a:rPr lang="en-GB" sz="2600" dirty="0"/>
              <a:t>, combined with increasing client complexity and the </a:t>
            </a:r>
            <a:r>
              <a:rPr lang="en-GB" sz="2600" b="1" dirty="0"/>
              <a:t>ongoing housing crisis</a:t>
            </a:r>
            <a:r>
              <a:rPr lang="en-GB" sz="2600" dirty="0"/>
              <a:t>, have made this housing and care model largely </a:t>
            </a:r>
            <a:r>
              <a:rPr lang="en-GB" sz="2600" b="1" dirty="0"/>
              <a:t>unsustainable.</a:t>
            </a:r>
          </a:p>
        </p:txBody>
      </p:sp>
    </p:spTree>
    <p:extLst>
      <p:ext uri="{BB962C8B-B14F-4D97-AF65-F5344CB8AC3E}">
        <p14:creationId xmlns:p14="http://schemas.microsoft.com/office/powerpoint/2010/main" val="3945933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7A813B-DC39-435B-B876-4D940BB9E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FFFF"/>
                </a:solidFill>
              </a:rPr>
              <a:t>Early Success of the Care Provider Model</a:t>
            </a:r>
          </a:p>
        </p:txBody>
      </p:sp>
      <p:sp>
        <p:nvSpPr>
          <p:cNvPr id="35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FC530-7782-448F-A25E-4D0D0D07D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sz="2600" dirty="0"/>
              <a:t>In 1995, a care provider leases a block of flats, sub-letting to service users who claim Housing Benefit (HB).</a:t>
            </a:r>
          </a:p>
          <a:p>
            <a:r>
              <a:rPr lang="en-GB" sz="2600" dirty="0"/>
              <a:t>Under the old, more generous HB system, income from tenants covers the lease, and the arrangement runs successfully for 20 years.</a:t>
            </a:r>
          </a:p>
          <a:p>
            <a:r>
              <a:rPr lang="en-GB" sz="2600" dirty="0"/>
              <a:t>Bristol City Council commissions care services, creating a sustainable model at the time.</a:t>
            </a:r>
          </a:p>
        </p:txBody>
      </p:sp>
    </p:spTree>
    <p:extLst>
      <p:ext uri="{BB962C8B-B14F-4D97-AF65-F5344CB8AC3E}">
        <p14:creationId xmlns:p14="http://schemas.microsoft.com/office/powerpoint/2010/main" val="4204995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7A813B-DC39-435B-B876-4D940BB9E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FFFF"/>
                </a:solidFill>
              </a:rPr>
              <a:t>Impact of Successive Welfare Reforms</a:t>
            </a:r>
          </a:p>
        </p:txBody>
      </p:sp>
      <p:sp>
        <p:nvSpPr>
          <p:cNvPr id="35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FC530-7782-448F-A25E-4D0D0D07D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The introduction of the Local Housing Allowance (LHA) reduces financial support compared to the previous HB system, putting pressure on care providers.</a:t>
            </a:r>
          </a:p>
          <a:p>
            <a:r>
              <a:rPr lang="en-GB" dirty="0"/>
              <a:t>Landlord rent increases and reduced support make the scheme unsustainable, leading to vacant flats and further income loss.</a:t>
            </a:r>
          </a:p>
          <a:p>
            <a:r>
              <a:rPr lang="en-GB" dirty="0"/>
              <a:t>Long-term voids create additional financial strain, forcing care providers to cover shortfalls from care package income.</a:t>
            </a:r>
          </a:p>
        </p:txBody>
      </p:sp>
    </p:spTree>
    <p:extLst>
      <p:ext uri="{BB962C8B-B14F-4D97-AF65-F5344CB8AC3E}">
        <p14:creationId xmlns:p14="http://schemas.microsoft.com/office/powerpoint/2010/main" val="285934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a3d56c5-2c4b-4639-8090-01720d69c7a8" xsi:nil="true"/>
    <Image xmlns="ea81b3dc-3d72-4046-865a-3d19db8bad6d" xsi:nil="true"/>
    <lcf76f155ced4ddcb4097134ff3c332f xmlns="ea81b3dc-3d72-4046-865a-3d19db8bad6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1CC1BD42A45B41A5B5967B591196DB" ma:contentTypeVersion="16" ma:contentTypeDescription="Create a new document." ma:contentTypeScope="" ma:versionID="b68854e4ff2d0019ed1c8ddd60cc072c">
  <xsd:schema xmlns:xsd="http://www.w3.org/2001/XMLSchema" xmlns:xs="http://www.w3.org/2001/XMLSchema" xmlns:p="http://schemas.microsoft.com/office/2006/metadata/properties" xmlns:ns2="ea81b3dc-3d72-4046-865a-3d19db8bad6d" xmlns:ns3="1a3d56c5-2c4b-4639-8090-01720d69c7a8" targetNamespace="http://schemas.microsoft.com/office/2006/metadata/properties" ma:root="true" ma:fieldsID="989e35e3cc22f185c0064996a6a47056" ns2:_="" ns3:_="">
    <xsd:import namespace="ea81b3dc-3d72-4046-865a-3d19db8bad6d"/>
    <xsd:import namespace="1a3d56c5-2c4b-4639-8090-01720d69c7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Imag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81b3dc-3d72-4046-865a-3d19db8bad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a5c5b7b9-d7b5-4877-9e00-72022195986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Image" ma:index="21" nillable="true" ma:displayName="Image" ma:format="Thumbnail" ma:internalName="Imag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3d56c5-2c4b-4639-8090-01720d69c7a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d73277a4-1b49-4203-8b45-07b404aaef6e}" ma:internalName="TaxCatchAll" ma:showField="CatchAllData" ma:web="1a3d56c5-2c4b-4639-8090-01720d69c7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88C665-69C6-4AF4-BCD2-25DB4D18BB56}">
  <ds:schemaRefs>
    <ds:schemaRef ds:uri="673208fa-fa7e-479d-831b-b73d1c9373f9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2434519a-c793-4cdc-9713-f337e4734426"/>
  </ds:schemaRefs>
</ds:datastoreItem>
</file>

<file path=customXml/itemProps2.xml><?xml version="1.0" encoding="utf-8"?>
<ds:datastoreItem xmlns:ds="http://schemas.openxmlformats.org/officeDocument/2006/customXml" ds:itemID="{D0463796-957C-4BB7-A5FB-75E8AB1173BC}"/>
</file>

<file path=customXml/itemProps3.xml><?xml version="1.0" encoding="utf-8"?>
<ds:datastoreItem xmlns:ds="http://schemas.openxmlformats.org/officeDocument/2006/customXml" ds:itemID="{22014D2D-5C2A-45A4-B81B-5C6F6F42A7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1821</Words>
  <Application>Microsoft Office PowerPoint</Application>
  <PresentationFormat>Widescreen</PresentationFormat>
  <Paragraphs>145</Paragraphs>
  <Slides>21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</vt:lpstr>
      <vt:lpstr>Office Theme</vt:lpstr>
      <vt:lpstr>Office Theme</vt:lpstr>
      <vt:lpstr>1_Office Theme</vt:lpstr>
      <vt:lpstr>Challenges in Social Care and Commissioning</vt:lpstr>
      <vt:lpstr>Social Care  Facts and Figures in Bristol</vt:lpstr>
      <vt:lpstr>Demand in Bristol</vt:lpstr>
      <vt:lpstr>Housing and Care Regulation – Historical Context</vt:lpstr>
      <vt:lpstr>Housing and Care Evolution</vt:lpstr>
      <vt:lpstr>Increased Market Complexity</vt:lpstr>
      <vt:lpstr>Housing, Care and Welfare Reforms</vt:lpstr>
      <vt:lpstr>Early Success of the Care Provider Model</vt:lpstr>
      <vt:lpstr>Impact of Successive Welfare Reforms</vt:lpstr>
      <vt:lpstr>Transitioning to a New Care and Housing Model</vt:lpstr>
      <vt:lpstr>Engineering Future Proof Housing and Care Models</vt:lpstr>
      <vt:lpstr>PowerPoint Presentation</vt:lpstr>
      <vt:lpstr>Maximising Housing Supply</vt:lpstr>
      <vt:lpstr>Safeguards for Registered Providers</vt:lpstr>
      <vt:lpstr>Voids and Budget Fund</vt:lpstr>
      <vt:lpstr>Separation of Housing and Care</vt:lpstr>
      <vt:lpstr>Housing Benefit Protocol</vt:lpstr>
      <vt:lpstr>PowerPoint Presentation</vt:lpstr>
      <vt:lpstr>PowerPoint Presentation</vt:lpstr>
      <vt:lpstr>The Future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Reid</dc:creator>
  <cp:lastModifiedBy>Sue Howarth</cp:lastModifiedBy>
  <cp:revision>226</cp:revision>
  <dcterms:created xsi:type="dcterms:W3CDTF">2021-06-23T07:39:52Z</dcterms:created>
  <dcterms:modified xsi:type="dcterms:W3CDTF">2024-09-10T08:56:25Z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2fa3fd3-029b-403d-91b4-1dc930cb0e60_Enabled">
    <vt:lpwstr>true</vt:lpwstr>
  </property>
  <property fmtid="{D5CDD505-2E9C-101B-9397-08002B2CF9AE}" pid="3" name="MSIP_Label_82fa3fd3-029b-403d-91b4-1dc930cb0e60_SetDate">
    <vt:lpwstr>2021-06-23T07:49:47Z</vt:lpwstr>
  </property>
  <property fmtid="{D5CDD505-2E9C-101B-9397-08002B2CF9AE}" pid="4" name="MSIP_Label_82fa3fd3-029b-403d-91b4-1dc930cb0e60_Method">
    <vt:lpwstr>Standard</vt:lpwstr>
  </property>
  <property fmtid="{D5CDD505-2E9C-101B-9397-08002B2CF9AE}" pid="5" name="MSIP_Label_82fa3fd3-029b-403d-91b4-1dc930cb0e60_Name">
    <vt:lpwstr>82fa3fd3-029b-403d-91b4-1dc930cb0e60</vt:lpwstr>
  </property>
  <property fmtid="{D5CDD505-2E9C-101B-9397-08002B2CF9AE}" pid="6" name="MSIP_Label_82fa3fd3-029b-403d-91b4-1dc930cb0e60_SiteId">
    <vt:lpwstr>4ae48b41-0137-4599-8661-fc641fe77bea</vt:lpwstr>
  </property>
  <property fmtid="{D5CDD505-2E9C-101B-9397-08002B2CF9AE}" pid="7" name="MSIP_Label_82fa3fd3-029b-403d-91b4-1dc930cb0e60_ActionId">
    <vt:lpwstr>73c48570-7e11-4abc-b643-2d4ffb528ecc</vt:lpwstr>
  </property>
  <property fmtid="{D5CDD505-2E9C-101B-9397-08002B2CF9AE}" pid="8" name="MSIP_Label_82fa3fd3-029b-403d-91b4-1dc930cb0e60_ContentBits">
    <vt:lpwstr>0</vt:lpwstr>
  </property>
  <property fmtid="{D5CDD505-2E9C-101B-9397-08002B2CF9AE}" pid="9" name="ContentTypeId">
    <vt:lpwstr>0x010100601CC1BD42A45B41A5B5967B591196DB</vt:lpwstr>
  </property>
</Properties>
</file>