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13.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23"/>
  </p:notesMasterIdLst>
  <p:sldIdLst>
    <p:sldId id="256" r:id="rId2"/>
    <p:sldId id="257" r:id="rId3"/>
    <p:sldId id="292" r:id="rId4"/>
    <p:sldId id="267" r:id="rId5"/>
    <p:sldId id="280" r:id="rId6"/>
    <p:sldId id="263" r:id="rId7"/>
    <p:sldId id="293" r:id="rId8"/>
    <p:sldId id="281" r:id="rId9"/>
    <p:sldId id="269" r:id="rId10"/>
    <p:sldId id="284" r:id="rId11"/>
    <p:sldId id="283" r:id="rId12"/>
    <p:sldId id="271" r:id="rId13"/>
    <p:sldId id="290" r:id="rId14"/>
    <p:sldId id="291" r:id="rId15"/>
    <p:sldId id="289" r:id="rId16"/>
    <p:sldId id="285" r:id="rId17"/>
    <p:sldId id="273" r:id="rId18"/>
    <p:sldId id="286" r:id="rId19"/>
    <p:sldId id="287" r:id="rId20"/>
    <p:sldId id="272"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6F74"/>
    <a:srgbClr val="262C42"/>
    <a:srgbClr val="14D5BB"/>
    <a:srgbClr val="E0FCF8"/>
    <a:srgbClr val="BFF9F1"/>
    <a:srgbClr val="9CF6E9"/>
    <a:srgbClr val="D5FB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94660"/>
  </p:normalViewPr>
  <p:slideViewPr>
    <p:cSldViewPr snapToGrid="0">
      <p:cViewPr varScale="1">
        <p:scale>
          <a:sx n="105" d="100"/>
          <a:sy n="105"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AAD411-DCB3-4242-86BC-A70ABE7ADB7D}" type="datetimeFigureOut">
              <a:rPr lang="en-GB" smtClean="0"/>
              <a:t>09/09/2024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936E31-40A4-404F-A40D-EFDFDCE045AC}" type="slidenum">
              <a:rPr lang="en-GB" smtClean="0"/>
              <a:t>‹#›</a:t>
            </a:fld>
            <a:endParaRPr lang="en-GB"/>
          </a:p>
        </p:txBody>
      </p:sp>
    </p:spTree>
    <p:extLst>
      <p:ext uri="{BB962C8B-B14F-4D97-AF65-F5344CB8AC3E}">
        <p14:creationId xmlns:p14="http://schemas.microsoft.com/office/powerpoint/2010/main" val="3689054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936E31-40A4-404F-A40D-EFDFDCE045AC}" type="slidenum">
              <a:rPr lang="en-GB" smtClean="0"/>
              <a:t>3</a:t>
            </a:fld>
            <a:endParaRPr lang="en-GB"/>
          </a:p>
        </p:txBody>
      </p:sp>
    </p:spTree>
    <p:extLst>
      <p:ext uri="{BB962C8B-B14F-4D97-AF65-F5344CB8AC3E}">
        <p14:creationId xmlns:p14="http://schemas.microsoft.com/office/powerpoint/2010/main" val="2206541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936E31-40A4-404F-A40D-EFDFDCE045AC}" type="slidenum">
              <a:rPr lang="en-GB" smtClean="0"/>
              <a:t>10</a:t>
            </a:fld>
            <a:endParaRPr lang="en-GB"/>
          </a:p>
        </p:txBody>
      </p:sp>
    </p:spTree>
    <p:extLst>
      <p:ext uri="{BB962C8B-B14F-4D97-AF65-F5344CB8AC3E}">
        <p14:creationId xmlns:p14="http://schemas.microsoft.com/office/powerpoint/2010/main" val="3786977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936E31-40A4-404F-A40D-EFDFDCE045AC}" type="slidenum">
              <a:rPr lang="en-GB" smtClean="0"/>
              <a:t>13</a:t>
            </a:fld>
            <a:endParaRPr lang="en-GB"/>
          </a:p>
        </p:txBody>
      </p:sp>
    </p:spTree>
    <p:extLst>
      <p:ext uri="{BB962C8B-B14F-4D97-AF65-F5344CB8AC3E}">
        <p14:creationId xmlns:p14="http://schemas.microsoft.com/office/powerpoint/2010/main" val="1296464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936E31-40A4-404F-A40D-EFDFDCE045AC}" type="slidenum">
              <a:rPr lang="en-GB" smtClean="0"/>
              <a:t>15</a:t>
            </a:fld>
            <a:endParaRPr lang="en-GB"/>
          </a:p>
        </p:txBody>
      </p:sp>
    </p:spTree>
    <p:extLst>
      <p:ext uri="{BB962C8B-B14F-4D97-AF65-F5344CB8AC3E}">
        <p14:creationId xmlns:p14="http://schemas.microsoft.com/office/powerpoint/2010/main" val="287830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6"/>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7"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4"/>
            <a:ext cx="7766937"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CF3F12B-83BA-4AA2-A3D8-C7FD7F6FDFF3}"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DC654A-4EBA-4D13-8A6C-73CE74C35933}" type="slidenum">
              <a:rPr lang="en-GB" smtClean="0"/>
              <a:t>‹#›</a:t>
            </a:fld>
            <a:endParaRPr lang="en-GB"/>
          </a:p>
        </p:txBody>
      </p:sp>
    </p:spTree>
    <p:extLst>
      <p:ext uri="{BB962C8B-B14F-4D97-AF65-F5344CB8AC3E}">
        <p14:creationId xmlns:p14="http://schemas.microsoft.com/office/powerpoint/2010/main" val="2305963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F3F12B-83BA-4AA2-A3D8-C7FD7F6FDFF3}"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DC654A-4EBA-4D13-8A6C-73CE74C35933}" type="slidenum">
              <a:rPr lang="en-GB" smtClean="0"/>
              <a:t>‹#›</a:t>
            </a:fld>
            <a:endParaRPr lang="en-GB"/>
          </a:p>
        </p:txBody>
      </p:sp>
    </p:spTree>
    <p:extLst>
      <p:ext uri="{BB962C8B-B14F-4D97-AF65-F5344CB8AC3E}">
        <p14:creationId xmlns:p14="http://schemas.microsoft.com/office/powerpoint/2010/main" val="1876676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5" y="609600"/>
            <a:ext cx="809413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40" y="3632201"/>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F3F12B-83BA-4AA2-A3D8-C7FD7F6FDFF3}"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DC654A-4EBA-4D13-8A6C-73CE74C35933}"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2"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sz="1800" dirty="0">
              <a:solidFill>
                <a:schemeClr val="accent1">
                  <a:lumMod val="60000"/>
                  <a:lumOff val="40000"/>
                </a:schemeClr>
              </a:solidFill>
              <a:latin typeface="Arial"/>
            </a:endParaRPr>
          </a:p>
        </p:txBody>
      </p:sp>
    </p:spTree>
    <p:extLst>
      <p:ext uri="{BB962C8B-B14F-4D97-AF65-F5344CB8AC3E}">
        <p14:creationId xmlns:p14="http://schemas.microsoft.com/office/powerpoint/2010/main" val="4198017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F3F12B-83BA-4AA2-A3D8-C7FD7F6FDFF3}"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DC654A-4EBA-4D13-8A6C-73CE74C35933}" type="slidenum">
              <a:rPr lang="en-GB" smtClean="0"/>
              <a:t>‹#›</a:t>
            </a:fld>
            <a:endParaRPr lang="en-GB"/>
          </a:p>
        </p:txBody>
      </p:sp>
    </p:spTree>
    <p:extLst>
      <p:ext uri="{BB962C8B-B14F-4D97-AF65-F5344CB8AC3E}">
        <p14:creationId xmlns:p14="http://schemas.microsoft.com/office/powerpoint/2010/main" val="2935677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5" y="609600"/>
            <a:ext cx="809413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4" y="4013201"/>
            <a:ext cx="8596668"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F3F12B-83BA-4AA2-A3D8-C7FD7F6FDFF3}"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DC654A-4EBA-4D13-8A6C-73CE74C35933}"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2"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889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4" y="4013201"/>
            <a:ext cx="8596668"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F3F12B-83BA-4AA2-A3D8-C7FD7F6FDFF3}"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DC654A-4EBA-4D13-8A6C-73CE74C35933}" type="slidenum">
              <a:rPr lang="en-GB" smtClean="0"/>
              <a:t>‹#›</a:t>
            </a:fld>
            <a:endParaRPr lang="en-GB"/>
          </a:p>
        </p:txBody>
      </p:sp>
    </p:spTree>
    <p:extLst>
      <p:ext uri="{BB962C8B-B14F-4D97-AF65-F5344CB8AC3E}">
        <p14:creationId xmlns:p14="http://schemas.microsoft.com/office/powerpoint/2010/main" val="35236151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F3F12B-83BA-4AA2-A3D8-C7FD7F6FDFF3}"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DC654A-4EBA-4D13-8A6C-73CE74C35933}" type="slidenum">
              <a:rPr lang="en-GB" smtClean="0"/>
              <a:t>‹#›</a:t>
            </a:fld>
            <a:endParaRPr lang="en-GB"/>
          </a:p>
        </p:txBody>
      </p:sp>
    </p:spTree>
    <p:extLst>
      <p:ext uri="{BB962C8B-B14F-4D97-AF65-F5344CB8AC3E}">
        <p14:creationId xmlns:p14="http://schemas.microsoft.com/office/powerpoint/2010/main" val="7426138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600"/>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49"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F3F12B-83BA-4AA2-A3D8-C7FD7F6FDFF3}"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DC654A-4EBA-4D13-8A6C-73CE74C35933}" type="slidenum">
              <a:rPr lang="en-GB" smtClean="0"/>
              <a:t>‹#›</a:t>
            </a:fld>
            <a:endParaRPr lang="en-GB"/>
          </a:p>
        </p:txBody>
      </p:sp>
    </p:spTree>
    <p:extLst>
      <p:ext uri="{BB962C8B-B14F-4D97-AF65-F5344CB8AC3E}">
        <p14:creationId xmlns:p14="http://schemas.microsoft.com/office/powerpoint/2010/main" val="2388208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F3F12B-83BA-4AA2-A3D8-C7FD7F6FDFF3}"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DC654A-4EBA-4D13-8A6C-73CE74C35933}" type="slidenum">
              <a:rPr lang="en-GB" smtClean="0"/>
              <a:t>‹#›</a:t>
            </a:fld>
            <a:endParaRPr lang="en-GB"/>
          </a:p>
        </p:txBody>
      </p:sp>
    </p:spTree>
    <p:extLst>
      <p:ext uri="{BB962C8B-B14F-4D97-AF65-F5344CB8AC3E}">
        <p14:creationId xmlns:p14="http://schemas.microsoft.com/office/powerpoint/2010/main" val="685361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8"/>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F3F12B-83BA-4AA2-A3D8-C7FD7F6FDFF3}"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DC654A-4EBA-4D13-8A6C-73CE74C35933}" type="slidenum">
              <a:rPr lang="en-GB" smtClean="0"/>
              <a:t>‹#›</a:t>
            </a:fld>
            <a:endParaRPr lang="en-GB"/>
          </a:p>
        </p:txBody>
      </p:sp>
    </p:spTree>
    <p:extLst>
      <p:ext uri="{BB962C8B-B14F-4D97-AF65-F5344CB8AC3E}">
        <p14:creationId xmlns:p14="http://schemas.microsoft.com/office/powerpoint/2010/main" val="3343839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5" y="2160589"/>
            <a:ext cx="4184036"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1" y="2160590"/>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CF3F12B-83BA-4AA2-A3D8-C7FD7F6FDFF3}" type="datetimeFigureOut">
              <a:rPr lang="en-GB" smtClean="0"/>
              <a:t>09/09/2024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DC654A-4EBA-4D13-8A6C-73CE74C35933}" type="slidenum">
              <a:rPr lang="en-GB" smtClean="0"/>
              <a:t>‹#›</a:t>
            </a:fld>
            <a:endParaRPr lang="en-GB"/>
          </a:p>
        </p:txBody>
      </p:sp>
    </p:spTree>
    <p:extLst>
      <p:ext uri="{BB962C8B-B14F-4D97-AF65-F5344CB8AC3E}">
        <p14:creationId xmlns:p14="http://schemas.microsoft.com/office/powerpoint/2010/main" val="2763516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7"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7"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4"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8"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F3F12B-83BA-4AA2-A3D8-C7FD7F6FDFF3}" type="datetimeFigureOut">
              <a:rPr lang="en-GB" smtClean="0"/>
              <a:t>09/09/2024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3DC654A-4EBA-4D13-8A6C-73CE74C35933}" type="slidenum">
              <a:rPr lang="en-GB" smtClean="0"/>
              <a:t>‹#›</a:t>
            </a:fld>
            <a:endParaRPr lang="en-GB"/>
          </a:p>
        </p:txBody>
      </p:sp>
    </p:spTree>
    <p:extLst>
      <p:ext uri="{BB962C8B-B14F-4D97-AF65-F5344CB8AC3E}">
        <p14:creationId xmlns:p14="http://schemas.microsoft.com/office/powerpoint/2010/main" val="3481274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CF3F12B-83BA-4AA2-A3D8-C7FD7F6FDFF3}" type="datetimeFigureOut">
              <a:rPr lang="en-GB" smtClean="0"/>
              <a:t>09/09/2024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3DC654A-4EBA-4D13-8A6C-73CE74C35933}" type="slidenum">
              <a:rPr lang="en-GB" smtClean="0"/>
              <a:t>‹#›</a:t>
            </a:fld>
            <a:endParaRPr lang="en-GB"/>
          </a:p>
        </p:txBody>
      </p:sp>
    </p:spTree>
    <p:extLst>
      <p:ext uri="{BB962C8B-B14F-4D97-AF65-F5344CB8AC3E}">
        <p14:creationId xmlns:p14="http://schemas.microsoft.com/office/powerpoint/2010/main" val="2955395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F3F12B-83BA-4AA2-A3D8-C7FD7F6FDFF3}" type="datetimeFigureOut">
              <a:rPr lang="en-GB" smtClean="0"/>
              <a:t>09/09/2024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3DC654A-4EBA-4D13-8A6C-73CE74C35933}" type="slidenum">
              <a:rPr lang="en-GB" smtClean="0"/>
              <a:t>‹#›</a:t>
            </a:fld>
            <a:endParaRPr lang="en-GB"/>
          </a:p>
        </p:txBody>
      </p:sp>
    </p:spTree>
    <p:extLst>
      <p:ext uri="{BB962C8B-B14F-4D97-AF65-F5344CB8AC3E}">
        <p14:creationId xmlns:p14="http://schemas.microsoft.com/office/powerpoint/2010/main" val="1872639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3"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3" y="514925"/>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3"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CF3F12B-83BA-4AA2-A3D8-C7FD7F6FDFF3}" type="datetimeFigureOut">
              <a:rPr lang="en-GB" smtClean="0"/>
              <a:t>09/09/2024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DC654A-4EBA-4D13-8A6C-73CE74C35933}" type="slidenum">
              <a:rPr lang="en-GB" smtClean="0"/>
              <a:t>‹#›</a:t>
            </a:fld>
            <a:endParaRPr lang="en-GB"/>
          </a:p>
        </p:txBody>
      </p:sp>
    </p:spTree>
    <p:extLst>
      <p:ext uri="{BB962C8B-B14F-4D97-AF65-F5344CB8AC3E}">
        <p14:creationId xmlns:p14="http://schemas.microsoft.com/office/powerpoint/2010/main" val="133931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6"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6"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F3F12B-83BA-4AA2-A3D8-C7FD7F6FDFF3}" type="datetimeFigureOut">
              <a:rPr lang="en-GB" smtClean="0"/>
              <a:t>09/09/2024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DC654A-4EBA-4D13-8A6C-73CE74C35933}" type="slidenum">
              <a:rPr lang="en-GB" smtClean="0"/>
              <a:t>‹#›</a:t>
            </a:fld>
            <a:endParaRPr lang="en-GB"/>
          </a:p>
        </p:txBody>
      </p:sp>
    </p:spTree>
    <p:extLst>
      <p:ext uri="{BB962C8B-B14F-4D97-AF65-F5344CB8AC3E}">
        <p14:creationId xmlns:p14="http://schemas.microsoft.com/office/powerpoint/2010/main" val="3856164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6"/>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90"/>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2" y="6041363"/>
            <a:ext cx="91194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CF3F12B-83BA-4AA2-A3D8-C7FD7F6FDFF3}" type="datetimeFigureOut">
              <a:rPr lang="en-GB" smtClean="0"/>
              <a:t>09/09/2024</a:t>
            </a:fld>
            <a:endParaRPr lang="en-GB"/>
          </a:p>
        </p:txBody>
      </p:sp>
      <p:sp>
        <p:nvSpPr>
          <p:cNvPr id="5" name="Footer Placeholder 4"/>
          <p:cNvSpPr>
            <a:spLocks noGrp="1"/>
          </p:cNvSpPr>
          <p:nvPr>
            <p:ph type="ftr" sz="quarter" idx="3"/>
          </p:nvPr>
        </p:nvSpPr>
        <p:spPr>
          <a:xfrm>
            <a:off x="677334" y="6041363"/>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3"/>
            <a:ext cx="683339" cy="365125"/>
          </a:xfrm>
          <a:prstGeom prst="rect">
            <a:avLst/>
          </a:prstGeom>
        </p:spPr>
        <p:txBody>
          <a:bodyPr vert="horz" lIns="91440" tIns="45720" rIns="91440" bIns="45720" rtlCol="0" anchor="ctr"/>
          <a:lstStyle>
            <a:lvl1pPr algn="r">
              <a:defRPr sz="900">
                <a:solidFill>
                  <a:schemeClr val="accent1"/>
                </a:solidFill>
              </a:defRPr>
            </a:lvl1pPr>
          </a:lstStyle>
          <a:p>
            <a:fld id="{C3DC654A-4EBA-4D13-8A6C-73CE74C35933}" type="slidenum">
              <a:rPr lang="en-GB" smtClean="0"/>
              <a:t>‹#›</a:t>
            </a:fld>
            <a:endParaRPr lang="en-GB"/>
          </a:p>
        </p:txBody>
      </p:sp>
    </p:spTree>
    <p:extLst>
      <p:ext uri="{BB962C8B-B14F-4D97-AF65-F5344CB8AC3E}">
        <p14:creationId xmlns:p14="http://schemas.microsoft.com/office/powerpoint/2010/main" val="2083688125"/>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england.nhs.uk/learning-disabilities/improving-health/stomp-stamp/"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www.cqc.org.uk/guidance-providers/autistic-people-learning-disability/quality-life-tool" TargetMode="External"/><Relationship Id="rId2" Type="http://schemas.openxmlformats.org/officeDocument/2006/relationships/hyperlink" Target="https://www.cqc.org.uk/guidance-regulation/providers/assessment/evidence-categories" TargetMode="Externa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hyperlink" Target="https://www.careproviderhubsouthend.co.uk/test-page-pamm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s://www.cqc.org.uk/guidance-regulation/providers/assessment/evidence-categories/outcomes" TargetMode="External"/><Relationship Id="rId3" Type="http://schemas.openxmlformats.org/officeDocument/2006/relationships/hyperlink" Target="https://www.cqc.org.uk/guidance-regulation/providers/assessment/evidence-categories/peoples-experience" TargetMode="External"/><Relationship Id="rId7" Type="http://schemas.openxmlformats.org/officeDocument/2006/relationships/hyperlink" Target="https://www.cqc.org.uk/guidance-regulation/providers/assessment/evidence-categories/processes"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cqc.org.uk/guidance-regulation/providers/assessment/evidence-categories/observation" TargetMode="External"/><Relationship Id="rId5" Type="http://schemas.openxmlformats.org/officeDocument/2006/relationships/hyperlink" Target="https://www.cqc.org.uk/guidance-regulation/providers/assessment/evidence-categories/feedback-partners" TargetMode="External"/><Relationship Id="rId10" Type="http://schemas.openxmlformats.org/officeDocument/2006/relationships/image" Target="../media/image2.png"/><Relationship Id="rId4" Type="http://schemas.openxmlformats.org/officeDocument/2006/relationships/hyperlink" Target="https://www.cqc.org.uk/guidance-regulation/providers/assessment/evidence-categories/feedback-staff-and-leaders" TargetMode="External"/><Relationship Id="rId9" Type="http://schemas.openxmlformats.org/officeDocument/2006/relationships/hyperlink" Target="https://www.cqc.org.uk/guidance-regulation/providers/assessment/evidence-categories/evidence-categories-sector-groups"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3514EAC-A3B1-4615-2D09-F2093A680530}"/>
              </a:ext>
            </a:extLst>
          </p:cNvPr>
          <p:cNvSpPr txBox="1"/>
          <p:nvPr/>
        </p:nvSpPr>
        <p:spPr>
          <a:xfrm>
            <a:off x="1138185" y="2769607"/>
            <a:ext cx="8615416" cy="2660728"/>
          </a:xfrm>
          <a:prstGeom prst="rect">
            <a:avLst/>
          </a:prstGeom>
          <a:noFill/>
        </p:spPr>
        <p:txBody>
          <a:bodyPr wrap="square" rtlCol="0">
            <a:spAutoFit/>
          </a:bodyPr>
          <a:lstStyle/>
          <a:p>
            <a:pPr marL="457200" indent="-457200" algn="ctr">
              <a:buFont typeface="Arial" panose="020B0604020202020204" pitchFamily="34" charset="0"/>
              <a:buChar char="•"/>
            </a:pPr>
            <a:r>
              <a:rPr lang="en-US" sz="2800" b="1" dirty="0">
                <a:solidFill>
                  <a:srgbClr val="246F74"/>
                </a:solidFill>
                <a:latin typeface="Calibri" panose="020F0502020204030204" pitchFamily="34" charset="0"/>
                <a:ea typeface="Calibri" panose="020F0502020204030204" pitchFamily="34" charset="0"/>
                <a:cs typeface="Calibri" panose="020F0502020204030204" pitchFamily="34" charset="0"/>
              </a:rPr>
              <a:t>To provide insight into CQC inspections under the new framework</a:t>
            </a:r>
          </a:p>
          <a:p>
            <a:pPr marL="457200" indent="-457200" algn="ctr">
              <a:buFont typeface="Arial" panose="020B0604020202020204" pitchFamily="34" charset="0"/>
              <a:buChar char="•"/>
            </a:pPr>
            <a:r>
              <a:rPr lang="en-US" sz="2800" b="1" dirty="0">
                <a:solidFill>
                  <a:srgbClr val="246F74"/>
                </a:solidFill>
                <a:latin typeface="Calibri" panose="020F0502020204030204" pitchFamily="34" charset="0"/>
                <a:ea typeface="Calibri" panose="020F0502020204030204" pitchFamily="34" charset="0"/>
                <a:cs typeface="Calibri" panose="020F0502020204030204" pitchFamily="34" charset="0"/>
              </a:rPr>
              <a:t>How the new framework will impact organisation's providing services to individuals with learning disabilities.</a:t>
            </a:r>
            <a:endParaRPr lang="en-GB" sz="2800" b="1" dirty="0">
              <a:solidFill>
                <a:srgbClr val="246F74"/>
              </a:solidFill>
              <a:latin typeface="Calibri" panose="020F0502020204030204" pitchFamily="34" charset="0"/>
              <a:ea typeface="Calibri" panose="020F0502020204030204" pitchFamily="34" charset="0"/>
              <a:cs typeface="Calibri" panose="020F0502020204030204" pitchFamily="34" charset="0"/>
            </a:endParaRPr>
          </a:p>
          <a:p>
            <a:pPr algn="ctr">
              <a:lnSpc>
                <a:spcPct val="150000"/>
              </a:lnSpc>
            </a:pPr>
            <a:r>
              <a:rPr lang="en-GB" sz="2000" dirty="0">
                <a:latin typeface="Calibri" panose="020F0502020204030204" pitchFamily="34" charset="0"/>
                <a:ea typeface="Calibri" panose="020F0502020204030204" pitchFamily="34" charset="0"/>
                <a:cs typeface="Calibri" panose="020F0502020204030204" pitchFamily="34" charset="0"/>
              </a:rPr>
              <a:t> </a:t>
            </a:r>
          </a:p>
        </p:txBody>
      </p:sp>
      <p:pic>
        <p:nvPicPr>
          <p:cNvPr id="8" name="Picture 7">
            <a:extLst>
              <a:ext uri="{FF2B5EF4-FFF2-40B4-BE49-F238E27FC236}">
                <a16:creationId xmlns:a16="http://schemas.microsoft.com/office/drawing/2014/main" id="{F67DA988-AF00-AAD8-7BBB-B2048CAA52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5405" y="561482"/>
            <a:ext cx="2799412" cy="898744"/>
          </a:xfrm>
          <a:prstGeom prst="rect">
            <a:avLst/>
          </a:prstGeom>
        </p:spPr>
      </p:pic>
      <p:pic>
        <p:nvPicPr>
          <p:cNvPr id="3" name="Picture 2">
            <a:extLst>
              <a:ext uri="{FF2B5EF4-FFF2-40B4-BE49-F238E27FC236}">
                <a16:creationId xmlns:a16="http://schemas.microsoft.com/office/drawing/2014/main" id="{38B2F63C-280B-8930-D1CD-FDD07809639D}"/>
              </a:ext>
            </a:extLst>
          </p:cNvPr>
          <p:cNvPicPr>
            <a:picLocks noChangeAspect="1"/>
          </p:cNvPicPr>
          <p:nvPr/>
        </p:nvPicPr>
        <p:blipFill>
          <a:blip r:embed="rId3"/>
          <a:stretch>
            <a:fillRect/>
          </a:stretch>
        </p:blipFill>
        <p:spPr>
          <a:xfrm>
            <a:off x="5790420" y="687718"/>
            <a:ext cx="2353455" cy="772508"/>
          </a:xfrm>
          <a:prstGeom prst="rect">
            <a:avLst/>
          </a:prstGeom>
        </p:spPr>
      </p:pic>
    </p:spTree>
    <p:extLst>
      <p:ext uri="{BB962C8B-B14F-4D97-AF65-F5344CB8AC3E}">
        <p14:creationId xmlns:p14="http://schemas.microsoft.com/office/powerpoint/2010/main" val="3341410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28F7A08-E5C2-CBDD-7F44-A7D887AAABF5}"/>
              </a:ext>
            </a:extLst>
          </p:cNvPr>
          <p:cNvSpPr/>
          <p:nvPr/>
        </p:nvSpPr>
        <p:spPr>
          <a:xfrm>
            <a:off x="7046976" y="0"/>
            <a:ext cx="5145024" cy="68580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https://www.cqc.org.uk/guidance-providers/autistic-people-learning-disability/quality-life-tool</a:t>
            </a:r>
          </a:p>
        </p:txBody>
      </p:sp>
      <p:sp>
        <p:nvSpPr>
          <p:cNvPr id="5" name="TextBox 4">
            <a:extLst>
              <a:ext uri="{FF2B5EF4-FFF2-40B4-BE49-F238E27FC236}">
                <a16:creationId xmlns:a16="http://schemas.microsoft.com/office/drawing/2014/main" id="{0762613E-224E-B4B4-2946-BD282896B4CF}"/>
              </a:ext>
            </a:extLst>
          </p:cNvPr>
          <p:cNvSpPr txBox="1"/>
          <p:nvPr/>
        </p:nvSpPr>
        <p:spPr>
          <a:xfrm>
            <a:off x="1048813" y="538207"/>
            <a:ext cx="8399987" cy="523220"/>
          </a:xfrm>
          <a:prstGeom prst="rect">
            <a:avLst/>
          </a:prstGeom>
          <a:noFill/>
        </p:spPr>
        <p:txBody>
          <a:bodyPr wrap="square" rtlCol="0">
            <a:spAutoFit/>
          </a:bodyPr>
          <a:lstStyle/>
          <a:p>
            <a:r>
              <a:rPr lang="en-GB" sz="2800" b="1" dirty="0">
                <a:solidFill>
                  <a:srgbClr val="246F74"/>
                </a:solidFill>
                <a:latin typeface="Calibri" panose="020F0502020204030204" pitchFamily="34" charset="0"/>
                <a:ea typeface="Calibri" panose="020F0502020204030204" pitchFamily="34" charset="0"/>
                <a:cs typeface="Calibri" panose="020F0502020204030204" pitchFamily="34" charset="0"/>
              </a:rPr>
              <a:t>Quality of life tool</a:t>
            </a:r>
          </a:p>
        </p:txBody>
      </p:sp>
      <p:graphicFrame>
        <p:nvGraphicFramePr>
          <p:cNvPr id="8" name="Table 7">
            <a:extLst>
              <a:ext uri="{FF2B5EF4-FFF2-40B4-BE49-F238E27FC236}">
                <a16:creationId xmlns:a16="http://schemas.microsoft.com/office/drawing/2014/main" id="{F3F54283-D343-6024-F565-154D33726674}"/>
              </a:ext>
            </a:extLst>
          </p:cNvPr>
          <p:cNvGraphicFramePr>
            <a:graphicFrameLocks noGrp="1"/>
          </p:cNvGraphicFramePr>
          <p:nvPr>
            <p:extLst>
              <p:ext uri="{D42A27DB-BD31-4B8C-83A1-F6EECF244321}">
                <p14:modId xmlns:p14="http://schemas.microsoft.com/office/powerpoint/2010/main" val="2312306568"/>
              </p:ext>
            </p:extLst>
          </p:nvPr>
        </p:nvGraphicFramePr>
        <p:xfrm>
          <a:off x="423830" y="132446"/>
          <a:ext cx="11099477" cy="6593108"/>
        </p:xfrm>
        <a:graphic>
          <a:graphicData uri="http://schemas.openxmlformats.org/drawingml/2006/table">
            <a:tbl>
              <a:tblPr firstRow="1" bandRow="1">
                <a:tableStyleId>{5C22544A-7EE6-4342-B048-85BDC9FD1C3A}</a:tableStyleId>
              </a:tblPr>
              <a:tblGrid>
                <a:gridCol w="1218357">
                  <a:extLst>
                    <a:ext uri="{9D8B030D-6E8A-4147-A177-3AD203B41FA5}">
                      <a16:colId xmlns:a16="http://schemas.microsoft.com/office/drawing/2014/main" val="343616512"/>
                    </a:ext>
                  </a:extLst>
                </a:gridCol>
                <a:gridCol w="1744825">
                  <a:extLst>
                    <a:ext uri="{9D8B030D-6E8A-4147-A177-3AD203B41FA5}">
                      <a16:colId xmlns:a16="http://schemas.microsoft.com/office/drawing/2014/main" val="3855719539"/>
                    </a:ext>
                  </a:extLst>
                </a:gridCol>
                <a:gridCol w="1632857">
                  <a:extLst>
                    <a:ext uri="{9D8B030D-6E8A-4147-A177-3AD203B41FA5}">
                      <a16:colId xmlns:a16="http://schemas.microsoft.com/office/drawing/2014/main" val="1747190652"/>
                    </a:ext>
                  </a:extLst>
                </a:gridCol>
                <a:gridCol w="2127379">
                  <a:extLst>
                    <a:ext uri="{9D8B030D-6E8A-4147-A177-3AD203B41FA5}">
                      <a16:colId xmlns:a16="http://schemas.microsoft.com/office/drawing/2014/main" val="353509467"/>
                    </a:ext>
                  </a:extLst>
                </a:gridCol>
                <a:gridCol w="4376059">
                  <a:extLst>
                    <a:ext uri="{9D8B030D-6E8A-4147-A177-3AD203B41FA5}">
                      <a16:colId xmlns:a16="http://schemas.microsoft.com/office/drawing/2014/main" val="4142007022"/>
                    </a:ext>
                  </a:extLst>
                </a:gridCol>
              </a:tblGrid>
              <a:tr h="405288">
                <a:tc>
                  <a:txBody>
                    <a:bodyPr/>
                    <a:lstStyle/>
                    <a:p>
                      <a:endParaRPr lang="en-GB" sz="1200" dirty="0"/>
                    </a:p>
                  </a:txBody>
                  <a:tcPr marL="61718" marR="61718" marT="30859" marB="30859" anchor="ctr">
                    <a:solidFill>
                      <a:srgbClr val="22696F"/>
                    </a:solidFill>
                  </a:tcPr>
                </a:tc>
                <a:tc>
                  <a:txBody>
                    <a:bodyPr/>
                    <a:lstStyle/>
                    <a:p>
                      <a:r>
                        <a:rPr lang="en-GB" sz="1200" dirty="0"/>
                        <a:t>Challenge </a:t>
                      </a:r>
                    </a:p>
                  </a:txBody>
                  <a:tcPr marL="61718" marR="61718" marT="30859" marB="30859" anchor="ctr">
                    <a:solidFill>
                      <a:srgbClr val="22696F"/>
                    </a:solidFill>
                  </a:tcPr>
                </a:tc>
                <a:tc>
                  <a:txBody>
                    <a:bodyPr/>
                    <a:lstStyle/>
                    <a:p>
                      <a:r>
                        <a:rPr lang="en-GB" sz="1200"/>
                        <a:t>Impact</a:t>
                      </a:r>
                    </a:p>
                  </a:txBody>
                  <a:tcPr marL="61718" marR="61718" marT="30859" marB="30859" anchor="ctr">
                    <a:solidFill>
                      <a:srgbClr val="22696F"/>
                    </a:solidFill>
                  </a:tcPr>
                </a:tc>
                <a:tc>
                  <a:txBody>
                    <a:bodyPr/>
                    <a:lstStyle/>
                    <a:p>
                      <a:r>
                        <a:rPr lang="en-GB" sz="1200"/>
                        <a:t>I/ We statements      (TLAP) </a:t>
                      </a:r>
                    </a:p>
                  </a:txBody>
                  <a:tcPr marL="61718" marR="61718" marT="30859" marB="30859" anchor="ctr">
                    <a:solidFill>
                      <a:srgbClr val="22696F"/>
                    </a:solidFill>
                  </a:tcPr>
                </a:tc>
                <a:tc>
                  <a:txBody>
                    <a:bodyPr/>
                    <a:lstStyle/>
                    <a:p>
                      <a:r>
                        <a:rPr lang="en-GB" sz="1200"/>
                        <a:t>Evidence </a:t>
                      </a:r>
                    </a:p>
                  </a:txBody>
                  <a:tcPr marL="61718" marR="61718" marT="30859" marB="30859" anchor="ctr">
                    <a:solidFill>
                      <a:srgbClr val="22696F"/>
                    </a:solidFill>
                  </a:tcPr>
                </a:tc>
                <a:extLst>
                  <a:ext uri="{0D108BD9-81ED-4DB2-BD59-A6C34878D82A}">
                    <a16:rowId xmlns:a16="http://schemas.microsoft.com/office/drawing/2014/main" val="2089357316"/>
                  </a:ext>
                </a:extLst>
              </a:tr>
              <a:tr h="2139158">
                <a:tc>
                  <a:txBody>
                    <a:bodyPr/>
                    <a:lstStyle/>
                    <a:p>
                      <a:r>
                        <a:rPr lang="en-GB" sz="800" b="0" dirty="0"/>
                        <a:t>Increased Focus on Outcomes and Personalisation:</a:t>
                      </a:r>
                    </a:p>
                  </a:txBody>
                  <a:tcPr marL="61718" marR="61718" marT="30859" marB="30859"/>
                </a:tc>
                <a:tc>
                  <a:txBody>
                    <a:bodyPr/>
                    <a:lstStyle/>
                    <a:p>
                      <a:r>
                        <a:rPr lang="en-GB" sz="800" b="0"/>
                        <a:t>The new CQC framework emphasizes outcomes and personalised care for individuals. Care homes must demonstrate that they are not just meeting basic care standards but also improving the quality of life</a:t>
                      </a:r>
                    </a:p>
                  </a:txBody>
                  <a:tcPr marL="61718" marR="61718" marT="30859" marB="30859"/>
                </a:tc>
                <a:tc>
                  <a:txBody>
                    <a:bodyPr/>
                    <a:lstStyle/>
                    <a:p>
                      <a:r>
                        <a:rPr lang="en-GB" sz="800" b="0"/>
                        <a:t>Collect and present detailed evidence of how care plans are individualised, outcomes are monitored, and resident satisfaction is measured</a:t>
                      </a:r>
                    </a:p>
                  </a:txBody>
                  <a:tcPr marL="61718" marR="61718" marT="30859" marB="30859"/>
                </a:tc>
                <a:tc>
                  <a:txBody>
                    <a:bodyPr/>
                    <a:lstStyle/>
                    <a:p>
                      <a:r>
                        <a:rPr lang="en-GB" sz="800" b="0"/>
                        <a:t>‘ I am treated with Respect’</a:t>
                      </a:r>
                    </a:p>
                    <a:p>
                      <a:endParaRPr lang="en-GB" sz="800" b="0"/>
                    </a:p>
                    <a:p>
                      <a:r>
                        <a:rPr lang="en-GB" sz="800" b="0"/>
                        <a:t>‘I can do the things that are important to me’</a:t>
                      </a:r>
                    </a:p>
                    <a:p>
                      <a:endParaRPr lang="en-GB" sz="800" b="0"/>
                    </a:p>
                    <a:p>
                      <a:r>
                        <a:rPr lang="en-GB" sz="800" b="0"/>
                        <a:t>‘ I feel safe. I know about things that can be dangerous’</a:t>
                      </a:r>
                    </a:p>
                    <a:p>
                      <a:endParaRPr lang="en-GB" sz="800"/>
                    </a:p>
                    <a:p>
                      <a:r>
                        <a:rPr lang="en-GB" sz="800"/>
                        <a:t>‘We think about their care, support and homes.’</a:t>
                      </a:r>
                    </a:p>
                    <a:p>
                      <a:endParaRPr lang="en-GB" sz="800" b="0"/>
                    </a:p>
                    <a:p>
                      <a:r>
                        <a:rPr lang="en-GB" sz="800" b="0"/>
                        <a:t>‘I have Support with my health’ </a:t>
                      </a:r>
                    </a:p>
                    <a:p>
                      <a:endParaRPr lang="en-GB" sz="800" b="0"/>
                    </a:p>
                    <a:p>
                      <a:endParaRPr lang="en-GB" sz="800" b="0"/>
                    </a:p>
                    <a:p>
                      <a:r>
                        <a:rPr lang="en-GB" sz="800" b="0"/>
                        <a:t>‘I do things to help other people’ </a:t>
                      </a:r>
                    </a:p>
                    <a:p>
                      <a:endParaRPr lang="en-GB" sz="800" b="0"/>
                    </a:p>
                    <a:p>
                      <a:r>
                        <a:rPr lang="en-GB" sz="800" b="0"/>
                        <a:t>‘</a:t>
                      </a:r>
                      <a:r>
                        <a:rPr lang="en-GB" sz="800"/>
                        <a:t>We talk with people about what they want from life.’</a:t>
                      </a:r>
                      <a:endParaRPr lang="en-GB" sz="800" b="0"/>
                    </a:p>
                  </a:txBody>
                  <a:tcPr marL="61718" marR="61718" marT="30859" marB="30859"/>
                </a:tc>
                <a:tc>
                  <a:txBody>
                    <a:bodyPr/>
                    <a:lstStyle/>
                    <a:p>
                      <a:r>
                        <a:rPr lang="en-GB" sz="800" b="0" dirty="0"/>
                        <a:t>Outcomes in care plans – are regularly reviewed and led by the person </a:t>
                      </a:r>
                    </a:p>
                    <a:p>
                      <a:endParaRPr lang="en-GB" sz="800" b="0" dirty="0"/>
                    </a:p>
                    <a:p>
                      <a:r>
                        <a:rPr lang="en-GB" sz="800" b="0" dirty="0"/>
                        <a:t>Assessments feed into a person's support plan </a:t>
                      </a:r>
                    </a:p>
                    <a:p>
                      <a:endParaRPr lang="en-GB" sz="800" b="0" dirty="0"/>
                    </a:p>
                    <a:p>
                      <a:r>
                        <a:rPr lang="en-GB" sz="800" b="0" dirty="0"/>
                        <a:t>Risk assessments and any restrictions are regularly reviewed – explaining support given to be least restrictive and empowers individuals to make informed decisions – how has an individual been shown the risks? </a:t>
                      </a:r>
                    </a:p>
                    <a:p>
                      <a:endParaRPr lang="en-GB" sz="800" b="0" dirty="0"/>
                    </a:p>
                    <a:p>
                      <a:r>
                        <a:rPr lang="en-GB" sz="800" b="0" dirty="0"/>
                        <a:t>Hospital Passports and Health Records – </a:t>
                      </a:r>
                    </a:p>
                    <a:p>
                      <a:r>
                        <a:rPr lang="en-GB" sz="800" b="0" dirty="0"/>
                        <a:t>If a person is receiving treatment- is there evidence to suggest they have had the information in an accessible format to make this decision? </a:t>
                      </a:r>
                    </a:p>
                    <a:p>
                      <a:endParaRPr lang="en-GB" sz="800" b="0" dirty="0"/>
                    </a:p>
                    <a:p>
                      <a:r>
                        <a:rPr lang="en-GB" sz="800" b="0" dirty="0"/>
                        <a:t>Are there sessions allocated to a person's outcomes? </a:t>
                      </a:r>
                    </a:p>
                    <a:p>
                      <a:r>
                        <a:rPr lang="en-GB" sz="800" b="0" dirty="0"/>
                        <a:t>It's this evidenced? Can mini targets be set to continuously encourage a person to be engaged, have a sense of fulfilment? </a:t>
                      </a:r>
                    </a:p>
                    <a:p>
                      <a:r>
                        <a:rPr lang="en-GB" sz="800" b="0" dirty="0"/>
                        <a:t>Is this easily tracked and evidenced? </a:t>
                      </a:r>
                    </a:p>
                    <a:p>
                      <a:r>
                        <a:rPr lang="en-GB" sz="800" b="0" dirty="0"/>
                        <a:t>Think outside the box – photo’s, pictures, memories, videos etc. </a:t>
                      </a:r>
                    </a:p>
                  </a:txBody>
                  <a:tcPr marL="61718" marR="61718" marT="30859" marB="30859"/>
                </a:tc>
                <a:extLst>
                  <a:ext uri="{0D108BD9-81ED-4DB2-BD59-A6C34878D82A}">
                    <a16:rowId xmlns:a16="http://schemas.microsoft.com/office/drawing/2014/main" val="2422459751"/>
                  </a:ext>
                </a:extLst>
              </a:tr>
              <a:tr h="1792384">
                <a:tc>
                  <a:txBody>
                    <a:bodyPr/>
                    <a:lstStyle/>
                    <a:p>
                      <a:r>
                        <a:rPr lang="en-GB" sz="800" b="0" dirty="0"/>
                        <a:t>Real-Time Data Collection and Reporting:</a:t>
                      </a:r>
                    </a:p>
                  </a:txBody>
                  <a:tcPr marL="61718" marR="61718" marT="30859" marB="30859"/>
                </a:tc>
                <a:tc>
                  <a:txBody>
                    <a:bodyPr/>
                    <a:lstStyle/>
                    <a:p>
                      <a:r>
                        <a:rPr lang="en-GB" sz="800" b="0"/>
                        <a:t>The new methodology involves more frequent and potentially unannounced inspections, with a greater reliance on real-time data collection and digital reporting</a:t>
                      </a:r>
                    </a:p>
                  </a:txBody>
                  <a:tcPr marL="61718" marR="61718" marT="30859" marB="30859"/>
                </a:tc>
                <a:tc>
                  <a:txBody>
                    <a:bodyPr/>
                    <a:lstStyle/>
                    <a:p>
                      <a:r>
                        <a:rPr lang="en-GB" sz="800" b="0"/>
                        <a:t>Robust systems in place to continuously gather and update data on care practices, outcomes, and compliance with regulations</a:t>
                      </a:r>
                    </a:p>
                  </a:txBody>
                  <a:tcPr marL="61718" marR="61718" marT="30859" marB="30859"/>
                </a:tc>
                <a:tc>
                  <a:txBody>
                    <a:bodyPr/>
                    <a:lstStyle/>
                    <a:p>
                      <a:r>
                        <a:rPr lang="en-GB" sz="800" b="0"/>
                        <a:t>‘</a:t>
                      </a:r>
                      <a:r>
                        <a:rPr lang="en-GB" sz="800"/>
                        <a:t>We welcome ideas about using personal budgets in new and different ways.’</a:t>
                      </a:r>
                    </a:p>
                    <a:p>
                      <a:endParaRPr lang="en-GB" sz="800"/>
                    </a:p>
                    <a:p>
                      <a:r>
                        <a:rPr lang="en-GB" sz="800"/>
                        <a:t>‘We make sure people have the right equipment and technology to feel safe and happy in their own home.’</a:t>
                      </a:r>
                    </a:p>
                    <a:p>
                      <a:endParaRPr lang="en-GB" sz="800"/>
                    </a:p>
                    <a:p>
                      <a:r>
                        <a:rPr lang="en-GB" sz="800"/>
                        <a:t>‘I know my rights and what choices I have about my health, support and where I live’</a:t>
                      </a:r>
                    </a:p>
                    <a:p>
                      <a:endParaRPr lang="en-GB" sz="800"/>
                    </a:p>
                    <a:p>
                      <a:r>
                        <a:rPr lang="en-GB" sz="800"/>
                        <a:t>‘I can see the information that people have about me. I can say who else can see that information. ‘ </a:t>
                      </a:r>
                      <a:endParaRPr lang="en-GB" sz="800" b="0"/>
                    </a:p>
                  </a:txBody>
                  <a:tcPr marL="61718" marR="61718" marT="30859" marB="30859"/>
                </a:tc>
                <a:tc>
                  <a:txBody>
                    <a:bodyPr/>
                    <a:lstStyle/>
                    <a:p>
                      <a:r>
                        <a:rPr lang="en-GB" sz="800" b="0" dirty="0"/>
                        <a:t>Individuals are involved in their support plans – it is evident and continuously reviewed </a:t>
                      </a:r>
                    </a:p>
                    <a:p>
                      <a:endParaRPr lang="en-GB" sz="800" b="0" dirty="0"/>
                    </a:p>
                    <a:p>
                      <a:r>
                        <a:rPr lang="en-GB" sz="800" b="0" dirty="0"/>
                        <a:t>Governance structure – highlights any lessons learnt, gaps in evidence required and has an action plan with accountability and time frames- Risk Rated systems, prioritising what area is required to be completed first. </a:t>
                      </a:r>
                    </a:p>
                    <a:p>
                      <a:endParaRPr lang="en-GB" sz="800" b="0" dirty="0"/>
                    </a:p>
                    <a:p>
                      <a:r>
                        <a:rPr lang="en-GB" sz="800" b="0" dirty="0"/>
                        <a:t>Spot checks to employee’s- feed into governance structure- trends, lessons learnt, continuous improvement, gaps in training etc. </a:t>
                      </a:r>
                    </a:p>
                    <a:p>
                      <a:endParaRPr lang="en-GB" sz="800" b="0" dirty="0"/>
                    </a:p>
                    <a:p>
                      <a:r>
                        <a:rPr lang="en-GB" sz="800" b="0" dirty="0"/>
                        <a:t>Consent to Care and treatment is evidenced – Care plans are holistic and there is a policy in place which is outcome focused, reflects on the we statements and informs individuals how to access their records. If there is a reason why a person can't – this needs to be justified and a joint decision- Collaborative working is key. </a:t>
                      </a:r>
                    </a:p>
                    <a:p>
                      <a:endParaRPr lang="en-GB" sz="800" b="0" dirty="0"/>
                    </a:p>
                  </a:txBody>
                  <a:tcPr marL="61718" marR="61718" marT="30859" marB="30859"/>
                </a:tc>
                <a:extLst>
                  <a:ext uri="{0D108BD9-81ED-4DB2-BD59-A6C34878D82A}">
                    <a16:rowId xmlns:a16="http://schemas.microsoft.com/office/drawing/2014/main" val="3886712099"/>
                  </a:ext>
                </a:extLst>
              </a:tr>
              <a:tr h="2139158">
                <a:tc>
                  <a:txBody>
                    <a:bodyPr/>
                    <a:lstStyle/>
                    <a:p>
                      <a:r>
                        <a:rPr lang="en-GB" sz="800" b="0"/>
                        <a:t>Enhanced Scrutiny on Staffing and Management:</a:t>
                      </a:r>
                    </a:p>
                  </a:txBody>
                  <a:tcPr marL="61718" marR="61718" marT="30859" marB="30859"/>
                </a:tc>
                <a:tc>
                  <a:txBody>
                    <a:bodyPr/>
                    <a:lstStyle/>
                    <a:p>
                      <a:r>
                        <a:rPr lang="en-GB" sz="800" b="0"/>
                        <a:t>The CQC is placing more emphasis on the adequacy of staffing levels, staff training, and management effectiveness.</a:t>
                      </a:r>
                    </a:p>
                  </a:txBody>
                  <a:tcPr marL="61718" marR="61718" marT="30859" marB="30859"/>
                </a:tc>
                <a:tc>
                  <a:txBody>
                    <a:bodyPr/>
                    <a:lstStyle/>
                    <a:p>
                      <a:r>
                        <a:rPr lang="en-GB" sz="800" b="0"/>
                        <a:t>sufficient, well-trained staff and that management practices support a positive culture. </a:t>
                      </a:r>
                    </a:p>
                    <a:p>
                      <a:r>
                        <a:rPr lang="en-GB" sz="800" b="0"/>
                        <a:t>This may require changes in recruitment, training programs, and management structures to meet the new expectations.</a:t>
                      </a:r>
                    </a:p>
                  </a:txBody>
                  <a:tcPr marL="61718" marR="61718" marT="30859" marB="30859"/>
                </a:tc>
                <a:tc>
                  <a:txBody>
                    <a:bodyPr/>
                    <a:lstStyle/>
                    <a:p>
                      <a:r>
                        <a:rPr lang="en-GB" sz="800"/>
                        <a:t>‘We make sure staff in new places, or places where someone will be for a short time, know what support people need and want.’</a:t>
                      </a:r>
                    </a:p>
                    <a:p>
                      <a:endParaRPr lang="en-GB" sz="800"/>
                    </a:p>
                    <a:p>
                      <a:r>
                        <a:rPr lang="en-GB" sz="800"/>
                        <a:t>I am supported to make decisions by people who see things from my point of view.</a:t>
                      </a:r>
                    </a:p>
                    <a:p>
                      <a:endParaRPr lang="en-GB" sz="800"/>
                    </a:p>
                    <a:p>
                      <a:r>
                        <a:rPr lang="en-GB" sz="800"/>
                        <a:t>‘ We see people as individuals who can do things that they want to do and that are important to them. ‘</a:t>
                      </a:r>
                    </a:p>
                    <a:p>
                      <a:endParaRPr lang="en-GB" sz="800" b="0"/>
                    </a:p>
                  </a:txBody>
                  <a:tcPr marL="61718" marR="61718" marT="30859" marB="30859"/>
                </a:tc>
                <a:tc>
                  <a:txBody>
                    <a:bodyPr/>
                    <a:lstStyle/>
                    <a:p>
                      <a:r>
                        <a:rPr lang="en-GB" sz="800" b="0" dirty="0"/>
                        <a:t>Staff dependency tool is reflective and continuously reviewed for service users needs </a:t>
                      </a:r>
                    </a:p>
                    <a:p>
                      <a:endParaRPr lang="en-GB" sz="800" b="0" dirty="0"/>
                    </a:p>
                    <a:p>
                      <a:r>
                        <a:rPr lang="en-GB" sz="800" b="0" dirty="0"/>
                        <a:t>Evidence of a training matrix – any gaps in training is highlighted within your audits, action plans and a timeline of when this will be corrected </a:t>
                      </a:r>
                    </a:p>
                    <a:p>
                      <a:r>
                        <a:rPr lang="en-GB" sz="800" b="0" dirty="0"/>
                        <a:t>Specialist training is evident- not just mandatory dependent on your client group </a:t>
                      </a:r>
                    </a:p>
                    <a:p>
                      <a:endParaRPr lang="en-GB" sz="800" b="0" dirty="0"/>
                    </a:p>
                    <a:p>
                      <a:r>
                        <a:rPr lang="en-GB" sz="800" b="0" dirty="0"/>
                        <a:t>Evidence of concerns and complaints actioned within a timely manner- lessons learnt are shared and investigated thoroughly. This again feeds into continuous improvement plan </a:t>
                      </a:r>
                    </a:p>
                    <a:p>
                      <a:endParaRPr lang="en-GB" sz="800" b="0" dirty="0"/>
                    </a:p>
                    <a:p>
                      <a:r>
                        <a:rPr lang="en-GB" sz="800" b="0" dirty="0"/>
                        <a:t>Supervisions are targeted with a topic to aid development and an open culture </a:t>
                      </a:r>
                    </a:p>
                    <a:p>
                      <a:endParaRPr lang="en-GB" sz="800" b="0" dirty="0"/>
                    </a:p>
                    <a:p>
                      <a:r>
                        <a:rPr lang="en-GB" sz="800" b="0" dirty="0"/>
                        <a:t>Evidence of Job descriptions which outline accountability and is personalised to the business objectives and outcomes</a:t>
                      </a:r>
                    </a:p>
                    <a:p>
                      <a:endParaRPr lang="en-GB" sz="800" b="0" dirty="0"/>
                    </a:p>
                    <a:p>
                      <a:r>
                        <a:rPr lang="en-GB" sz="800" b="0" dirty="0"/>
                        <a:t>PIR has reflective information and action plans are in placed and reflective of findings from PIR </a:t>
                      </a:r>
                      <a:r>
                        <a:rPr lang="en-GB" sz="800" b="0" dirty="0" err="1"/>
                        <a:t>e.g</a:t>
                      </a:r>
                      <a:r>
                        <a:rPr lang="en-GB" sz="800" b="0" dirty="0"/>
                        <a:t> high turnover of employee’s – why, find the root. </a:t>
                      </a:r>
                    </a:p>
                  </a:txBody>
                  <a:tcPr marL="61718" marR="61718" marT="30859" marB="30859"/>
                </a:tc>
                <a:extLst>
                  <a:ext uri="{0D108BD9-81ED-4DB2-BD59-A6C34878D82A}">
                    <a16:rowId xmlns:a16="http://schemas.microsoft.com/office/drawing/2014/main" val="971036767"/>
                  </a:ext>
                </a:extLst>
              </a:tr>
            </a:tbl>
          </a:graphicData>
        </a:graphic>
      </p:graphicFrame>
    </p:spTree>
    <p:extLst>
      <p:ext uri="{BB962C8B-B14F-4D97-AF65-F5344CB8AC3E}">
        <p14:creationId xmlns:p14="http://schemas.microsoft.com/office/powerpoint/2010/main" val="3037256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0E24A46-77E9-1789-9019-8E2CC4F74B98}"/>
              </a:ext>
            </a:extLst>
          </p:cNvPr>
          <p:cNvSpPr txBox="1"/>
          <p:nvPr/>
        </p:nvSpPr>
        <p:spPr>
          <a:xfrm>
            <a:off x="475861" y="1632857"/>
            <a:ext cx="9325319" cy="3877985"/>
          </a:xfrm>
          <a:prstGeom prst="rect">
            <a:avLst/>
          </a:prstGeom>
          <a:noFill/>
        </p:spPr>
        <p:txBody>
          <a:bodyPr wrap="square">
            <a:spAutoFit/>
          </a:bodyPr>
          <a:lstStyle/>
          <a:p>
            <a:pPr>
              <a:spcAft>
                <a:spcPts val="600"/>
              </a:spcAft>
              <a:buClr>
                <a:srgbClr val="14D5BB"/>
              </a:buClr>
              <a:buSzPct val="120000"/>
            </a:pPr>
            <a:r>
              <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rPr>
              <a:t>As a standardised approach, people and their experiences are at the heart of care and support therefore ‘ Restrictive practise’, must be justifiable, monitored, regularly reviewed and agreed collaboratively and holistically </a:t>
            </a:r>
          </a:p>
          <a:p>
            <a:pPr>
              <a:spcAft>
                <a:spcPts val="600"/>
              </a:spcAft>
              <a:buClr>
                <a:srgbClr val="14D5BB"/>
              </a:buClr>
              <a:buSzPct val="120000"/>
            </a:pPr>
            <a:endPar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endParaRPr>
          </a:p>
          <a:p>
            <a:pPr>
              <a:spcAft>
                <a:spcPts val="600"/>
              </a:spcAft>
              <a:buClr>
                <a:srgbClr val="14D5BB"/>
              </a:buClr>
              <a:buSzPct val="120000"/>
            </a:pPr>
            <a:r>
              <a:rPr lang="en-GB" sz="1400" b="1" kern="100" dirty="0">
                <a:solidFill>
                  <a:srgbClr val="246F74"/>
                </a:solidFill>
                <a:highlight>
                  <a:srgbClr val="FFFFFF"/>
                </a:highlight>
                <a:latin typeface="Calibri" panose="020F0502020204030204" pitchFamily="34" charset="0"/>
                <a:ea typeface="Calibri" panose="020F0502020204030204" pitchFamily="34" charset="0"/>
                <a:cs typeface="Calibri" panose="020F0502020204030204" pitchFamily="34" charset="0"/>
              </a:rPr>
              <a:t>Greater emphasis on STOMP</a:t>
            </a:r>
          </a:p>
          <a:p>
            <a:pPr marL="285750" indent="-285750">
              <a:spcAft>
                <a:spcPts val="600"/>
              </a:spcAft>
              <a:buClr>
                <a:srgbClr val="14D5BB"/>
              </a:buClr>
              <a:buSzPct val="120000"/>
              <a:buFont typeface="Arial" panose="020B0604020202020204" pitchFamily="34" charset="0"/>
              <a:buChar char="•"/>
            </a:pPr>
            <a:r>
              <a:rPr lang="en-GB" sz="1400" b="1" kern="100" dirty="0">
                <a:solidFill>
                  <a:srgbClr val="246F74"/>
                </a:solidFill>
                <a:highlight>
                  <a:srgbClr val="FFFFFF"/>
                </a:highlight>
                <a:latin typeface="Calibri" panose="020F0502020204030204" pitchFamily="34" charset="0"/>
                <a:ea typeface="Calibri" panose="020F0502020204030204" pitchFamily="34" charset="0"/>
                <a:cs typeface="Calibri" panose="020F0502020204030204" pitchFamily="34" charset="0"/>
              </a:rPr>
              <a:t>Reduce Over-Medication</a:t>
            </a:r>
            <a:r>
              <a:rPr lang="en-GB" sz="1400" kern="100" dirty="0">
                <a:solidFill>
                  <a:srgbClr val="246F74"/>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rPr>
              <a:t>STOMP focuses on decreasing the use of psychotropic drugs that are often prescribed to manage behaviours without adequate clinical justification.</a:t>
            </a:r>
          </a:p>
          <a:p>
            <a:pPr marL="285750" indent="-285750">
              <a:spcAft>
                <a:spcPts val="600"/>
              </a:spcAft>
              <a:buClr>
                <a:srgbClr val="14D5BB"/>
              </a:buClr>
              <a:buSzPct val="120000"/>
              <a:buFont typeface="Arial" panose="020B0604020202020204" pitchFamily="34" charset="0"/>
              <a:buChar char="•"/>
            </a:pPr>
            <a:r>
              <a:rPr lang="en-GB" sz="1400" b="1" kern="100" dirty="0">
                <a:solidFill>
                  <a:srgbClr val="246F74"/>
                </a:solidFill>
                <a:highlight>
                  <a:srgbClr val="FFFFFF"/>
                </a:highlight>
                <a:latin typeface="Calibri" panose="020F0502020204030204" pitchFamily="34" charset="0"/>
                <a:ea typeface="Calibri" panose="020F0502020204030204" pitchFamily="34" charset="0"/>
                <a:cs typeface="Calibri" panose="020F0502020204030204" pitchFamily="34" charset="0"/>
              </a:rPr>
              <a:t>Promote Alternative Approaches</a:t>
            </a:r>
            <a:endParaRPr lang="en-GB" sz="1400" b="1" kern="100" dirty="0">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285750" indent="-285750">
              <a:spcAft>
                <a:spcPts val="600"/>
              </a:spcAft>
              <a:buClr>
                <a:srgbClr val="14D5BB"/>
              </a:buClr>
              <a:buSzPct val="120000"/>
              <a:buFont typeface="Arial" panose="020B0604020202020204" pitchFamily="34" charset="0"/>
              <a:buChar char="•"/>
            </a:pPr>
            <a:r>
              <a:rPr lang="en-GB" sz="1400" b="1" kern="100" dirty="0">
                <a:solidFill>
                  <a:srgbClr val="246F74"/>
                </a:solidFill>
                <a:highlight>
                  <a:srgbClr val="FFFFFF"/>
                </a:highlight>
                <a:latin typeface="Calibri" panose="020F0502020204030204" pitchFamily="34" charset="0"/>
                <a:ea typeface="Calibri" panose="020F0502020204030204" pitchFamily="34" charset="0"/>
                <a:cs typeface="Calibri" panose="020F0502020204030204" pitchFamily="34" charset="0"/>
              </a:rPr>
              <a:t>Collaborative Effort</a:t>
            </a:r>
          </a:p>
          <a:p>
            <a:pPr>
              <a:spcAft>
                <a:spcPts val="600"/>
              </a:spcAft>
              <a:buClr>
                <a:srgbClr val="14D5BB"/>
              </a:buClr>
              <a:buSzPct val="120000"/>
            </a:pPr>
            <a:endPar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endParaRPr>
          </a:p>
          <a:p>
            <a:pPr>
              <a:spcAft>
                <a:spcPts val="600"/>
              </a:spcAft>
              <a:buClr>
                <a:srgbClr val="14D5BB"/>
              </a:buClr>
              <a:buSzPct val="120000"/>
            </a:pPr>
            <a:endParaRPr lang="en-GB" sz="1400" dirty="0">
              <a:hlinkClick r:id="rId2"/>
            </a:endParaRPr>
          </a:p>
          <a:p>
            <a:pPr>
              <a:spcAft>
                <a:spcPts val="600"/>
              </a:spcAft>
              <a:buClr>
                <a:srgbClr val="14D5BB"/>
              </a:buClr>
              <a:buSzPct val="120000"/>
            </a:pPr>
            <a:endParaRPr lang="en-GB" sz="1400" dirty="0">
              <a:hlinkClick r:id="rId2"/>
            </a:endParaRPr>
          </a:p>
          <a:p>
            <a:pPr>
              <a:spcAft>
                <a:spcPts val="600"/>
              </a:spcAft>
              <a:buClr>
                <a:srgbClr val="14D5BB"/>
              </a:buClr>
              <a:buSzPct val="120000"/>
            </a:pPr>
            <a:endParaRPr lang="en-GB" sz="1400" dirty="0">
              <a:hlinkClick r:id="rId2"/>
            </a:endParaRPr>
          </a:p>
          <a:p>
            <a:pPr>
              <a:spcAft>
                <a:spcPts val="600"/>
              </a:spcAft>
              <a:buClr>
                <a:srgbClr val="14D5BB"/>
              </a:buClr>
              <a:buSzPct val="120000"/>
            </a:pPr>
            <a:r>
              <a:rPr lang="en-GB" sz="1400" dirty="0">
                <a:hlinkClick r:id="rId2"/>
              </a:rPr>
              <a:t>NHS England » Stopping over medication of people with a learning disability and autistic people (STOMP) and supporting treatment and appropriate medication in paediatrics (STAMP)</a:t>
            </a:r>
            <a:endPar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19216112-31F8-75E2-8550-A51B88CAD82C}"/>
              </a:ext>
            </a:extLst>
          </p:cNvPr>
          <p:cNvSpPr txBox="1"/>
          <p:nvPr/>
        </p:nvSpPr>
        <p:spPr>
          <a:xfrm>
            <a:off x="475861" y="449112"/>
            <a:ext cx="8399987" cy="954107"/>
          </a:xfrm>
          <a:prstGeom prst="rect">
            <a:avLst/>
          </a:prstGeom>
          <a:noFill/>
        </p:spPr>
        <p:txBody>
          <a:bodyPr wrap="square" rtlCol="0">
            <a:spAutoFit/>
          </a:bodyPr>
          <a:lstStyle/>
          <a:p>
            <a:r>
              <a:rPr lang="en-GB" sz="2800" b="1" dirty="0">
                <a:solidFill>
                  <a:srgbClr val="246F74"/>
                </a:solidFill>
                <a:latin typeface="Calibri" panose="020F0502020204030204" pitchFamily="34" charset="0"/>
                <a:ea typeface="Calibri" panose="020F0502020204030204" pitchFamily="34" charset="0"/>
                <a:cs typeface="Calibri" panose="020F0502020204030204" pitchFamily="34" charset="0"/>
              </a:rPr>
              <a:t>Impact of the New Framework on LD/ ASD  Service Providers</a:t>
            </a:r>
          </a:p>
        </p:txBody>
      </p:sp>
      <p:pic>
        <p:nvPicPr>
          <p:cNvPr id="3" name="Picture 2">
            <a:extLst>
              <a:ext uri="{FF2B5EF4-FFF2-40B4-BE49-F238E27FC236}">
                <a16:creationId xmlns:a16="http://schemas.microsoft.com/office/drawing/2014/main" id="{C5F441D8-AD21-633D-7029-7B559F2345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72418" y="449112"/>
            <a:ext cx="1931897" cy="668874"/>
          </a:xfrm>
          <a:prstGeom prst="rect">
            <a:avLst/>
          </a:prstGeom>
        </p:spPr>
      </p:pic>
    </p:spTree>
    <p:extLst>
      <p:ext uri="{BB962C8B-B14F-4D97-AF65-F5344CB8AC3E}">
        <p14:creationId xmlns:p14="http://schemas.microsoft.com/office/powerpoint/2010/main" val="259690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4B7718F-4D08-BDA5-49EB-088ED9637FBC}"/>
              </a:ext>
            </a:extLst>
          </p:cNvPr>
          <p:cNvSpPr txBox="1"/>
          <p:nvPr/>
        </p:nvSpPr>
        <p:spPr>
          <a:xfrm>
            <a:off x="1060171" y="4758390"/>
            <a:ext cx="8157262" cy="773673"/>
          </a:xfrm>
          <a:prstGeom prst="rect">
            <a:avLst/>
          </a:prstGeom>
          <a:noFill/>
        </p:spPr>
        <p:txBody>
          <a:bodyPr wrap="square">
            <a:spAutoFit/>
          </a:bodyPr>
          <a:lstStyle/>
          <a:p>
            <a:pPr>
              <a:lnSpc>
                <a:spcPct val="107000"/>
              </a:lnSpc>
              <a:spcAft>
                <a:spcPts val="1500"/>
              </a:spcAft>
            </a:pPr>
            <a:r>
              <a:rPr lang="en-GB" sz="1400" b="1" kern="100" dirty="0">
                <a:solidFill>
                  <a:srgbClr val="246F74"/>
                </a:solidFill>
                <a:highlight>
                  <a:srgbClr val="FFFFFF"/>
                </a:highlight>
                <a:latin typeface="Calibri" panose="020F0502020204030204" pitchFamily="34" charset="0"/>
                <a:ea typeface="Calibri" panose="020F0502020204030204" pitchFamily="34" charset="0"/>
                <a:cs typeface="Calibri" panose="020F0502020204030204" pitchFamily="34" charset="0"/>
              </a:rPr>
              <a:t>A need for your type of provision </a:t>
            </a:r>
            <a:r>
              <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rPr>
              <a:t>– For providers who wish to develop additional services supporting individuals with LD/ASD- you will need to ensure you collaborate with the local authority, commissioners etc to evidence a need for your type of provision – is it required in the area, is it suitable ? </a:t>
            </a:r>
          </a:p>
        </p:txBody>
      </p:sp>
      <p:pic>
        <p:nvPicPr>
          <p:cNvPr id="2" name="Picture 1">
            <a:extLst>
              <a:ext uri="{FF2B5EF4-FFF2-40B4-BE49-F238E27FC236}">
                <a16:creationId xmlns:a16="http://schemas.microsoft.com/office/drawing/2014/main" id="{F54DDEA9-07C8-CF2B-7672-33261654F6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2418" y="449112"/>
            <a:ext cx="1931897" cy="668874"/>
          </a:xfrm>
          <a:prstGeom prst="rect">
            <a:avLst/>
          </a:prstGeom>
        </p:spPr>
      </p:pic>
      <p:pic>
        <p:nvPicPr>
          <p:cNvPr id="3" name="Picture 2">
            <a:extLst>
              <a:ext uri="{FF2B5EF4-FFF2-40B4-BE49-F238E27FC236}">
                <a16:creationId xmlns:a16="http://schemas.microsoft.com/office/drawing/2014/main" id="{12D39762-FDD3-5C1D-5A74-39E31EEA3674}"/>
              </a:ext>
            </a:extLst>
          </p:cNvPr>
          <p:cNvPicPr>
            <a:picLocks noChangeAspect="1"/>
          </p:cNvPicPr>
          <p:nvPr/>
        </p:nvPicPr>
        <p:blipFill>
          <a:blip r:embed="rId3"/>
          <a:stretch>
            <a:fillRect/>
          </a:stretch>
        </p:blipFill>
        <p:spPr>
          <a:xfrm>
            <a:off x="510497" y="6085492"/>
            <a:ext cx="2353455" cy="772508"/>
          </a:xfrm>
          <a:prstGeom prst="rect">
            <a:avLst/>
          </a:prstGeom>
        </p:spPr>
      </p:pic>
      <p:sp>
        <p:nvSpPr>
          <p:cNvPr id="5" name="TextBox 4">
            <a:extLst>
              <a:ext uri="{FF2B5EF4-FFF2-40B4-BE49-F238E27FC236}">
                <a16:creationId xmlns:a16="http://schemas.microsoft.com/office/drawing/2014/main" id="{6992835A-661B-BBF5-6772-EE46E8E0BF20}"/>
              </a:ext>
            </a:extLst>
          </p:cNvPr>
          <p:cNvSpPr txBox="1"/>
          <p:nvPr/>
        </p:nvSpPr>
        <p:spPr>
          <a:xfrm>
            <a:off x="895737" y="766130"/>
            <a:ext cx="8321695" cy="2816156"/>
          </a:xfrm>
          <a:prstGeom prst="rect">
            <a:avLst/>
          </a:prstGeom>
          <a:noFill/>
        </p:spPr>
        <p:txBody>
          <a:bodyPr wrap="square">
            <a:spAutoFit/>
          </a:bodyPr>
          <a:lstStyle/>
          <a:p>
            <a:pPr>
              <a:spcAft>
                <a:spcPts val="600"/>
              </a:spcAft>
              <a:buClr>
                <a:srgbClr val="14D5BB"/>
              </a:buClr>
              <a:buSzPct val="120000"/>
            </a:pPr>
            <a:r>
              <a:rPr lang="en-GB" sz="1800" b="1" kern="100" dirty="0">
                <a:solidFill>
                  <a:srgbClr val="246F74"/>
                </a:solidFill>
                <a:highlight>
                  <a:srgbClr val="FFFFFF"/>
                </a:highlight>
                <a:latin typeface="Calibri" panose="020F0502020204030204" pitchFamily="34" charset="0"/>
                <a:ea typeface="Calibri" panose="020F0502020204030204" pitchFamily="34" charset="0"/>
                <a:cs typeface="Calibri" panose="020F0502020204030204" pitchFamily="34" charset="0"/>
              </a:rPr>
              <a:t>The "Right Care, Right Support, Right Culture" </a:t>
            </a:r>
            <a:r>
              <a:rPr lang="en-GB" sz="1800" kern="100" dirty="0">
                <a:highlight>
                  <a:srgbClr val="FFFFFF"/>
                </a:highlight>
                <a:latin typeface="Calibri" panose="020F0502020204030204" pitchFamily="34" charset="0"/>
                <a:ea typeface="Calibri" panose="020F0502020204030204" pitchFamily="34" charset="0"/>
                <a:cs typeface="Calibri" panose="020F0502020204030204" pitchFamily="34" charset="0"/>
              </a:rPr>
              <a:t>policy is a framework established by the Care Quality Commission (CQC) to ensure that care services for people with learning disabilities and autism are person-</a:t>
            </a:r>
            <a:r>
              <a:rPr lang="en-GB" sz="1800" kern="100" dirty="0" err="1">
                <a:highlight>
                  <a:srgbClr val="FFFFFF"/>
                </a:highlight>
                <a:latin typeface="Calibri" panose="020F0502020204030204" pitchFamily="34" charset="0"/>
                <a:ea typeface="Calibri" panose="020F0502020204030204" pitchFamily="34" charset="0"/>
                <a:cs typeface="Calibri" panose="020F0502020204030204" pitchFamily="34" charset="0"/>
              </a:rPr>
              <a:t>centered</a:t>
            </a:r>
            <a:r>
              <a:rPr lang="en-GB" sz="1800" kern="100" dirty="0">
                <a:highlight>
                  <a:srgbClr val="FFFFFF"/>
                </a:highlight>
                <a:latin typeface="Calibri" panose="020F0502020204030204" pitchFamily="34" charset="0"/>
                <a:ea typeface="Calibri" panose="020F0502020204030204" pitchFamily="34" charset="0"/>
                <a:cs typeface="Calibri" panose="020F0502020204030204" pitchFamily="34" charset="0"/>
              </a:rPr>
              <a:t>, respectful, and inclusive. The policy emphasizes three key principles:</a:t>
            </a:r>
          </a:p>
          <a:p>
            <a:pPr marL="285750" indent="-285750">
              <a:spcAft>
                <a:spcPts val="600"/>
              </a:spcAft>
              <a:buClr>
                <a:srgbClr val="14D5BB"/>
              </a:buClr>
              <a:buSzPct val="120000"/>
              <a:buFont typeface="Arial" panose="020B0604020202020204" pitchFamily="34" charset="0"/>
              <a:buChar char="•"/>
            </a:pPr>
            <a:r>
              <a:rPr lang="en-GB" sz="1800" b="1" kern="100" dirty="0">
                <a:solidFill>
                  <a:srgbClr val="246F74"/>
                </a:solidFill>
                <a:highlight>
                  <a:srgbClr val="FFFFFF"/>
                </a:highlight>
                <a:latin typeface="Calibri" panose="020F0502020204030204" pitchFamily="34" charset="0"/>
                <a:ea typeface="Calibri" panose="020F0502020204030204" pitchFamily="34" charset="0"/>
                <a:cs typeface="Calibri" panose="020F0502020204030204" pitchFamily="34" charset="0"/>
              </a:rPr>
              <a:t>Right Care</a:t>
            </a:r>
            <a:r>
              <a:rPr lang="en-GB" sz="1800" kern="100" dirty="0">
                <a:highlight>
                  <a:srgbClr val="FFFFFF"/>
                </a:highlight>
                <a:latin typeface="Calibri" panose="020F0502020204030204" pitchFamily="34" charset="0"/>
                <a:ea typeface="Calibri" panose="020F0502020204030204" pitchFamily="34" charset="0"/>
                <a:cs typeface="Calibri" panose="020F0502020204030204" pitchFamily="34" charset="0"/>
              </a:rPr>
              <a:t>: supports their dignity, privacy, and human rights.</a:t>
            </a:r>
          </a:p>
          <a:p>
            <a:pPr marL="285750" indent="-285750">
              <a:spcAft>
                <a:spcPts val="600"/>
              </a:spcAft>
              <a:buClr>
                <a:srgbClr val="14D5BB"/>
              </a:buClr>
              <a:buSzPct val="120000"/>
              <a:buFont typeface="Arial" panose="020B0604020202020204" pitchFamily="34" charset="0"/>
              <a:buChar char="•"/>
            </a:pPr>
            <a:r>
              <a:rPr lang="en-GB" sz="1800" b="1" kern="100" dirty="0">
                <a:solidFill>
                  <a:srgbClr val="246F74"/>
                </a:solidFill>
                <a:highlight>
                  <a:srgbClr val="FFFFFF"/>
                </a:highlight>
                <a:latin typeface="Calibri" panose="020F0502020204030204" pitchFamily="34" charset="0"/>
                <a:ea typeface="Calibri" panose="020F0502020204030204" pitchFamily="34" charset="0"/>
                <a:cs typeface="Calibri" panose="020F0502020204030204" pitchFamily="34" charset="0"/>
              </a:rPr>
              <a:t>Right Support</a:t>
            </a:r>
            <a:r>
              <a:rPr lang="en-GB" sz="1800" kern="100" dirty="0">
                <a:highlight>
                  <a:srgbClr val="FFFFFF"/>
                </a:highlight>
                <a:latin typeface="Calibri" panose="020F0502020204030204" pitchFamily="34" charset="0"/>
                <a:ea typeface="Calibri" panose="020F0502020204030204" pitchFamily="34" charset="0"/>
                <a:cs typeface="Calibri" panose="020F0502020204030204" pitchFamily="34" charset="0"/>
              </a:rPr>
              <a:t>: promotes their well-being, community involvement, and choice.</a:t>
            </a:r>
          </a:p>
          <a:p>
            <a:pPr marL="285750" indent="-285750">
              <a:spcAft>
                <a:spcPts val="600"/>
              </a:spcAft>
              <a:buClr>
                <a:srgbClr val="14D5BB"/>
              </a:buClr>
              <a:buSzPct val="120000"/>
              <a:buFont typeface="Arial" panose="020B0604020202020204" pitchFamily="34" charset="0"/>
              <a:buChar char="•"/>
            </a:pPr>
            <a:r>
              <a:rPr lang="en-GB" sz="1800" b="1" kern="100" dirty="0">
                <a:solidFill>
                  <a:srgbClr val="246F74"/>
                </a:solidFill>
                <a:highlight>
                  <a:srgbClr val="FFFFFF"/>
                </a:highlight>
                <a:latin typeface="Calibri" panose="020F0502020204030204" pitchFamily="34" charset="0"/>
                <a:ea typeface="Calibri" panose="020F0502020204030204" pitchFamily="34" charset="0"/>
                <a:cs typeface="Calibri" panose="020F0502020204030204" pitchFamily="34" charset="0"/>
              </a:rPr>
              <a:t>Right Culture</a:t>
            </a:r>
            <a:r>
              <a:rPr lang="en-GB" sz="1800" kern="100" dirty="0">
                <a:highlight>
                  <a:srgbClr val="FFFFFF"/>
                </a:highlight>
                <a:latin typeface="Calibri" panose="020F0502020204030204" pitchFamily="34" charset="0"/>
                <a:ea typeface="Calibri" panose="020F0502020204030204" pitchFamily="34" charset="0"/>
                <a:cs typeface="Calibri" panose="020F0502020204030204" pitchFamily="34" charset="0"/>
              </a:rPr>
              <a:t>: The culture within care services should be compassionate, inclusive, and focused on empowering individuals. It calls for environments that respect the rights of individuals and foster positive behaviours and attitudes among staff.</a:t>
            </a:r>
          </a:p>
        </p:txBody>
      </p:sp>
    </p:spTree>
    <p:extLst>
      <p:ext uri="{BB962C8B-B14F-4D97-AF65-F5344CB8AC3E}">
        <p14:creationId xmlns:p14="http://schemas.microsoft.com/office/powerpoint/2010/main" val="2536958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9768700-D52B-AAE4-896B-CB72290B09C5}"/>
              </a:ext>
            </a:extLst>
          </p:cNvPr>
          <p:cNvSpPr txBox="1"/>
          <p:nvPr/>
        </p:nvSpPr>
        <p:spPr>
          <a:xfrm>
            <a:off x="606489" y="659011"/>
            <a:ext cx="8565504" cy="5539978"/>
          </a:xfrm>
          <a:prstGeom prst="rect">
            <a:avLst/>
          </a:prstGeom>
          <a:noFill/>
        </p:spPr>
        <p:txBody>
          <a:bodyPr wrap="square" rtlCol="0">
            <a:spAutoFit/>
          </a:bodyPr>
          <a:lstStyle/>
          <a:p>
            <a:r>
              <a:rPr lang="en-GB" sz="1600" dirty="0"/>
              <a:t>Quality Life Tool – Inspectors are encouraged to use this tool to gather evidence </a:t>
            </a:r>
          </a:p>
          <a:p>
            <a:endParaRPr lang="en-GB" sz="1600" dirty="0"/>
          </a:p>
          <a:p>
            <a:pPr algn="l"/>
            <a:r>
              <a:rPr lang="en-GB" sz="1600" b="0" i="0" dirty="0">
                <a:solidFill>
                  <a:srgbClr val="004D90"/>
                </a:solidFill>
                <a:effectLst/>
                <a:latin typeface="Open Sans" panose="020B0606030504020204" pitchFamily="34" charset="0"/>
              </a:rPr>
              <a:t>2. Do staff know the people they are supporting, including their health and well-being needs?</a:t>
            </a:r>
          </a:p>
          <a:p>
            <a:pPr algn="l"/>
            <a:endParaRPr lang="en-GB" sz="1600" b="0" i="0" dirty="0">
              <a:solidFill>
                <a:srgbClr val="004D90"/>
              </a:solidFill>
              <a:effectLst/>
              <a:latin typeface="Open Sans" panose="020B0606030504020204" pitchFamily="34" charset="0"/>
            </a:endParaRPr>
          </a:p>
          <a:p>
            <a:pPr algn="l"/>
            <a:r>
              <a:rPr lang="en-GB" sz="1600" b="1" i="0" dirty="0">
                <a:solidFill>
                  <a:srgbClr val="212121"/>
                </a:solidFill>
                <a:effectLst/>
                <a:latin typeface="Open Sans" panose="020B0606030504020204" pitchFamily="34" charset="0"/>
              </a:rPr>
              <a:t>Positive indicators</a:t>
            </a: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The staff team support people consistently and understand their communication needs</a:t>
            </a: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People enjoying activities that they like to do including in the evening, opportunities to try different activities</a:t>
            </a: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Activities are tailored to individuals</a:t>
            </a: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Staff actively promote equality and diversity in their support to people, are respectful of diversity and protected characteristics, including how activities are offered</a:t>
            </a: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People have an active role in maintaining their health and wellbeing, including annual health checks, access to screening and primary care services</a:t>
            </a: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People have a communication plan in place that meets their needs, which staff are aware of, understand and use.</a:t>
            </a:r>
          </a:p>
          <a:p>
            <a:pPr algn="l"/>
            <a:endParaRPr lang="en-GB" sz="1600" b="0" i="0" dirty="0">
              <a:solidFill>
                <a:srgbClr val="212121"/>
              </a:solidFill>
              <a:effectLst/>
              <a:latin typeface="Open Sans" panose="020B0606030504020204" pitchFamily="34" charset="0"/>
            </a:endParaRPr>
          </a:p>
          <a:p>
            <a:pPr algn="l"/>
            <a:r>
              <a:rPr lang="en-GB" sz="1600" b="1" i="0" dirty="0">
                <a:solidFill>
                  <a:srgbClr val="212121"/>
                </a:solidFill>
                <a:effectLst/>
                <a:latin typeface="Open Sans" panose="020B0606030504020204" pitchFamily="34" charset="0"/>
              </a:rPr>
              <a:t>Red flags</a:t>
            </a: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No access to external health professionals or visits from them</a:t>
            </a: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People have limited access to or engagement with their community</a:t>
            </a: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Wellbeing plans provided by health professionals are not followed</a:t>
            </a:r>
          </a:p>
          <a:p>
            <a:endParaRPr lang="en-GB" dirty="0"/>
          </a:p>
        </p:txBody>
      </p:sp>
    </p:spTree>
    <p:extLst>
      <p:ext uri="{BB962C8B-B14F-4D97-AF65-F5344CB8AC3E}">
        <p14:creationId xmlns:p14="http://schemas.microsoft.com/office/powerpoint/2010/main" val="1977890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B0B854-344D-7F70-3F65-C40873CC255B}"/>
              </a:ext>
            </a:extLst>
          </p:cNvPr>
          <p:cNvSpPr txBox="1"/>
          <p:nvPr/>
        </p:nvSpPr>
        <p:spPr>
          <a:xfrm>
            <a:off x="289249" y="377261"/>
            <a:ext cx="9058469" cy="5509200"/>
          </a:xfrm>
          <a:prstGeom prst="rect">
            <a:avLst/>
          </a:prstGeom>
          <a:noFill/>
        </p:spPr>
        <p:txBody>
          <a:bodyPr wrap="square">
            <a:spAutoFit/>
          </a:bodyPr>
          <a:lstStyle/>
          <a:p>
            <a:pPr algn="l"/>
            <a:r>
              <a:rPr lang="en-GB" sz="1600" b="0" i="0" dirty="0">
                <a:solidFill>
                  <a:srgbClr val="004D90"/>
                </a:solidFill>
                <a:effectLst/>
                <a:latin typeface="Open Sans" panose="020B0606030504020204" pitchFamily="34" charset="0"/>
              </a:rPr>
              <a:t>Are relevant stakeholders (including the person and their family) involved in the development of the person's support plan in a meaningful way?</a:t>
            </a:r>
          </a:p>
          <a:p>
            <a:pPr algn="l"/>
            <a:endParaRPr lang="en-GB" sz="1600" b="0" i="0" dirty="0">
              <a:solidFill>
                <a:srgbClr val="004D90"/>
              </a:solidFill>
              <a:effectLst/>
              <a:latin typeface="Open Sans" panose="020B0606030504020204" pitchFamily="34" charset="0"/>
            </a:endParaRPr>
          </a:p>
          <a:p>
            <a:pPr algn="l"/>
            <a:r>
              <a:rPr lang="en-GB" sz="1600" b="1" i="0" dirty="0">
                <a:solidFill>
                  <a:srgbClr val="212121"/>
                </a:solidFill>
                <a:effectLst/>
                <a:latin typeface="Open Sans" panose="020B0606030504020204" pitchFamily="34" charset="0"/>
              </a:rPr>
              <a:t>Positive indicators</a:t>
            </a:r>
          </a:p>
          <a:p>
            <a:pPr algn="l"/>
            <a:endParaRPr lang="en-GB" sz="1600" b="1" i="0" dirty="0">
              <a:solidFill>
                <a:srgbClr val="212121"/>
              </a:solidFill>
              <a:effectLst/>
              <a:latin typeface="Open Sans" panose="020B0606030504020204" pitchFamily="34" charset="0"/>
            </a:endParaRP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Families or carers involved in developing support plans and updates</a:t>
            </a: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Multidisciplinary team members sighted and involved in care plans where appropriate</a:t>
            </a: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Families and carers involved - for example, in provider policy review and development, and recruitment</a:t>
            </a: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There is information about independent advocacy and support</a:t>
            </a: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Staff empower people’s decision-making and evidence use of the Mental Capacity Act</a:t>
            </a: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Stakeholders describe how they've contributed and records back this up</a:t>
            </a: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Stakeholders speak positively about feedback opportunities.</a:t>
            </a:r>
          </a:p>
          <a:p>
            <a:pPr algn="l"/>
            <a:endParaRPr lang="en-GB" sz="1600" b="0" i="0" dirty="0">
              <a:solidFill>
                <a:srgbClr val="212121"/>
              </a:solidFill>
              <a:effectLst/>
              <a:latin typeface="Open Sans" panose="020B0606030504020204" pitchFamily="34" charset="0"/>
            </a:endParaRPr>
          </a:p>
          <a:p>
            <a:pPr algn="l"/>
            <a:r>
              <a:rPr lang="en-GB" sz="1600" b="1" i="0" dirty="0">
                <a:solidFill>
                  <a:srgbClr val="212121"/>
                </a:solidFill>
                <a:effectLst/>
                <a:latin typeface="Open Sans" panose="020B0606030504020204" pitchFamily="34" charset="0"/>
              </a:rPr>
              <a:t>Red flags</a:t>
            </a:r>
          </a:p>
          <a:p>
            <a:pPr algn="l"/>
            <a:endParaRPr lang="en-GB" sz="1600" b="1" i="0" dirty="0">
              <a:solidFill>
                <a:srgbClr val="212121"/>
              </a:solidFill>
              <a:effectLst/>
              <a:latin typeface="Open Sans" panose="020B0606030504020204" pitchFamily="34" charset="0"/>
            </a:endParaRP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No involvement of multiple stakeholders in the development of people’s support plans or behaviour support plans</a:t>
            </a: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No involvement of family members, guardians, or carers in the continuous development of the service (for example, staffing and recruitment)</a:t>
            </a:r>
          </a:p>
          <a:p>
            <a:pPr algn="l">
              <a:buFont typeface="Arial" panose="020B0604020202020204" pitchFamily="34" charset="0"/>
              <a:buChar char="•"/>
            </a:pPr>
            <a:r>
              <a:rPr lang="en-GB" sz="1600" b="0" i="0" dirty="0">
                <a:solidFill>
                  <a:srgbClr val="212121"/>
                </a:solidFill>
                <a:effectLst/>
                <a:latin typeface="Open Sans" panose="020B0606030504020204" pitchFamily="34" charset="0"/>
              </a:rPr>
              <a:t>Supporting the emotional well-being of stakeholders (and in particular family and carers) is not within the remit of the service, or is not considered by the service.</a:t>
            </a:r>
          </a:p>
        </p:txBody>
      </p:sp>
    </p:spTree>
    <p:extLst>
      <p:ext uri="{BB962C8B-B14F-4D97-AF65-F5344CB8AC3E}">
        <p14:creationId xmlns:p14="http://schemas.microsoft.com/office/powerpoint/2010/main" val="2512044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28F7A08-E5C2-CBDD-7F44-A7D887AAABF5}"/>
              </a:ext>
            </a:extLst>
          </p:cNvPr>
          <p:cNvSpPr/>
          <p:nvPr/>
        </p:nvSpPr>
        <p:spPr>
          <a:xfrm>
            <a:off x="7046976" y="0"/>
            <a:ext cx="5145024" cy="68580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https://www.cqc.org.uk/guidance-providers/autistic-people-learning-disability/quality-life-tool</a:t>
            </a:r>
          </a:p>
        </p:txBody>
      </p:sp>
      <p:graphicFrame>
        <p:nvGraphicFramePr>
          <p:cNvPr id="3" name="Table 2">
            <a:extLst>
              <a:ext uri="{FF2B5EF4-FFF2-40B4-BE49-F238E27FC236}">
                <a16:creationId xmlns:a16="http://schemas.microsoft.com/office/drawing/2014/main" id="{21F1EAC2-3364-AE90-1D8D-0F3DC0C47BB1}"/>
              </a:ext>
            </a:extLst>
          </p:cNvPr>
          <p:cNvGraphicFramePr>
            <a:graphicFrameLocks noGrp="1"/>
          </p:cNvGraphicFramePr>
          <p:nvPr>
            <p:extLst>
              <p:ext uri="{D42A27DB-BD31-4B8C-83A1-F6EECF244321}">
                <p14:modId xmlns:p14="http://schemas.microsoft.com/office/powerpoint/2010/main" val="65041353"/>
              </p:ext>
            </p:extLst>
          </p:nvPr>
        </p:nvGraphicFramePr>
        <p:xfrm>
          <a:off x="640080" y="620886"/>
          <a:ext cx="11075748" cy="6116867"/>
        </p:xfrm>
        <a:graphic>
          <a:graphicData uri="http://schemas.openxmlformats.org/drawingml/2006/table">
            <a:tbl>
              <a:tblPr firstRow="1" bandRow="1">
                <a:tableStyleId>{5C22544A-7EE6-4342-B048-85BDC9FD1C3A}</a:tableStyleId>
              </a:tblPr>
              <a:tblGrid>
                <a:gridCol w="2546645">
                  <a:extLst>
                    <a:ext uri="{9D8B030D-6E8A-4147-A177-3AD203B41FA5}">
                      <a16:colId xmlns:a16="http://schemas.microsoft.com/office/drawing/2014/main" val="2978183876"/>
                    </a:ext>
                  </a:extLst>
                </a:gridCol>
                <a:gridCol w="4040101">
                  <a:extLst>
                    <a:ext uri="{9D8B030D-6E8A-4147-A177-3AD203B41FA5}">
                      <a16:colId xmlns:a16="http://schemas.microsoft.com/office/drawing/2014/main" val="3216308781"/>
                    </a:ext>
                  </a:extLst>
                </a:gridCol>
                <a:gridCol w="4489002">
                  <a:extLst>
                    <a:ext uri="{9D8B030D-6E8A-4147-A177-3AD203B41FA5}">
                      <a16:colId xmlns:a16="http://schemas.microsoft.com/office/drawing/2014/main" val="2939650249"/>
                    </a:ext>
                  </a:extLst>
                </a:gridCol>
              </a:tblGrid>
              <a:tr h="771616">
                <a:tc>
                  <a:txBody>
                    <a:bodyPr/>
                    <a:lstStyle/>
                    <a:p>
                      <a:r>
                        <a:rPr lang="en-GB" sz="1100" b="0" dirty="0">
                          <a:latin typeface="Calibri" panose="020F0502020204030204" pitchFamily="34" charset="0"/>
                          <a:ea typeface="Calibri" panose="020F0502020204030204" pitchFamily="34" charset="0"/>
                          <a:cs typeface="Calibri" panose="020F0502020204030204" pitchFamily="34" charset="0"/>
                        </a:rPr>
                        <a:t>Respecting</a:t>
                      </a:r>
                      <a:r>
                        <a:rPr lang="en-GB" sz="1000" b="0" dirty="0">
                          <a:latin typeface="Calibri" panose="020F0502020204030204" pitchFamily="34" charset="0"/>
                          <a:ea typeface="Calibri" panose="020F0502020204030204" pitchFamily="34" charset="0"/>
                          <a:cs typeface="Calibri" panose="020F0502020204030204" pitchFamily="34" charset="0"/>
                        </a:rPr>
                        <a:t> &amp; Involving Service users </a:t>
                      </a:r>
                    </a:p>
                  </a:txBody>
                  <a:tcPr/>
                </a:tc>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Feedback Surveys</a:t>
                      </a:r>
                    </a:p>
                    <a:p>
                      <a:r>
                        <a:rPr lang="en-GB" sz="1000" b="1" dirty="0">
                          <a:latin typeface="Calibri" panose="020F0502020204030204" pitchFamily="34" charset="0"/>
                          <a:ea typeface="Calibri" panose="020F0502020204030204" pitchFamily="34" charset="0"/>
                          <a:cs typeface="Calibri" panose="020F0502020204030204" pitchFamily="34" charset="0"/>
                        </a:rPr>
                        <a:t>Consideration of Your commitments as a provider ( we/I statements)</a:t>
                      </a:r>
                    </a:p>
                    <a:p>
                      <a:r>
                        <a:rPr lang="en-GB" sz="1000" b="1" dirty="0">
                          <a:latin typeface="Calibri" panose="020F0502020204030204" pitchFamily="34" charset="0"/>
                          <a:ea typeface="Calibri" panose="020F0502020204030204" pitchFamily="34" charset="0"/>
                          <a:cs typeface="Calibri" panose="020F0502020204030204" pitchFamily="34" charset="0"/>
                        </a:rPr>
                        <a:t>Service user meetings </a:t>
                      </a:r>
                    </a:p>
                    <a:p>
                      <a:r>
                        <a:rPr lang="en-GB" sz="1000" b="1" dirty="0">
                          <a:latin typeface="Calibri" panose="020F0502020204030204" pitchFamily="34" charset="0"/>
                          <a:ea typeface="Calibri" panose="020F0502020204030204" pitchFamily="34" charset="0"/>
                          <a:cs typeface="Calibri" panose="020F0502020204030204" pitchFamily="34" charset="0"/>
                        </a:rPr>
                        <a:t>Involvement in care planning </a:t>
                      </a:r>
                    </a:p>
                    <a:p>
                      <a:r>
                        <a:rPr lang="en-GB" sz="1000" b="1" dirty="0">
                          <a:latin typeface="Calibri" panose="020F0502020204030204" pitchFamily="34" charset="0"/>
                          <a:ea typeface="Calibri" panose="020F0502020204030204" pitchFamily="34" charset="0"/>
                          <a:cs typeface="Calibri" panose="020F0502020204030204" pitchFamily="34" charset="0"/>
                        </a:rPr>
                        <a:t>Responding to complaints and concerns</a:t>
                      </a:r>
                    </a:p>
                  </a:txBody>
                  <a:tcPr/>
                </a:tc>
                <a:tc>
                  <a:txBody>
                    <a:bodyPr/>
                    <a:lstStyle/>
                    <a:p>
                      <a:endParaRPr lang="en-GB" sz="1200" dirty="0"/>
                    </a:p>
                  </a:txBody>
                  <a:tcPr/>
                </a:tc>
                <a:extLst>
                  <a:ext uri="{0D108BD9-81ED-4DB2-BD59-A6C34878D82A}">
                    <a16:rowId xmlns:a16="http://schemas.microsoft.com/office/drawing/2014/main" val="4266023823"/>
                  </a:ext>
                </a:extLst>
              </a:tr>
              <a:tr h="485976">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Consent</a:t>
                      </a:r>
                    </a:p>
                  </a:txBody>
                  <a:tcPr/>
                </a:tc>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Least restrictive options</a:t>
                      </a:r>
                    </a:p>
                    <a:p>
                      <a:r>
                        <a:rPr lang="en-GB" sz="1000" b="1" dirty="0">
                          <a:latin typeface="Calibri" panose="020F0502020204030204" pitchFamily="34" charset="0"/>
                          <a:ea typeface="Calibri" panose="020F0502020204030204" pitchFamily="34" charset="0"/>
                          <a:cs typeface="Calibri" panose="020F0502020204030204" pitchFamily="34" charset="0"/>
                        </a:rPr>
                        <a:t>There isn’t a blanket approach to restriction</a:t>
                      </a:r>
                    </a:p>
                    <a:p>
                      <a:r>
                        <a:rPr lang="en-GB" sz="1000" b="1" dirty="0">
                          <a:latin typeface="Calibri" panose="020F0502020204030204" pitchFamily="34" charset="0"/>
                          <a:ea typeface="Calibri" panose="020F0502020204030204" pitchFamily="34" charset="0"/>
                          <a:cs typeface="Calibri" panose="020F0502020204030204" pitchFamily="34" charset="0"/>
                        </a:rPr>
                        <a:t>Assessments are fair and completed as a Mdt- Shared decision making </a:t>
                      </a:r>
                    </a:p>
                  </a:txBody>
                  <a:tcPr/>
                </a:tc>
                <a:tc rowSpan="13">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dirty="0">
                          <a:latin typeface="Calibri" panose="020F0502020204030204" pitchFamily="34" charset="0"/>
                          <a:ea typeface="Calibri" panose="020F0502020204030204" pitchFamily="34" charset="0"/>
                          <a:cs typeface="Calibri" panose="020F0502020204030204" pitchFamily="34" charset="0"/>
                        </a:rPr>
                        <a:t>14 days to challenge the initial Draft report – Provide evidence where you challenge </a:t>
                      </a:r>
                    </a:p>
                    <a:p>
                      <a:pPr algn="l"/>
                      <a:endParaRPr lang="en-GB" sz="1200" dirty="0">
                        <a:latin typeface="Calibri" panose="020F0502020204030204" pitchFamily="34" charset="0"/>
                        <a:ea typeface="Calibri" panose="020F0502020204030204" pitchFamily="34" charset="0"/>
                        <a:cs typeface="Calibri" panose="020F0502020204030204" pitchFamily="34" charset="0"/>
                      </a:endParaRPr>
                    </a:p>
                    <a:p>
                      <a:pPr algn="l"/>
                      <a:r>
                        <a:rPr lang="en-GB" sz="1200" dirty="0">
                          <a:latin typeface="Calibri" panose="020F0502020204030204" pitchFamily="34" charset="0"/>
                          <a:ea typeface="Calibri" panose="020F0502020204030204" pitchFamily="34" charset="0"/>
                          <a:cs typeface="Calibri" panose="020F0502020204030204" pitchFamily="34" charset="0"/>
                        </a:rPr>
                        <a:t>-  Dispute continued at point of publication – request a review</a:t>
                      </a:r>
                    </a:p>
                    <a:p>
                      <a:pPr marL="171450" indent="-171450" algn="l">
                        <a:buFontTx/>
                        <a:buChar char="-"/>
                      </a:pPr>
                      <a:r>
                        <a:rPr lang="en-GB" sz="1200" dirty="0">
                          <a:latin typeface="Calibri" panose="020F0502020204030204" pitchFamily="34" charset="0"/>
                          <a:ea typeface="Calibri" panose="020F0502020204030204" pitchFamily="34" charset="0"/>
                          <a:cs typeface="Calibri" panose="020F0502020204030204" pitchFamily="34" charset="0"/>
                        </a:rPr>
                        <a:t>Requires Improvement/ Poor  requires a comprehensive action plan within the PAMMS portal – within 14 days </a:t>
                      </a:r>
                    </a:p>
                    <a:p>
                      <a:pPr marL="171450" indent="-171450" algn="l">
                        <a:buFontTx/>
                        <a:buChar char="-"/>
                      </a:pPr>
                      <a:r>
                        <a:rPr lang="en-GB" sz="1200" dirty="0">
                          <a:latin typeface="Calibri" panose="020F0502020204030204" pitchFamily="34" charset="0"/>
                          <a:ea typeface="Calibri" panose="020F0502020204030204" pitchFamily="34" charset="0"/>
                          <a:cs typeface="Calibri" panose="020F0502020204030204" pitchFamily="34" charset="0"/>
                        </a:rPr>
                        <a:t>Be transparent with employee’s – delegate accordingly and ensure they have the correct training to complete any actions required </a:t>
                      </a:r>
                    </a:p>
                    <a:p>
                      <a:pPr marL="171450" indent="-171450" algn="l">
                        <a:buFontTx/>
                        <a:buChar char="-"/>
                      </a:pPr>
                      <a:r>
                        <a:rPr lang="en-GB" sz="1200" dirty="0">
                          <a:latin typeface="Calibri" panose="020F0502020204030204" pitchFamily="34" charset="0"/>
                          <a:ea typeface="Calibri" panose="020F0502020204030204" pitchFamily="34" charset="0"/>
                          <a:cs typeface="Calibri" panose="020F0502020204030204" pitchFamily="34" charset="0"/>
                        </a:rPr>
                        <a:t>Each concern raised requires an action on the Provider portal </a:t>
                      </a:r>
                    </a:p>
                    <a:p>
                      <a:pPr marL="171450" indent="-171450" algn="ctr">
                        <a:buFontTx/>
                        <a:buChar char="-"/>
                      </a:pPr>
                      <a:endParaRPr lang="en-GB" sz="1200" dirty="0">
                        <a:latin typeface="Calibri" panose="020F0502020204030204" pitchFamily="34" charset="0"/>
                        <a:ea typeface="Calibri" panose="020F0502020204030204" pitchFamily="34" charset="0"/>
                        <a:cs typeface="Calibri" panose="020F0502020204030204" pitchFamily="34" charset="0"/>
                      </a:endParaRPr>
                    </a:p>
                    <a:p>
                      <a:pPr marL="171450" indent="-171450" algn="ctr">
                        <a:buFontTx/>
                        <a:buChar char="-"/>
                      </a:pPr>
                      <a:endParaRPr lang="en-GB" sz="1200" dirty="0">
                        <a:latin typeface="Calibri" panose="020F0502020204030204" pitchFamily="34" charset="0"/>
                        <a:ea typeface="Calibri" panose="020F0502020204030204" pitchFamily="34" charset="0"/>
                        <a:cs typeface="Calibri" panose="020F0502020204030204" pitchFamily="34" charset="0"/>
                      </a:endParaRPr>
                    </a:p>
                    <a:p>
                      <a:pPr marL="0" indent="0" algn="l">
                        <a:buFontTx/>
                        <a:buNone/>
                      </a:pPr>
                      <a:r>
                        <a:rPr lang="en-GB" sz="1400" b="1" dirty="0">
                          <a:latin typeface="Calibri" panose="020F0502020204030204" pitchFamily="34" charset="0"/>
                          <a:ea typeface="Calibri" panose="020F0502020204030204" pitchFamily="34" charset="0"/>
                          <a:cs typeface="Calibri" panose="020F0502020204030204" pitchFamily="34" charset="0"/>
                        </a:rPr>
                        <a:t>Top Tips </a:t>
                      </a:r>
                    </a:p>
                    <a:p>
                      <a:pPr marL="285750" indent="-285750" algn="l">
                        <a:buFont typeface="Arial" panose="020B0604020202020204" pitchFamily="34" charset="0"/>
                        <a:buChar char="•"/>
                      </a:pPr>
                      <a:r>
                        <a:rPr lang="en-GB" sz="1400" b="1" dirty="0">
                          <a:latin typeface="Calibri" panose="020F0502020204030204" pitchFamily="34" charset="0"/>
                          <a:ea typeface="Calibri" panose="020F0502020204030204" pitchFamily="34" charset="0"/>
                          <a:cs typeface="Calibri" panose="020F0502020204030204" pitchFamily="34" charset="0"/>
                        </a:rPr>
                        <a:t>Strong Audit Schedule – DON’T over complicate the process – A Good governance structure will provide the correct evidence for CQC Inspections, Local Authority Audits. </a:t>
                      </a:r>
                    </a:p>
                    <a:p>
                      <a:pPr marL="285750" indent="-285750" algn="l">
                        <a:buFont typeface="Arial" panose="020B0604020202020204" pitchFamily="34" charset="0"/>
                        <a:buChar char="•"/>
                      </a:pPr>
                      <a:r>
                        <a:rPr lang="en-GB" sz="1400" b="1" dirty="0">
                          <a:latin typeface="Calibri" panose="020F0502020204030204" pitchFamily="34" charset="0"/>
                          <a:ea typeface="Calibri" panose="020F0502020204030204" pitchFamily="34" charset="0"/>
                          <a:cs typeface="Calibri" panose="020F0502020204030204" pitchFamily="34" charset="0"/>
                        </a:rPr>
                        <a:t>Have External Audits – A culture cant always be seen when you are in it </a:t>
                      </a:r>
                    </a:p>
                    <a:p>
                      <a:pPr marL="285750" indent="-285750" algn="l">
                        <a:buFont typeface="Arial" panose="020B0604020202020204" pitchFamily="34" charset="0"/>
                        <a:buChar char="•"/>
                      </a:pPr>
                      <a:r>
                        <a:rPr lang="en-GB" sz="1400" b="1" dirty="0">
                          <a:latin typeface="Calibri" panose="020F0502020204030204" pitchFamily="34" charset="0"/>
                          <a:ea typeface="Calibri" panose="020F0502020204030204" pitchFamily="34" charset="0"/>
                          <a:cs typeface="Calibri" panose="020F0502020204030204" pitchFamily="34" charset="0"/>
                        </a:rPr>
                        <a:t>Have a Action Plan which is continuously monitored and is part of your everyday – a real time working document</a:t>
                      </a:r>
                    </a:p>
                    <a:p>
                      <a:pPr marL="285750" indent="-285750" algn="l">
                        <a:buFont typeface="Arial" panose="020B0604020202020204" pitchFamily="34" charset="0"/>
                        <a:buChar char="•"/>
                      </a:pPr>
                      <a:r>
                        <a:rPr lang="en-GB" sz="1400" b="1" dirty="0">
                          <a:latin typeface="Calibri" panose="020F0502020204030204" pitchFamily="34" charset="0"/>
                          <a:ea typeface="Calibri" panose="020F0502020204030204" pitchFamily="34" charset="0"/>
                          <a:cs typeface="Calibri" panose="020F0502020204030204" pitchFamily="34" charset="0"/>
                        </a:rPr>
                        <a:t>Don’t be afraid to challenge your ratings if you have evidence </a:t>
                      </a:r>
                    </a:p>
                    <a:p>
                      <a:pPr marL="285750" indent="-285750" algn="ctr">
                        <a:buFont typeface="Arial" panose="020B0604020202020204" pitchFamily="34" charset="0"/>
                        <a:buChar char="•"/>
                      </a:pPr>
                      <a:endParaRPr lang="en-GB" sz="1400" b="1" dirty="0"/>
                    </a:p>
                  </a:txBody>
                  <a:tcPr/>
                </a:tc>
                <a:extLst>
                  <a:ext uri="{0D108BD9-81ED-4DB2-BD59-A6C34878D82A}">
                    <a16:rowId xmlns:a16="http://schemas.microsoft.com/office/drawing/2014/main" val="705653368"/>
                  </a:ext>
                </a:extLst>
              </a:tr>
              <a:tr h="215989">
                <a:tc>
                  <a:txBody>
                    <a:bodyPr/>
                    <a:lstStyle/>
                    <a:p>
                      <a:r>
                        <a:rPr lang="en-GB" sz="800" b="0" dirty="0">
                          <a:latin typeface="Calibri" panose="020F0502020204030204" pitchFamily="34" charset="0"/>
                          <a:ea typeface="Calibri" panose="020F0502020204030204" pitchFamily="34" charset="0"/>
                          <a:cs typeface="Calibri" panose="020F0502020204030204" pitchFamily="34" charset="0"/>
                        </a:rPr>
                        <a:t>Care &amp; Welfare of Service users </a:t>
                      </a:r>
                    </a:p>
                  </a:txBody>
                  <a:tcPr/>
                </a:tc>
                <a:tc>
                  <a:txBody>
                    <a:bodyPr/>
                    <a:lstStyle/>
                    <a:p>
                      <a:endParaRPr lang="en-GB" sz="1000" b="0"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endParaRPr lang="en-GB" sz="1000" dirty="0"/>
                    </a:p>
                  </a:txBody>
                  <a:tcPr/>
                </a:tc>
                <a:extLst>
                  <a:ext uri="{0D108BD9-81ED-4DB2-BD59-A6C34878D82A}">
                    <a16:rowId xmlns:a16="http://schemas.microsoft.com/office/drawing/2014/main" val="1506907710"/>
                  </a:ext>
                </a:extLst>
              </a:tr>
              <a:tr h="215989">
                <a:tc>
                  <a:txBody>
                    <a:bodyPr/>
                    <a:lstStyle/>
                    <a:p>
                      <a:r>
                        <a:rPr lang="en-GB" sz="800" b="0" dirty="0">
                          <a:latin typeface="Calibri" panose="020F0502020204030204" pitchFamily="34" charset="0"/>
                          <a:ea typeface="Calibri" panose="020F0502020204030204" pitchFamily="34" charset="0"/>
                          <a:cs typeface="Calibri" panose="020F0502020204030204" pitchFamily="34" charset="0"/>
                        </a:rPr>
                        <a:t>Meeting nutrional needs</a:t>
                      </a:r>
                    </a:p>
                  </a:txBody>
                  <a:tcPr/>
                </a:tc>
                <a:tc>
                  <a:txBody>
                    <a:bodyPr/>
                    <a:lstStyle/>
                    <a:p>
                      <a:endParaRPr lang="en-GB" sz="1000" b="0"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endParaRPr lang="en-GB" sz="1000" dirty="0"/>
                    </a:p>
                  </a:txBody>
                  <a:tcPr/>
                </a:tc>
                <a:extLst>
                  <a:ext uri="{0D108BD9-81ED-4DB2-BD59-A6C34878D82A}">
                    <a16:rowId xmlns:a16="http://schemas.microsoft.com/office/drawing/2014/main" val="2458365555"/>
                  </a:ext>
                </a:extLst>
              </a:tr>
              <a:tr h="215989">
                <a:tc>
                  <a:txBody>
                    <a:bodyPr/>
                    <a:lstStyle/>
                    <a:p>
                      <a:r>
                        <a:rPr lang="en-GB" sz="800" b="0" dirty="0">
                          <a:latin typeface="Calibri" panose="020F0502020204030204" pitchFamily="34" charset="0"/>
                          <a:ea typeface="Calibri" panose="020F0502020204030204" pitchFamily="34" charset="0"/>
                          <a:cs typeface="Calibri" panose="020F0502020204030204" pitchFamily="34" charset="0"/>
                        </a:rPr>
                        <a:t>Co-operations with other providers</a:t>
                      </a:r>
                    </a:p>
                  </a:txBody>
                  <a:tcPr/>
                </a:tc>
                <a:tc>
                  <a:txBody>
                    <a:bodyPr/>
                    <a:lstStyle/>
                    <a:p>
                      <a:endParaRPr lang="en-GB" sz="1000" b="0"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endParaRPr lang="en-GB" sz="1000" dirty="0"/>
                    </a:p>
                  </a:txBody>
                  <a:tcPr/>
                </a:tc>
                <a:extLst>
                  <a:ext uri="{0D108BD9-81ED-4DB2-BD59-A6C34878D82A}">
                    <a16:rowId xmlns:a16="http://schemas.microsoft.com/office/drawing/2014/main" val="317944379"/>
                  </a:ext>
                </a:extLst>
              </a:tr>
              <a:tr h="459988">
                <a:tc>
                  <a:txBody>
                    <a:bodyPr/>
                    <a:lstStyle/>
                    <a:p>
                      <a:r>
                        <a:rPr lang="en-GB" sz="800" b="0" dirty="0">
                          <a:latin typeface="Calibri" panose="020F0502020204030204" pitchFamily="34" charset="0"/>
                          <a:ea typeface="Calibri" panose="020F0502020204030204" pitchFamily="34" charset="0"/>
                          <a:cs typeface="Calibri" panose="020F0502020204030204" pitchFamily="34" charset="0"/>
                        </a:rPr>
                        <a:t>Safeguarding people who use the service from abuse </a:t>
                      </a:r>
                    </a:p>
                  </a:txBody>
                  <a:tcPr/>
                </a:tc>
                <a:tc>
                  <a:txBody>
                    <a:bodyPr/>
                    <a:lstStyle/>
                    <a:p>
                      <a:endParaRPr lang="en-GB" sz="1000" b="0"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endParaRPr dirty="0"/>
                    </a:p>
                  </a:txBody>
                  <a:tcPr/>
                </a:tc>
                <a:extLst>
                  <a:ext uri="{0D108BD9-81ED-4DB2-BD59-A6C34878D82A}">
                    <a16:rowId xmlns:a16="http://schemas.microsoft.com/office/drawing/2014/main" val="649975554"/>
                  </a:ext>
                </a:extLst>
              </a:tr>
              <a:tr h="215989">
                <a:tc>
                  <a:txBody>
                    <a:bodyPr/>
                    <a:lstStyle/>
                    <a:p>
                      <a:r>
                        <a:rPr lang="en-GB" sz="800" b="0" dirty="0">
                          <a:latin typeface="Calibri" panose="020F0502020204030204" pitchFamily="34" charset="0"/>
                          <a:ea typeface="Calibri" panose="020F0502020204030204" pitchFamily="34" charset="0"/>
                          <a:cs typeface="Calibri" panose="020F0502020204030204" pitchFamily="34" charset="0"/>
                        </a:rPr>
                        <a:t>Cleanliness &amp; Infection Control</a:t>
                      </a:r>
                    </a:p>
                  </a:txBody>
                  <a:tcPr/>
                </a:tc>
                <a:tc>
                  <a:txBody>
                    <a:bodyPr/>
                    <a:lstStyle/>
                    <a:p>
                      <a:endParaRPr lang="en-GB" sz="1000" b="0"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endParaRPr/>
                    </a:p>
                  </a:txBody>
                  <a:tcPr/>
                </a:tc>
                <a:extLst>
                  <a:ext uri="{0D108BD9-81ED-4DB2-BD59-A6C34878D82A}">
                    <a16:rowId xmlns:a16="http://schemas.microsoft.com/office/drawing/2014/main" val="210044521"/>
                  </a:ext>
                </a:extLst>
              </a:tr>
              <a:tr h="715537">
                <a:tc>
                  <a:txBody>
                    <a:bodyPr/>
                    <a:lstStyle/>
                    <a:p>
                      <a:r>
                        <a:rPr lang="en-GB" sz="800" b="0" dirty="0">
                          <a:latin typeface="Calibri" panose="020F0502020204030204" pitchFamily="34" charset="0"/>
                          <a:ea typeface="Calibri" panose="020F0502020204030204" pitchFamily="34" charset="0"/>
                          <a:cs typeface="Calibri" panose="020F0502020204030204" pitchFamily="34" charset="0"/>
                        </a:rPr>
                        <a:t>Management of medicines</a:t>
                      </a:r>
                    </a:p>
                    <a:p>
                      <a:r>
                        <a:rPr lang="en-GB" sz="800" b="0" dirty="0">
                          <a:latin typeface="Calibri" panose="020F0502020204030204" pitchFamily="34" charset="0"/>
                          <a:ea typeface="Calibri" panose="020F0502020204030204" pitchFamily="34" charset="0"/>
                          <a:cs typeface="Calibri" panose="020F0502020204030204" pitchFamily="34" charset="0"/>
                        </a:rPr>
                        <a:t>Safety &amp; Suitability of premises </a:t>
                      </a:r>
                    </a:p>
                    <a:p>
                      <a:r>
                        <a:rPr lang="en-GB" sz="800" b="0" dirty="0">
                          <a:latin typeface="Calibri" panose="020F0502020204030204" pitchFamily="34" charset="0"/>
                          <a:ea typeface="Calibri" panose="020F0502020204030204" pitchFamily="34" charset="0"/>
                          <a:cs typeface="Calibri" panose="020F0502020204030204" pitchFamily="34" charset="0"/>
                        </a:rPr>
                        <a:t>Safety, availability and suitability of equipment</a:t>
                      </a:r>
                    </a:p>
                  </a:txBody>
                  <a:tcPr/>
                </a:tc>
                <a:tc>
                  <a:txBody>
                    <a:bodyPr/>
                    <a:lstStyle/>
                    <a:p>
                      <a:endParaRPr lang="en-GB" sz="1000" b="0"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endParaRPr/>
                    </a:p>
                  </a:txBody>
                  <a:tcPr/>
                </a:tc>
                <a:extLst>
                  <a:ext uri="{0D108BD9-81ED-4DB2-BD59-A6C34878D82A}">
                    <a16:rowId xmlns:a16="http://schemas.microsoft.com/office/drawing/2014/main" val="2381560681"/>
                  </a:ext>
                </a:extLst>
              </a:tr>
              <a:tr h="215989">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Requirements relating to staff recruitment</a:t>
                      </a:r>
                    </a:p>
                  </a:txBody>
                  <a:tcPr/>
                </a:tc>
                <a:tc rowSpan="3">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Safe Recruitment processes</a:t>
                      </a:r>
                    </a:p>
                    <a:p>
                      <a:r>
                        <a:rPr lang="en-GB" sz="1000" b="1" dirty="0">
                          <a:latin typeface="Calibri" panose="020F0502020204030204" pitchFamily="34" charset="0"/>
                          <a:ea typeface="Calibri" panose="020F0502020204030204" pitchFamily="34" charset="0"/>
                          <a:cs typeface="Calibri" panose="020F0502020204030204" pitchFamily="34" charset="0"/>
                        </a:rPr>
                        <a:t>DBS’s are checked – Convictions ? Risk assessed appropriately</a:t>
                      </a:r>
                    </a:p>
                    <a:p>
                      <a:r>
                        <a:rPr lang="en-GB" sz="1000" b="1" dirty="0">
                          <a:latin typeface="Calibri" panose="020F0502020204030204" pitchFamily="34" charset="0"/>
                          <a:ea typeface="Calibri" panose="020F0502020204030204" pitchFamily="34" charset="0"/>
                          <a:cs typeface="Calibri" panose="020F0502020204030204" pitchFamily="34" charset="0"/>
                        </a:rPr>
                        <a:t>Gaps in employment are evidenced </a:t>
                      </a:r>
                    </a:p>
                    <a:p>
                      <a:r>
                        <a:rPr lang="en-GB" sz="1000" b="1" dirty="0">
                          <a:latin typeface="Calibri" panose="020F0502020204030204" pitchFamily="34" charset="0"/>
                          <a:ea typeface="Calibri" panose="020F0502020204030204" pitchFamily="34" charset="0"/>
                          <a:cs typeface="Calibri" panose="020F0502020204030204" pitchFamily="34" charset="0"/>
                        </a:rPr>
                        <a:t>Equal opportunities</a:t>
                      </a:r>
                    </a:p>
                    <a:p>
                      <a:r>
                        <a:rPr lang="en-GB" sz="1000" b="1" dirty="0">
                          <a:latin typeface="Calibri" panose="020F0502020204030204" pitchFamily="34" charset="0"/>
                          <a:ea typeface="Calibri" panose="020F0502020204030204" pitchFamily="34" charset="0"/>
                          <a:cs typeface="Calibri" panose="020F0502020204030204" pitchFamily="34" charset="0"/>
                        </a:rPr>
                        <a:t>Flexible working considerations</a:t>
                      </a:r>
                    </a:p>
                    <a:p>
                      <a:r>
                        <a:rPr lang="en-GB" sz="1000" b="1" dirty="0">
                          <a:latin typeface="Calibri" panose="020F0502020204030204" pitchFamily="34" charset="0"/>
                          <a:ea typeface="Calibri" panose="020F0502020204030204" pitchFamily="34" charset="0"/>
                          <a:cs typeface="Calibri" panose="020F0502020204030204" pitchFamily="34" charset="0"/>
                        </a:rPr>
                        <a:t>Staff are heard in supervision</a:t>
                      </a:r>
                    </a:p>
                    <a:p>
                      <a:r>
                        <a:rPr lang="en-GB" sz="1000" b="1" dirty="0">
                          <a:latin typeface="Calibri" panose="020F0502020204030204" pitchFamily="34" charset="0"/>
                          <a:ea typeface="Calibri" panose="020F0502020204030204" pitchFamily="34" charset="0"/>
                          <a:cs typeface="Calibri" panose="020F0502020204030204" pitchFamily="34" charset="0"/>
                        </a:rPr>
                        <a:t>Whistleblowing is treated appropriately</a:t>
                      </a:r>
                    </a:p>
                    <a:p>
                      <a:r>
                        <a:rPr lang="en-GB" sz="1000" b="1" dirty="0">
                          <a:latin typeface="Calibri" panose="020F0502020204030204" pitchFamily="34" charset="0"/>
                          <a:ea typeface="Calibri" panose="020F0502020204030204" pitchFamily="34" charset="0"/>
                          <a:cs typeface="Calibri" panose="020F0502020204030204" pitchFamily="34" charset="0"/>
                        </a:rPr>
                        <a:t>An open culture is evident </a:t>
                      </a:r>
                    </a:p>
                    <a:p>
                      <a:r>
                        <a:rPr lang="en-GB" sz="1000" b="1" dirty="0">
                          <a:latin typeface="Calibri" panose="020F0502020204030204" pitchFamily="34" charset="0"/>
                          <a:ea typeface="Calibri" panose="020F0502020204030204" pitchFamily="34" charset="0"/>
                          <a:cs typeface="Calibri" panose="020F0502020204030204" pitchFamily="34" charset="0"/>
                        </a:rPr>
                        <a:t>Complaints are responded to </a:t>
                      </a:r>
                    </a:p>
                    <a:p>
                      <a:r>
                        <a:rPr lang="en-GB" sz="1000" b="1" dirty="0">
                          <a:latin typeface="Calibri" panose="020F0502020204030204" pitchFamily="34" charset="0"/>
                          <a:ea typeface="Calibri" panose="020F0502020204030204" pitchFamily="34" charset="0"/>
                          <a:cs typeface="Calibri" panose="020F0502020204030204" pitchFamily="34" charset="0"/>
                        </a:rPr>
                        <a:t>Staff meetings are regular, minuted and actions are complete</a:t>
                      </a:r>
                    </a:p>
                    <a:p>
                      <a:endParaRPr lang="en-GB" sz="1000" b="1"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endParaRPr lang="en-GB" sz="1000" dirty="0"/>
                    </a:p>
                  </a:txBody>
                  <a:tcPr/>
                </a:tc>
                <a:extLst>
                  <a:ext uri="{0D108BD9-81ED-4DB2-BD59-A6C34878D82A}">
                    <a16:rowId xmlns:a16="http://schemas.microsoft.com/office/drawing/2014/main" val="1195836873"/>
                  </a:ext>
                </a:extLst>
              </a:tr>
              <a:tr h="215989">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Staffing and staff deployment</a:t>
                      </a:r>
                    </a:p>
                  </a:txBody>
                  <a:tcPr/>
                </a:tc>
                <a:tc vMerge="1">
                  <a:txBody>
                    <a:bodyPr/>
                    <a:lstStyle/>
                    <a:p>
                      <a:endParaRPr dirty="0"/>
                    </a:p>
                  </a:txBody>
                  <a:tcPr/>
                </a:tc>
                <a:tc vMerge="1">
                  <a:txBody>
                    <a:bodyPr/>
                    <a:lstStyle/>
                    <a:p>
                      <a:endParaRPr lang="en-GB" sz="1000" dirty="0"/>
                    </a:p>
                  </a:txBody>
                  <a:tcPr/>
                </a:tc>
                <a:extLst>
                  <a:ext uri="{0D108BD9-81ED-4DB2-BD59-A6C34878D82A}">
                    <a16:rowId xmlns:a16="http://schemas.microsoft.com/office/drawing/2014/main" val="1496676764"/>
                  </a:ext>
                </a:extLst>
              </a:tr>
              <a:tr h="1133943">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Staff Support</a:t>
                      </a:r>
                    </a:p>
                  </a:txBody>
                  <a:tcPr/>
                </a:tc>
                <a:tc vMerge="1">
                  <a:txBody>
                    <a:bodyPr/>
                    <a:lstStyle/>
                    <a:p>
                      <a:endParaRPr dirty="0"/>
                    </a:p>
                  </a:txBody>
                  <a:tcPr/>
                </a:tc>
                <a:tc vMerge="1">
                  <a:txBody>
                    <a:bodyPr/>
                    <a:lstStyle/>
                    <a:p>
                      <a:endParaRPr lang="en-GB" sz="1000" dirty="0"/>
                    </a:p>
                  </a:txBody>
                  <a:tcPr/>
                </a:tc>
                <a:extLst>
                  <a:ext uri="{0D108BD9-81ED-4DB2-BD59-A6C34878D82A}">
                    <a16:rowId xmlns:a16="http://schemas.microsoft.com/office/drawing/2014/main" val="3294859815"/>
                  </a:ext>
                </a:extLst>
              </a:tr>
              <a:tr h="247422">
                <a:tc>
                  <a:txBody>
                    <a:bodyPr/>
                    <a:lstStyle/>
                    <a:p>
                      <a:r>
                        <a:rPr lang="en-GB" sz="800" dirty="0">
                          <a:latin typeface="Calibri" panose="020F0502020204030204" pitchFamily="34" charset="0"/>
                          <a:ea typeface="Calibri" panose="020F0502020204030204" pitchFamily="34" charset="0"/>
                          <a:cs typeface="Calibri" panose="020F0502020204030204" pitchFamily="34" charset="0"/>
                        </a:rPr>
                        <a:t>Assessing &amp; Monitoring the quality of Service provision</a:t>
                      </a:r>
                    </a:p>
                  </a:txBody>
                  <a:tcPr/>
                </a:tc>
                <a:tc>
                  <a:txBody>
                    <a:bodyPr/>
                    <a:lstStyle/>
                    <a:p>
                      <a:endParaRPr lang="en-GB" sz="1000"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endParaRPr lang="en-GB" sz="1000" dirty="0"/>
                    </a:p>
                  </a:txBody>
                  <a:tcPr/>
                </a:tc>
                <a:extLst>
                  <a:ext uri="{0D108BD9-81ED-4DB2-BD59-A6C34878D82A}">
                    <a16:rowId xmlns:a16="http://schemas.microsoft.com/office/drawing/2014/main" val="2519048075"/>
                  </a:ext>
                </a:extLst>
              </a:tr>
              <a:tr h="242988">
                <a:tc>
                  <a:txBody>
                    <a:bodyPr/>
                    <a:lstStyle/>
                    <a:p>
                      <a:r>
                        <a:rPr lang="en-GB" sz="800" dirty="0">
                          <a:latin typeface="Calibri" panose="020F0502020204030204" pitchFamily="34" charset="0"/>
                          <a:ea typeface="Calibri" panose="020F0502020204030204" pitchFamily="34" charset="0"/>
                          <a:cs typeface="Calibri" panose="020F0502020204030204" pitchFamily="34" charset="0"/>
                        </a:rPr>
                        <a:t>Using Information &amp; Dealing with complaints</a:t>
                      </a:r>
                    </a:p>
                  </a:txBody>
                  <a:tcPr/>
                </a:tc>
                <a:tc>
                  <a:txBody>
                    <a:bodyPr/>
                    <a:lstStyle/>
                    <a:p>
                      <a:endParaRPr lang="en-GB" sz="1200"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endParaRPr lang="en-GB" sz="1200" dirty="0"/>
                    </a:p>
                  </a:txBody>
                  <a:tcPr/>
                </a:tc>
                <a:extLst>
                  <a:ext uri="{0D108BD9-81ED-4DB2-BD59-A6C34878D82A}">
                    <a16:rowId xmlns:a16="http://schemas.microsoft.com/office/drawing/2014/main" val="2072861489"/>
                  </a:ext>
                </a:extLst>
              </a:tr>
              <a:tr h="242988">
                <a:tc>
                  <a:txBody>
                    <a:bodyPr/>
                    <a:lstStyle/>
                    <a:p>
                      <a:r>
                        <a:rPr lang="en-GB" sz="800" dirty="0">
                          <a:latin typeface="Calibri" panose="020F0502020204030204" pitchFamily="34" charset="0"/>
                          <a:ea typeface="Calibri" panose="020F0502020204030204" pitchFamily="34" charset="0"/>
                          <a:cs typeface="Calibri" panose="020F0502020204030204" pitchFamily="34" charset="0"/>
                        </a:rPr>
                        <a:t>Records</a:t>
                      </a:r>
                    </a:p>
                  </a:txBody>
                  <a:tcPr/>
                </a:tc>
                <a:tc>
                  <a:txBody>
                    <a:bodyPr/>
                    <a:lstStyle/>
                    <a:p>
                      <a:endParaRPr lang="en-GB" sz="1200" dirty="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endParaRPr lang="en-GB" sz="1200" dirty="0"/>
                    </a:p>
                  </a:txBody>
                  <a:tcPr/>
                </a:tc>
                <a:extLst>
                  <a:ext uri="{0D108BD9-81ED-4DB2-BD59-A6C34878D82A}">
                    <a16:rowId xmlns:a16="http://schemas.microsoft.com/office/drawing/2014/main" val="1928861713"/>
                  </a:ext>
                </a:extLst>
              </a:tr>
            </a:tbl>
          </a:graphicData>
        </a:graphic>
      </p:graphicFrame>
      <p:sp>
        <p:nvSpPr>
          <p:cNvPr id="4" name="TextBox 3">
            <a:extLst>
              <a:ext uri="{FF2B5EF4-FFF2-40B4-BE49-F238E27FC236}">
                <a16:creationId xmlns:a16="http://schemas.microsoft.com/office/drawing/2014/main" id="{FF3C4A32-D580-2E7A-B804-253939D2E252}"/>
              </a:ext>
            </a:extLst>
          </p:cNvPr>
          <p:cNvSpPr txBox="1"/>
          <p:nvPr/>
        </p:nvSpPr>
        <p:spPr>
          <a:xfrm>
            <a:off x="366444" y="120247"/>
            <a:ext cx="11871649" cy="584775"/>
          </a:xfrm>
          <a:prstGeom prst="rect">
            <a:avLst/>
          </a:prstGeom>
          <a:noFill/>
        </p:spPr>
        <p:txBody>
          <a:bodyPr wrap="square" rtlCol="0">
            <a:spAutoFit/>
          </a:bodyPr>
          <a:lstStyle/>
          <a:p>
            <a:pPr marL="0" algn="l" rtl="0" eaLnBrk="1" fontAlgn="t" latinLnBrk="0" hangingPunct="1">
              <a:spcBef>
                <a:spcPts val="0"/>
              </a:spcBef>
              <a:spcAft>
                <a:spcPts val="0"/>
              </a:spcAft>
            </a:pPr>
            <a:r>
              <a:rPr lang="en-GB" sz="1400" b="1" dirty="0">
                <a:solidFill>
                  <a:srgbClr val="246F74"/>
                </a:solidFill>
                <a:latin typeface="Calibri" panose="020F0502020204030204" pitchFamily="34" charset="0"/>
                <a:ea typeface="Calibri" panose="020F0502020204030204" pitchFamily="34" charset="0"/>
                <a:cs typeface="Calibri" panose="020F0502020204030204" pitchFamily="34" charset="0"/>
              </a:rPr>
              <a:t>Preparing for PAMMS -</a:t>
            </a:r>
            <a:r>
              <a:rPr lang="en-GB" sz="1400" b="1" i="0" u="none" strike="noStrike" kern="1200" dirty="0">
                <a:solidFill>
                  <a:srgbClr val="246F74"/>
                </a:solidFill>
                <a:effectLst/>
                <a:latin typeface="Calibri" panose="020F0502020204030204" pitchFamily="34" charset="0"/>
                <a:ea typeface="Calibri" panose="020F0502020204030204" pitchFamily="34" charset="0"/>
                <a:cs typeface="Calibri" panose="020F0502020204030204" pitchFamily="34" charset="0"/>
              </a:rPr>
              <a:t>Involvement and information-</a:t>
            </a:r>
            <a:r>
              <a:rPr lang="en-GB" sz="1400" b="1" dirty="0">
                <a:solidFill>
                  <a:srgbClr val="246F74"/>
                </a:solidFill>
                <a:latin typeface="Calibri" panose="020F0502020204030204" pitchFamily="34" charset="0"/>
                <a:ea typeface="Calibri" panose="020F0502020204030204" pitchFamily="34" charset="0"/>
                <a:cs typeface="Calibri" panose="020F0502020204030204" pitchFamily="34" charset="0"/>
              </a:rPr>
              <a:t> </a:t>
            </a:r>
            <a:r>
              <a:rPr lang="en-GB" sz="1400" b="1" i="0" u="none" strike="noStrike" kern="1200" dirty="0">
                <a:solidFill>
                  <a:srgbClr val="246F74"/>
                </a:solidFill>
                <a:effectLst/>
                <a:latin typeface="Calibri" panose="020F0502020204030204" pitchFamily="34" charset="0"/>
                <a:ea typeface="Calibri" panose="020F0502020204030204" pitchFamily="34" charset="0"/>
                <a:cs typeface="Calibri" panose="020F0502020204030204" pitchFamily="34" charset="0"/>
              </a:rPr>
              <a:t>Personalised care and support - Safeguarding and safety</a:t>
            </a:r>
            <a:r>
              <a:rPr lang="en-GB" sz="1400" b="1" dirty="0">
                <a:solidFill>
                  <a:srgbClr val="246F74"/>
                </a:solidFill>
                <a:latin typeface="Calibri" panose="020F0502020204030204" pitchFamily="34" charset="0"/>
                <a:ea typeface="Calibri" panose="020F0502020204030204" pitchFamily="34" charset="0"/>
                <a:cs typeface="Calibri" panose="020F0502020204030204" pitchFamily="34" charset="0"/>
              </a:rPr>
              <a:t>- </a:t>
            </a:r>
            <a:r>
              <a:rPr lang="en-GB" sz="1400" b="1" i="0" u="none" strike="noStrike" kern="1200" dirty="0">
                <a:solidFill>
                  <a:srgbClr val="246F74"/>
                </a:solidFill>
                <a:effectLst/>
                <a:latin typeface="Calibri" panose="020F0502020204030204" pitchFamily="34" charset="0"/>
                <a:ea typeface="Calibri" panose="020F0502020204030204" pitchFamily="34" charset="0"/>
                <a:cs typeface="Calibri" panose="020F0502020204030204" pitchFamily="34" charset="0"/>
              </a:rPr>
              <a:t>Suitability of staffing</a:t>
            </a:r>
            <a:r>
              <a:rPr lang="en-GB" sz="1400" b="1" dirty="0">
                <a:solidFill>
                  <a:srgbClr val="246F74"/>
                </a:solidFill>
                <a:latin typeface="Calibri" panose="020F0502020204030204" pitchFamily="34" charset="0"/>
                <a:ea typeface="Calibri" panose="020F0502020204030204" pitchFamily="34" charset="0"/>
                <a:cs typeface="Calibri" panose="020F0502020204030204" pitchFamily="34" charset="0"/>
              </a:rPr>
              <a:t> - </a:t>
            </a:r>
            <a:r>
              <a:rPr lang="en-GB" sz="1400" b="1" i="0" u="none" strike="noStrike" kern="1200" dirty="0">
                <a:solidFill>
                  <a:srgbClr val="246F74"/>
                </a:solidFill>
                <a:effectLst/>
                <a:latin typeface="Calibri" panose="020F0502020204030204" pitchFamily="34" charset="0"/>
                <a:ea typeface="Calibri" panose="020F0502020204030204" pitchFamily="34" charset="0"/>
                <a:cs typeface="Calibri" panose="020F0502020204030204" pitchFamily="34" charset="0"/>
              </a:rPr>
              <a:t>Quality of management</a:t>
            </a:r>
            <a:endParaRPr lang="en-GB" sz="1400" b="1" i="0" u="none" strike="noStrike" dirty="0">
              <a:solidFill>
                <a:srgbClr val="246F74"/>
              </a:solidFill>
              <a:effectLst/>
              <a:latin typeface="Calibri" panose="020F0502020204030204" pitchFamily="34" charset="0"/>
              <a:ea typeface="Calibri" panose="020F0502020204030204" pitchFamily="34" charset="0"/>
              <a:cs typeface="Calibri" panose="020F0502020204030204" pitchFamily="34" charset="0"/>
            </a:endParaRPr>
          </a:p>
          <a:p>
            <a:endParaRPr lang="en-GB" dirty="0"/>
          </a:p>
        </p:txBody>
      </p:sp>
    </p:spTree>
    <p:extLst>
      <p:ext uri="{BB962C8B-B14F-4D97-AF65-F5344CB8AC3E}">
        <p14:creationId xmlns:p14="http://schemas.microsoft.com/office/powerpoint/2010/main" val="3814886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0E24A46-77E9-1789-9019-8E2CC4F74B98}"/>
              </a:ext>
            </a:extLst>
          </p:cNvPr>
          <p:cNvSpPr txBox="1"/>
          <p:nvPr/>
        </p:nvSpPr>
        <p:spPr>
          <a:xfrm>
            <a:off x="1048813" y="1117986"/>
            <a:ext cx="8258149" cy="5678478"/>
          </a:xfrm>
          <a:prstGeom prst="rect">
            <a:avLst/>
          </a:prstGeom>
          <a:noFill/>
        </p:spPr>
        <p:txBody>
          <a:bodyPr wrap="square">
            <a:spAutoFit/>
          </a:bodyPr>
          <a:lstStyle/>
          <a:p>
            <a:pPr>
              <a:spcAft>
                <a:spcPts val="600"/>
              </a:spcAft>
              <a:buClr>
                <a:srgbClr val="14D5BB"/>
              </a:buClr>
              <a:buSzPct val="120000"/>
            </a:pPr>
            <a:r>
              <a:rPr lang="en-GB" sz="1400" b="1" kern="100" dirty="0">
                <a:highlight>
                  <a:srgbClr val="FFFFFF"/>
                </a:highlight>
                <a:latin typeface="Calibri" panose="020F0502020204030204" pitchFamily="34" charset="0"/>
                <a:ea typeface="Calibri" panose="020F0502020204030204" pitchFamily="34" charset="0"/>
                <a:cs typeface="Calibri" panose="020F0502020204030204" pitchFamily="34" charset="0"/>
              </a:rPr>
              <a:t>Conducting self-assessments and internal audits aligned with the new framework.</a:t>
            </a:r>
            <a:endPar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285750" indent="-285750">
              <a:spcAft>
                <a:spcPts val="600"/>
              </a:spcAft>
              <a:buClr>
                <a:srgbClr val="14D5BB"/>
              </a:buClr>
              <a:buSzPct val="120000"/>
              <a:buFont typeface="Arial" panose="020B0604020202020204" pitchFamily="34" charset="0"/>
              <a:buChar char="•"/>
            </a:pPr>
            <a:r>
              <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rPr>
              <a:t>Ensuring your PIR is reflective and accurate – using platforms to highlight information required for your PIR, ensuring thorough governance reviews, that is accurate and up-to-date to ensure data is continuously accurate and reviewed. </a:t>
            </a:r>
          </a:p>
          <a:p>
            <a:pPr marL="285750" indent="-285750">
              <a:spcAft>
                <a:spcPts val="600"/>
              </a:spcAft>
              <a:buClr>
                <a:srgbClr val="14D5BB"/>
              </a:buClr>
              <a:buSzPct val="120000"/>
              <a:buFont typeface="Arial" panose="020B0604020202020204" pitchFamily="34" charset="0"/>
              <a:buChar char="•"/>
            </a:pPr>
            <a:r>
              <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rPr>
              <a:t>Use opportunities to seek feedback – as feedback is a key evidence category in the SAF – so request it, record it, be transparent and devise action plans from feedback. Celebrate the good feedback! (make sure you ask professionals for their feedback!)</a:t>
            </a:r>
          </a:p>
          <a:p>
            <a:pPr marL="285750" indent="-285750">
              <a:spcAft>
                <a:spcPts val="600"/>
              </a:spcAft>
              <a:buClr>
                <a:srgbClr val="14D5BB"/>
              </a:buClr>
              <a:buSzPct val="120000"/>
              <a:buFont typeface="Arial" panose="020B0604020202020204" pitchFamily="34" charset="0"/>
              <a:buChar char="•"/>
            </a:pPr>
            <a:r>
              <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rPr>
              <a:t>March 2024 - CQC worked with NHS transformation Directorate’s Digitising Social Care Programme which encourages providers to adopt digital social care records. </a:t>
            </a:r>
          </a:p>
          <a:p>
            <a:pPr marL="285750" indent="-285750">
              <a:spcAft>
                <a:spcPts val="600"/>
              </a:spcAft>
              <a:buClr>
                <a:srgbClr val="14D5BB"/>
              </a:buClr>
              <a:buSzPct val="120000"/>
              <a:buFont typeface="Arial" panose="020B0604020202020204" pitchFamily="34" charset="0"/>
              <a:buChar char="•"/>
            </a:pPr>
            <a:r>
              <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rPr>
              <a:t>Good governance structure is comprehensive, detailed and feeds into Continuous Quality Improvement Action Plans. </a:t>
            </a:r>
          </a:p>
          <a:p>
            <a:pPr marL="285750" indent="-285750">
              <a:spcAft>
                <a:spcPts val="600"/>
              </a:spcAft>
              <a:buClr>
                <a:srgbClr val="14D5BB"/>
              </a:buClr>
              <a:buSzPct val="120000"/>
              <a:buFont typeface="Arial" panose="020B0604020202020204" pitchFamily="34" charset="0"/>
              <a:buChar char="•"/>
            </a:pPr>
            <a:r>
              <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rPr>
              <a:t>Ensure your staff team is aware of where your evidence is stored and how to access this - what evidence is related to which quality statements. </a:t>
            </a:r>
          </a:p>
          <a:p>
            <a:pPr marL="285750" indent="-285750">
              <a:spcAft>
                <a:spcPts val="600"/>
              </a:spcAft>
              <a:buClr>
                <a:srgbClr val="14D5BB"/>
              </a:buClr>
              <a:buSzPct val="120000"/>
              <a:buFont typeface="Arial" panose="020B0604020202020204" pitchFamily="34" charset="0"/>
              <a:buChar char="•"/>
            </a:pPr>
            <a:r>
              <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rPr>
              <a:t>Ensure employees are aware of what to expect during an Inspection </a:t>
            </a:r>
          </a:p>
          <a:p>
            <a:pPr marL="285750" indent="-285750">
              <a:spcAft>
                <a:spcPts val="600"/>
              </a:spcAft>
              <a:buClr>
                <a:srgbClr val="14D5BB"/>
              </a:buClr>
              <a:buSzPct val="120000"/>
              <a:buFont typeface="Arial" panose="020B0604020202020204" pitchFamily="34" charset="0"/>
              <a:buChar char="•"/>
            </a:pPr>
            <a:r>
              <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rPr>
              <a:t>Considering developing your business ? Ensure you complete a deep dive into historical reports to avoid any surprises – the CQC would have reviewed this when planning their next inspection</a:t>
            </a:r>
          </a:p>
          <a:p>
            <a:pPr marL="285750" indent="-285750">
              <a:spcAft>
                <a:spcPts val="600"/>
              </a:spcAft>
              <a:buClr>
                <a:srgbClr val="14D5BB"/>
              </a:buClr>
              <a:buSzPct val="120000"/>
              <a:buFont typeface="Arial" panose="020B0604020202020204" pitchFamily="34" charset="0"/>
              <a:buChar char="•"/>
            </a:pPr>
            <a:r>
              <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rPr>
              <a:t>Statement of purpose – ensure employees are aware of this and it is reflective of your organisational values and culture is inclusive</a:t>
            </a:r>
          </a:p>
          <a:p>
            <a:pPr marL="285750" indent="-285750">
              <a:spcAft>
                <a:spcPts val="600"/>
              </a:spcAft>
              <a:buClr>
                <a:srgbClr val="14D5BB"/>
              </a:buClr>
              <a:buSzPct val="120000"/>
              <a:buFont typeface="Arial" panose="020B0604020202020204" pitchFamily="34" charset="0"/>
              <a:buChar char="•"/>
            </a:pPr>
            <a:r>
              <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rPr>
              <a:t>Share learning and best practise-  Delegate Duties !!!!! </a:t>
            </a:r>
          </a:p>
          <a:p>
            <a:pPr marL="285750" indent="-285750">
              <a:spcAft>
                <a:spcPts val="600"/>
              </a:spcAft>
              <a:buClr>
                <a:srgbClr val="14D5BB"/>
              </a:buClr>
              <a:buSzPct val="120000"/>
              <a:buFont typeface="Arial" panose="020B0604020202020204" pitchFamily="34" charset="0"/>
              <a:buChar char="•"/>
            </a:pPr>
            <a:r>
              <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rPr>
              <a:t>Evidence joined up care </a:t>
            </a:r>
          </a:p>
          <a:p>
            <a:pPr marL="285750" indent="-285750">
              <a:spcAft>
                <a:spcPts val="600"/>
              </a:spcAft>
              <a:buClr>
                <a:srgbClr val="14D5BB"/>
              </a:buClr>
              <a:buSzPct val="120000"/>
              <a:buFont typeface="Arial" panose="020B0604020202020204" pitchFamily="34" charset="0"/>
              <a:buChar char="•"/>
            </a:pPr>
            <a:r>
              <a:rPr lang="en-GB" sz="1400" kern="100" dirty="0">
                <a:highlight>
                  <a:srgbClr val="FFFFFF"/>
                </a:highlight>
                <a:latin typeface="Calibri" panose="020F0502020204030204" pitchFamily="34" charset="0"/>
                <a:ea typeface="Calibri" panose="020F0502020204030204" pitchFamily="34" charset="0"/>
                <a:cs typeface="Calibri" panose="020F0502020204030204" pitchFamily="34" charset="0"/>
              </a:rPr>
              <a:t>Being pro-active with your PAMM’s – complete internal checks and audits which feed into this- Ratings can impact on your CQC Rating </a:t>
            </a:r>
          </a:p>
        </p:txBody>
      </p:sp>
      <p:sp>
        <p:nvSpPr>
          <p:cNvPr id="7" name="TextBox 6">
            <a:extLst>
              <a:ext uri="{FF2B5EF4-FFF2-40B4-BE49-F238E27FC236}">
                <a16:creationId xmlns:a16="http://schemas.microsoft.com/office/drawing/2014/main" id="{19216112-31F8-75E2-8550-A51B88CAD82C}"/>
              </a:ext>
            </a:extLst>
          </p:cNvPr>
          <p:cNvSpPr txBox="1"/>
          <p:nvPr/>
        </p:nvSpPr>
        <p:spPr>
          <a:xfrm>
            <a:off x="1048813" y="538207"/>
            <a:ext cx="8399987" cy="523220"/>
          </a:xfrm>
          <a:prstGeom prst="rect">
            <a:avLst/>
          </a:prstGeom>
          <a:noFill/>
        </p:spPr>
        <p:txBody>
          <a:bodyPr wrap="square" rtlCol="0">
            <a:spAutoFit/>
          </a:bodyPr>
          <a:lstStyle/>
          <a:p>
            <a:r>
              <a:rPr lang="en-GB" sz="2800" b="1" dirty="0">
                <a:solidFill>
                  <a:srgbClr val="246F74"/>
                </a:solidFill>
                <a:latin typeface="Calibri" panose="020F0502020204030204" pitchFamily="34" charset="0"/>
                <a:ea typeface="Calibri" panose="020F0502020204030204" pitchFamily="34" charset="0"/>
                <a:cs typeface="Calibri" panose="020F0502020204030204" pitchFamily="34" charset="0"/>
              </a:rPr>
              <a:t>Practical Steps to Prepare for Inspections</a:t>
            </a:r>
          </a:p>
        </p:txBody>
      </p:sp>
      <p:pic>
        <p:nvPicPr>
          <p:cNvPr id="3" name="Picture 2">
            <a:extLst>
              <a:ext uri="{FF2B5EF4-FFF2-40B4-BE49-F238E27FC236}">
                <a16:creationId xmlns:a16="http://schemas.microsoft.com/office/drawing/2014/main" id="{C5F441D8-AD21-633D-7029-7B559F2345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2418" y="449112"/>
            <a:ext cx="1931897" cy="668874"/>
          </a:xfrm>
          <a:prstGeom prst="rect">
            <a:avLst/>
          </a:prstGeom>
        </p:spPr>
      </p:pic>
    </p:spTree>
    <p:extLst>
      <p:ext uri="{BB962C8B-B14F-4D97-AF65-F5344CB8AC3E}">
        <p14:creationId xmlns:p14="http://schemas.microsoft.com/office/powerpoint/2010/main" val="37203103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F4677B1-442F-869F-6434-30E457AA385C}"/>
              </a:ext>
            </a:extLst>
          </p:cNvPr>
          <p:cNvSpPr txBox="1"/>
          <p:nvPr/>
        </p:nvSpPr>
        <p:spPr>
          <a:xfrm>
            <a:off x="1048812" y="1106479"/>
            <a:ext cx="8439220" cy="3916457"/>
          </a:xfrm>
          <a:prstGeom prst="rect">
            <a:avLst/>
          </a:prstGeom>
          <a:noFill/>
        </p:spPr>
        <p:txBody>
          <a:bodyPr wrap="square" rtlCol="0">
            <a:spAutoFit/>
          </a:bodyPr>
          <a:lstStyle/>
          <a:p>
            <a:pPr marL="285750" indent="-285750">
              <a:buClr>
                <a:srgbClr val="14D5BB"/>
              </a:buClr>
              <a:buFont typeface="Arial" panose="020B0604020202020204" pitchFamily="34" charset="0"/>
              <a:buChar char="•"/>
            </a:pPr>
            <a:r>
              <a:rPr lang="en-GB" sz="1400" b="1" kern="100" dirty="0">
                <a:solidFill>
                  <a:srgbClr val="246F74"/>
                </a:solidFill>
                <a:latin typeface="Calibri" panose="020F0502020204030204" pitchFamily="34" charset="0"/>
                <a:ea typeface="Calibri" panose="020F0502020204030204" pitchFamily="34" charset="0"/>
                <a:cs typeface="Calibri" panose="020F0502020204030204" pitchFamily="34" charset="0"/>
              </a:rPr>
              <a:t>Stay in the know as a provider </a:t>
            </a:r>
          </a:p>
          <a:p>
            <a:pPr marL="285750" indent="-285750">
              <a:buClr>
                <a:srgbClr val="14D5BB"/>
              </a:buClr>
              <a:buFont typeface="Arial" panose="020B0604020202020204" pitchFamily="34" charset="0"/>
              <a:buChar char="•"/>
            </a:pPr>
            <a:r>
              <a:rPr lang="en-GB" sz="1400" b="1" kern="100" dirty="0">
                <a:solidFill>
                  <a:srgbClr val="246F74"/>
                </a:solidFill>
                <a:latin typeface="Calibri" panose="020F0502020204030204" pitchFamily="34" charset="0"/>
                <a:ea typeface="Calibri" panose="020F0502020204030204" pitchFamily="34" charset="0"/>
                <a:cs typeface="Calibri" panose="020F0502020204030204" pitchFamily="34" charset="0"/>
              </a:rPr>
              <a:t>Sign up to CQC Updates </a:t>
            </a:r>
          </a:p>
          <a:p>
            <a:pPr marL="285750" indent="-285750">
              <a:buClr>
                <a:srgbClr val="14D5BB"/>
              </a:buClr>
              <a:buFont typeface="Arial" panose="020B0604020202020204" pitchFamily="34" charset="0"/>
              <a:buChar char="•"/>
            </a:pPr>
            <a:r>
              <a:rPr lang="en-GB" sz="1400" b="1" kern="100" dirty="0">
                <a:solidFill>
                  <a:srgbClr val="246F74"/>
                </a:solidFill>
                <a:latin typeface="Calibri" panose="020F0502020204030204" pitchFamily="34" charset="0"/>
                <a:ea typeface="Calibri" panose="020F0502020204030204" pitchFamily="34" charset="0"/>
                <a:cs typeface="Calibri" panose="020F0502020204030204" pitchFamily="34" charset="0"/>
              </a:rPr>
              <a:t>CQC are continuously wanting feedback from providers- don’t be afraid to be involved </a:t>
            </a:r>
          </a:p>
          <a:p>
            <a:pPr marL="285750" indent="-285750">
              <a:buClr>
                <a:srgbClr val="14D5BB"/>
              </a:buClr>
              <a:buFont typeface="Arial" panose="020B0604020202020204" pitchFamily="34" charset="0"/>
              <a:buChar char="•"/>
            </a:pPr>
            <a:r>
              <a:rPr lang="en-GB" sz="1400" b="1" kern="100" dirty="0">
                <a:solidFill>
                  <a:srgbClr val="246F74"/>
                </a:solidFill>
                <a:latin typeface="Calibri" panose="020F0502020204030204" pitchFamily="34" charset="0"/>
                <a:ea typeface="Calibri" panose="020F0502020204030204" pitchFamily="34" charset="0"/>
                <a:cs typeface="Calibri" panose="020F0502020204030204" pitchFamily="34" charset="0"/>
              </a:rPr>
              <a:t>Ensure employees understand the framework</a:t>
            </a:r>
          </a:p>
          <a:p>
            <a:pPr marL="285750" indent="-285750">
              <a:buClr>
                <a:srgbClr val="14D5BB"/>
              </a:buClr>
              <a:buFont typeface="Arial" panose="020B0604020202020204" pitchFamily="34" charset="0"/>
              <a:buChar char="•"/>
            </a:pPr>
            <a:r>
              <a:rPr lang="en-GB" sz="1400" b="1" kern="100" dirty="0">
                <a:solidFill>
                  <a:srgbClr val="246F74"/>
                </a:solidFill>
                <a:latin typeface="Calibri" panose="020F0502020204030204" pitchFamily="34" charset="0"/>
                <a:ea typeface="Calibri" panose="020F0502020204030204" pitchFamily="34" charset="0"/>
                <a:cs typeface="Calibri" panose="020F0502020204030204" pitchFamily="34" charset="0"/>
              </a:rPr>
              <a:t>Educate employees </a:t>
            </a:r>
            <a:r>
              <a:rPr lang="en-GB" sz="1400" kern="100" dirty="0">
                <a:latin typeface="Calibri" panose="020F0502020204030204" pitchFamily="34" charset="0"/>
                <a:ea typeface="Calibri" panose="020F0502020204030204" pitchFamily="34" charset="0"/>
                <a:cs typeface="Calibri" panose="020F0502020204030204" pitchFamily="34" charset="0"/>
              </a:rPr>
              <a:t>– through supervision, repetition, spot checks – evidence this. Have key topics and trends throughout – ensure any actions feed into a continuous action plan, where there is timescales and accountability – Governance oversight plan </a:t>
            </a:r>
          </a:p>
          <a:p>
            <a:pPr marL="285750" indent="-285750">
              <a:buClr>
                <a:srgbClr val="14D5BB"/>
              </a:buClr>
              <a:buFont typeface="Arial" panose="020B0604020202020204" pitchFamily="34" charset="0"/>
              <a:buChar char="•"/>
            </a:pPr>
            <a:r>
              <a:rPr lang="en-GB" sz="1400" b="1" kern="100" dirty="0">
                <a:solidFill>
                  <a:srgbClr val="246F74"/>
                </a:solidFill>
                <a:latin typeface="Calibri" panose="020F0502020204030204" pitchFamily="34" charset="0"/>
                <a:ea typeface="Calibri" panose="020F0502020204030204" pitchFamily="34" charset="0"/>
                <a:cs typeface="Calibri" panose="020F0502020204030204" pitchFamily="34" charset="0"/>
              </a:rPr>
              <a:t>Use a governance strategy which supports you to identify gaps in evidence and how this aligns with CQC SAF PAMMS </a:t>
            </a:r>
          </a:p>
          <a:p>
            <a:pPr marL="285750" indent="-285750">
              <a:buClr>
                <a:srgbClr val="14D5BB"/>
              </a:buClr>
              <a:buFont typeface="Arial" panose="020B0604020202020204" pitchFamily="34" charset="0"/>
              <a:buChar char="•"/>
            </a:pPr>
            <a:r>
              <a:rPr lang="en-GB" sz="1400" b="1" kern="100" dirty="0">
                <a:solidFill>
                  <a:srgbClr val="246F74"/>
                </a:solidFill>
                <a:latin typeface="Calibri" panose="020F0502020204030204" pitchFamily="34" charset="0"/>
                <a:ea typeface="Calibri" panose="020F0502020204030204" pitchFamily="34" charset="0"/>
                <a:cs typeface="Calibri" panose="020F0502020204030204" pitchFamily="34" charset="0"/>
              </a:rPr>
              <a:t>Prioritising areas for immediate focus (e.g., safeguarding, staff training). </a:t>
            </a:r>
          </a:p>
          <a:p>
            <a:pPr marL="285750" indent="-285750">
              <a:buClr>
                <a:srgbClr val="14D5BB"/>
              </a:buClr>
              <a:buFont typeface="Arial" panose="020B0604020202020204" pitchFamily="34" charset="0"/>
              <a:buChar char="•"/>
            </a:pPr>
            <a:r>
              <a:rPr lang="en-GB" sz="1400" b="1" kern="100" dirty="0">
                <a:solidFill>
                  <a:srgbClr val="246F74"/>
                </a:solidFill>
                <a:latin typeface="Calibri" panose="020F0502020204030204" pitchFamily="34" charset="0"/>
                <a:ea typeface="Calibri" panose="020F0502020204030204" pitchFamily="34" charset="0"/>
                <a:cs typeface="Calibri" panose="020F0502020204030204" pitchFamily="34" charset="0"/>
              </a:rPr>
              <a:t>Ensure areas of Improvement are RAG rated by risk to the business </a:t>
            </a:r>
            <a:r>
              <a:rPr lang="en-GB" sz="1400" kern="100" dirty="0">
                <a:latin typeface="Calibri" panose="020F0502020204030204" pitchFamily="34" charset="0"/>
                <a:ea typeface="Calibri" panose="020F0502020204030204" pitchFamily="34" charset="0"/>
                <a:cs typeface="Calibri" panose="020F0502020204030204" pitchFamily="34" charset="0"/>
              </a:rPr>
              <a:t>– financial risk, compliance risk, individuals using the service risk.</a:t>
            </a:r>
          </a:p>
          <a:p>
            <a:pPr marL="285750" indent="-285750">
              <a:buClr>
                <a:srgbClr val="14D5BB"/>
              </a:buClr>
              <a:buFont typeface="Arial" panose="020B0604020202020204" pitchFamily="34" charset="0"/>
              <a:buChar char="•"/>
            </a:pPr>
            <a:r>
              <a:rPr lang="en-GB" sz="1400" b="1" kern="100" dirty="0">
                <a:solidFill>
                  <a:srgbClr val="246F74"/>
                </a:solidFill>
                <a:latin typeface="Calibri" panose="020F0502020204030204" pitchFamily="34" charset="0"/>
                <a:ea typeface="Calibri" panose="020F0502020204030204" pitchFamily="34" charset="0"/>
                <a:cs typeface="Calibri" panose="020F0502020204030204" pitchFamily="34" charset="0"/>
              </a:rPr>
              <a:t>Engaging stakeholders throughout the process for better alignment and support</a:t>
            </a:r>
          </a:p>
          <a:p>
            <a:pPr marL="285750" indent="-285750">
              <a:buClr>
                <a:srgbClr val="14D5BB"/>
              </a:buClr>
              <a:buFont typeface="Arial" panose="020B0604020202020204" pitchFamily="34" charset="0"/>
              <a:buChar char="•"/>
            </a:pPr>
            <a:r>
              <a:rPr lang="en-GB" sz="1400" b="1" kern="100" dirty="0">
                <a:solidFill>
                  <a:srgbClr val="246F74"/>
                </a:solidFill>
                <a:latin typeface="Calibri" panose="020F0502020204030204" pitchFamily="34" charset="0"/>
                <a:ea typeface="Calibri" panose="020F0502020204030204" pitchFamily="34" charset="0"/>
                <a:cs typeface="Calibri" panose="020F0502020204030204" pitchFamily="34" charset="0"/>
              </a:rPr>
              <a:t>Be open with stakeholders, commissioners </a:t>
            </a:r>
            <a:r>
              <a:rPr lang="en-GB" sz="1400" kern="100" dirty="0">
                <a:latin typeface="Calibri" panose="020F0502020204030204" pitchFamily="34" charset="0"/>
                <a:ea typeface="Calibri" panose="020F0502020204030204" pitchFamily="34" charset="0"/>
                <a:cs typeface="Calibri" panose="020F0502020204030204" pitchFamily="34" charset="0"/>
              </a:rPr>
              <a:t>– be creative how you do this – continuous feedback, </a:t>
            </a:r>
          </a:p>
          <a:p>
            <a:pPr marL="285750" indent="-285750">
              <a:buClr>
                <a:srgbClr val="14D5BB"/>
              </a:buClr>
              <a:buFont typeface="Arial" panose="020B0604020202020204" pitchFamily="34" charset="0"/>
              <a:buChar char="•"/>
            </a:pPr>
            <a:r>
              <a:rPr lang="en-GB" sz="1400" b="1" kern="100" dirty="0">
                <a:solidFill>
                  <a:srgbClr val="246F74"/>
                </a:solidFill>
                <a:latin typeface="Calibri" panose="020F0502020204030204" pitchFamily="34" charset="0"/>
                <a:ea typeface="Calibri" panose="020F0502020204030204" pitchFamily="34" charset="0"/>
                <a:cs typeface="Calibri" panose="020F0502020204030204" pitchFamily="34" charset="0"/>
              </a:rPr>
              <a:t>Lessons learnt </a:t>
            </a:r>
            <a:r>
              <a:rPr lang="en-GB" sz="1400" kern="100" dirty="0">
                <a:latin typeface="Calibri" panose="020F0502020204030204" pitchFamily="34" charset="0"/>
                <a:ea typeface="Calibri" panose="020F0502020204030204" pitchFamily="34" charset="0"/>
                <a:cs typeface="Calibri" panose="020F0502020204030204" pitchFamily="34" charset="0"/>
              </a:rPr>
              <a:t>– consider if this is monthly, quarterly – how you present this. Ask the question ‘ How do other providers do this week’ </a:t>
            </a:r>
          </a:p>
          <a:p>
            <a:pPr marL="285750" indent="-285750">
              <a:buClr>
                <a:srgbClr val="14D5BB"/>
              </a:buClr>
              <a:buFont typeface="Arial" panose="020B0604020202020204" pitchFamily="34" charset="0"/>
              <a:buChar char="•"/>
            </a:pPr>
            <a:r>
              <a:rPr lang="en-GB" sz="1400" kern="100" dirty="0">
                <a:latin typeface="Calibri" panose="020F0502020204030204" pitchFamily="34" charset="0"/>
                <a:ea typeface="Calibri" panose="020F0502020204030204" pitchFamily="34" charset="0"/>
                <a:cs typeface="Calibri" panose="020F0502020204030204" pitchFamily="34" charset="0"/>
              </a:rPr>
              <a:t>Consideration of external Auditors </a:t>
            </a:r>
          </a:p>
          <a:p>
            <a:endParaRPr lang="en-GB" sz="1050" dirty="0"/>
          </a:p>
        </p:txBody>
      </p:sp>
      <p:sp>
        <p:nvSpPr>
          <p:cNvPr id="9" name="TextBox 8">
            <a:extLst>
              <a:ext uri="{FF2B5EF4-FFF2-40B4-BE49-F238E27FC236}">
                <a16:creationId xmlns:a16="http://schemas.microsoft.com/office/drawing/2014/main" id="{E66B3164-8472-C012-79F9-36F2F5885A77}"/>
              </a:ext>
            </a:extLst>
          </p:cNvPr>
          <p:cNvSpPr txBox="1"/>
          <p:nvPr/>
        </p:nvSpPr>
        <p:spPr>
          <a:xfrm>
            <a:off x="1048812" y="521939"/>
            <a:ext cx="7117414" cy="523220"/>
          </a:xfrm>
          <a:prstGeom prst="rect">
            <a:avLst/>
          </a:prstGeom>
          <a:noFill/>
        </p:spPr>
        <p:txBody>
          <a:bodyPr wrap="square" rtlCol="0">
            <a:spAutoFit/>
          </a:bodyPr>
          <a:lstStyle/>
          <a:p>
            <a:r>
              <a:rPr lang="en-GB" sz="2800" b="1" dirty="0">
                <a:solidFill>
                  <a:srgbClr val="246F74"/>
                </a:solidFill>
                <a:latin typeface="Calibri" panose="020F0502020204030204" pitchFamily="34" charset="0"/>
                <a:ea typeface="Calibri" panose="020F0502020204030204" pitchFamily="34" charset="0"/>
                <a:cs typeface="Calibri" panose="020F0502020204030204" pitchFamily="34" charset="0"/>
              </a:rPr>
              <a:t>Recap</a:t>
            </a:r>
            <a:endParaRPr lang="en-GB" sz="2800" dirty="0">
              <a:solidFill>
                <a:srgbClr val="246F74"/>
              </a:solidFill>
              <a:latin typeface="Calibri" panose="020F0502020204030204" pitchFamily="34" charset="0"/>
              <a:ea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6092561B-0316-27F8-7C62-7278465FF1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2418" y="449112"/>
            <a:ext cx="1931897" cy="668874"/>
          </a:xfrm>
          <a:prstGeom prst="rect">
            <a:avLst/>
          </a:prstGeom>
        </p:spPr>
      </p:pic>
      <p:pic>
        <p:nvPicPr>
          <p:cNvPr id="3" name="Picture 2">
            <a:extLst>
              <a:ext uri="{FF2B5EF4-FFF2-40B4-BE49-F238E27FC236}">
                <a16:creationId xmlns:a16="http://schemas.microsoft.com/office/drawing/2014/main" id="{315EDF7F-B73B-6DE0-3E87-6A7632DBCAF1}"/>
              </a:ext>
            </a:extLst>
          </p:cNvPr>
          <p:cNvPicPr>
            <a:picLocks noChangeAspect="1"/>
          </p:cNvPicPr>
          <p:nvPr/>
        </p:nvPicPr>
        <p:blipFill>
          <a:blip r:embed="rId3"/>
          <a:stretch>
            <a:fillRect/>
          </a:stretch>
        </p:blipFill>
        <p:spPr>
          <a:xfrm>
            <a:off x="510497" y="6085492"/>
            <a:ext cx="2353455" cy="772508"/>
          </a:xfrm>
          <a:prstGeom prst="rect">
            <a:avLst/>
          </a:prstGeom>
        </p:spPr>
      </p:pic>
    </p:spTree>
    <p:extLst>
      <p:ext uri="{BB962C8B-B14F-4D97-AF65-F5344CB8AC3E}">
        <p14:creationId xmlns:p14="http://schemas.microsoft.com/office/powerpoint/2010/main" val="1740689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F4677B1-442F-869F-6434-30E457AA385C}"/>
              </a:ext>
            </a:extLst>
          </p:cNvPr>
          <p:cNvSpPr txBox="1"/>
          <p:nvPr/>
        </p:nvSpPr>
        <p:spPr>
          <a:xfrm>
            <a:off x="1048813" y="1106479"/>
            <a:ext cx="8085856" cy="2893100"/>
          </a:xfrm>
          <a:prstGeom prst="rect">
            <a:avLst/>
          </a:prstGeom>
          <a:noFill/>
        </p:spPr>
        <p:txBody>
          <a:bodyPr wrap="square" rtlCol="0">
            <a:spAutoFit/>
          </a:bodyPr>
          <a:lstStyle/>
          <a:p>
            <a:pPr marL="285750" indent="-285750">
              <a:buClr>
                <a:srgbClr val="14D5BB"/>
              </a:buClr>
              <a:buFont typeface="Arial" panose="020B0604020202020204" pitchFamily="34" charset="0"/>
              <a:buChar char="•"/>
            </a:pPr>
            <a:r>
              <a:rPr lang="en-GB" sz="1400" b="1" dirty="0">
                <a:latin typeface="Calibri" panose="020F0502020204030204" pitchFamily="34" charset="0"/>
                <a:ea typeface="Calibri" panose="020F0502020204030204" pitchFamily="34" charset="0"/>
                <a:cs typeface="Calibri" panose="020F0502020204030204" pitchFamily="34" charset="0"/>
              </a:rPr>
              <a:t>Learning disabilities training is fundamental to delivering good quality care and supporting led by those we are supporting.</a:t>
            </a:r>
            <a:r>
              <a:rPr lang="en-GB" sz="1400" dirty="0">
                <a:latin typeface="Calibri" panose="020F0502020204030204" pitchFamily="34" charset="0"/>
                <a:ea typeface="Calibri" panose="020F0502020204030204" pitchFamily="34" charset="0"/>
                <a:cs typeface="Calibri" panose="020F0502020204030204" pitchFamily="34" charset="0"/>
              </a:rPr>
              <a:t> </a:t>
            </a:r>
          </a:p>
          <a:p>
            <a:pPr marL="285750" indent="-285750">
              <a:buClr>
                <a:srgbClr val="14D5BB"/>
              </a:buClr>
              <a:buFont typeface="Arial" panose="020B0604020202020204" pitchFamily="34" charset="0"/>
              <a:buChar char="•"/>
            </a:pPr>
            <a:r>
              <a:rPr lang="en-GB" sz="1400" b="1" dirty="0">
                <a:latin typeface="Calibri" panose="020F0502020204030204" pitchFamily="34" charset="0"/>
                <a:ea typeface="Calibri" panose="020F0502020204030204" pitchFamily="34" charset="0"/>
                <a:cs typeface="Calibri" panose="020F0502020204030204" pitchFamily="34" charset="0"/>
              </a:rPr>
              <a:t>Positive Behaviour Support -</a:t>
            </a:r>
            <a:r>
              <a:rPr lang="en-GB" sz="1400" dirty="0">
                <a:latin typeface="Calibri" panose="020F0502020204030204" pitchFamily="34" charset="0"/>
                <a:ea typeface="Calibri" panose="020F0502020204030204" pitchFamily="34" charset="0"/>
                <a:cs typeface="Calibri" panose="020F0502020204030204" pitchFamily="34" charset="0"/>
              </a:rPr>
              <a:t> Changing practice, changing culture, </a:t>
            </a:r>
          </a:p>
          <a:p>
            <a:pPr marL="285750" indent="-285750">
              <a:buClr>
                <a:srgbClr val="14D5BB"/>
              </a:buClr>
              <a:buFont typeface="Arial" panose="020B0604020202020204" pitchFamily="34" charset="0"/>
              <a:buChar char="•"/>
            </a:pPr>
            <a:r>
              <a:rPr lang="en-GB" sz="1400" b="1" dirty="0">
                <a:latin typeface="Calibri" panose="020F0502020204030204" pitchFamily="34" charset="0"/>
                <a:ea typeface="Calibri" panose="020F0502020204030204" pitchFamily="34" charset="0"/>
                <a:cs typeface="Calibri" panose="020F0502020204030204" pitchFamily="34" charset="0"/>
              </a:rPr>
              <a:t>Share resources with employees -</a:t>
            </a:r>
            <a:r>
              <a:rPr lang="en-GB" sz="1400" dirty="0">
                <a:latin typeface="Calibri" panose="020F0502020204030204" pitchFamily="34" charset="0"/>
                <a:ea typeface="Calibri" panose="020F0502020204030204" pitchFamily="34" charset="0"/>
                <a:cs typeface="Calibri" panose="020F0502020204030204" pitchFamily="34" charset="0"/>
              </a:rPr>
              <a:t>Let them see what the outcome of restrictive support looks like, when mismanaged.</a:t>
            </a:r>
          </a:p>
          <a:p>
            <a:pPr marL="285750" indent="-285750">
              <a:buClr>
                <a:srgbClr val="14D5BB"/>
              </a:buClr>
              <a:buFont typeface="Arial" panose="020B0604020202020204" pitchFamily="34" charset="0"/>
              <a:buChar char="•"/>
            </a:pPr>
            <a:r>
              <a:rPr lang="en-GB" sz="1400" b="1" dirty="0">
                <a:latin typeface="Calibri" panose="020F0502020204030204" pitchFamily="34" charset="0"/>
                <a:ea typeface="Calibri" panose="020F0502020204030204" pitchFamily="34" charset="0"/>
                <a:cs typeface="Calibri" panose="020F0502020204030204" pitchFamily="34" charset="0"/>
              </a:rPr>
              <a:t>Measure data throughout your organisations </a:t>
            </a:r>
            <a:r>
              <a:rPr lang="en-GB" sz="1400" dirty="0">
                <a:latin typeface="Calibri" panose="020F0502020204030204" pitchFamily="34" charset="0"/>
                <a:ea typeface="Calibri" panose="020F0502020204030204" pitchFamily="34" charset="0"/>
                <a:cs typeface="Calibri" panose="020F0502020204030204" pitchFamily="34" charset="0"/>
              </a:rPr>
              <a:t>– restrictive practise, incidents- evidence, evidence, evidence</a:t>
            </a:r>
          </a:p>
          <a:p>
            <a:pPr marL="285750" indent="-285750">
              <a:buClr>
                <a:srgbClr val="14D5BB"/>
              </a:buClr>
              <a:buFont typeface="Arial" panose="020B0604020202020204" pitchFamily="34" charset="0"/>
              <a:buChar char="•"/>
            </a:pPr>
            <a:r>
              <a:rPr lang="en-GB" sz="1400" b="1" dirty="0">
                <a:latin typeface="Calibri" panose="020F0502020204030204" pitchFamily="34" charset="0"/>
                <a:ea typeface="Calibri" panose="020F0502020204030204" pitchFamily="34" charset="0"/>
                <a:cs typeface="Calibri" panose="020F0502020204030204" pitchFamily="34" charset="0"/>
              </a:rPr>
              <a:t>Review your model </a:t>
            </a:r>
            <a:r>
              <a:rPr lang="en-GB" sz="1400" dirty="0">
                <a:latin typeface="Calibri" panose="020F0502020204030204" pitchFamily="34" charset="0"/>
                <a:ea typeface="Calibri" panose="020F0502020204030204" pitchFamily="34" charset="0"/>
                <a:cs typeface="Calibri" panose="020F0502020204030204" pitchFamily="34" charset="0"/>
              </a:rPr>
              <a:t>– be proactive not reactive, empower employee’s to be involved</a:t>
            </a:r>
          </a:p>
          <a:p>
            <a:pPr marL="285750" indent="-285750">
              <a:buClr>
                <a:srgbClr val="14D5BB"/>
              </a:buClr>
              <a:buFont typeface="Arial" panose="020B0604020202020204" pitchFamily="34" charset="0"/>
              <a:buChar char="•"/>
            </a:pPr>
            <a:r>
              <a:rPr lang="en-GB" sz="1400" b="1" dirty="0">
                <a:latin typeface="Calibri" panose="020F0502020204030204" pitchFamily="34" charset="0"/>
                <a:ea typeface="Calibri" panose="020F0502020204030204" pitchFamily="34" charset="0"/>
                <a:cs typeface="Calibri" panose="020F0502020204030204" pitchFamily="34" charset="0"/>
              </a:rPr>
              <a:t>Expressing needs in a safe way </a:t>
            </a:r>
            <a:r>
              <a:rPr lang="en-GB" sz="1400" dirty="0">
                <a:latin typeface="Calibri" panose="020F0502020204030204" pitchFamily="34" charset="0"/>
                <a:ea typeface="Calibri" panose="020F0502020204030204" pitchFamily="34" charset="0"/>
                <a:cs typeface="Calibri" panose="020F0502020204030204" pitchFamily="34" charset="0"/>
              </a:rPr>
              <a:t>– evidence tools and approach used </a:t>
            </a:r>
          </a:p>
          <a:p>
            <a:pPr marL="285750" indent="-285750">
              <a:buClr>
                <a:srgbClr val="14D5BB"/>
              </a:buClr>
              <a:buFont typeface="Arial" panose="020B0604020202020204" pitchFamily="34" charset="0"/>
              <a:buChar char="•"/>
            </a:pPr>
            <a:r>
              <a:rPr lang="en-GB" sz="1400" b="1" dirty="0">
                <a:latin typeface="Calibri" panose="020F0502020204030204" pitchFamily="34" charset="0"/>
                <a:ea typeface="Calibri" panose="020F0502020204030204" pitchFamily="34" charset="0"/>
                <a:cs typeface="Calibri" panose="020F0502020204030204" pitchFamily="34" charset="0"/>
              </a:rPr>
              <a:t>Look at the person, their environment </a:t>
            </a:r>
            <a:r>
              <a:rPr lang="en-GB" sz="1400" dirty="0">
                <a:latin typeface="Calibri" panose="020F0502020204030204" pitchFamily="34" charset="0"/>
                <a:ea typeface="Calibri" panose="020F0502020204030204" pitchFamily="34" charset="0"/>
                <a:cs typeface="Calibri" panose="020F0502020204030204" pitchFamily="34" charset="0"/>
              </a:rPr>
              <a:t>– is it meeting a persons need? </a:t>
            </a:r>
          </a:p>
          <a:p>
            <a:pPr marL="285750" indent="-285750">
              <a:buClr>
                <a:srgbClr val="14D5BB"/>
              </a:buClr>
              <a:buFont typeface="Arial" panose="020B0604020202020204" pitchFamily="34" charset="0"/>
              <a:buChar char="•"/>
            </a:pPr>
            <a:r>
              <a:rPr lang="en-GB" sz="1400" b="1" dirty="0">
                <a:latin typeface="Calibri" panose="020F0502020204030204" pitchFamily="34" charset="0"/>
                <a:ea typeface="Calibri" panose="020F0502020204030204" pitchFamily="34" charset="0"/>
                <a:cs typeface="Calibri" panose="020F0502020204030204" pitchFamily="34" charset="0"/>
              </a:rPr>
              <a:t>Introduce outcomes appropriate for each person </a:t>
            </a:r>
            <a:r>
              <a:rPr lang="en-GB" sz="1400" dirty="0">
                <a:latin typeface="Calibri" panose="020F0502020204030204" pitchFamily="34" charset="0"/>
                <a:ea typeface="Calibri" panose="020F0502020204030204" pitchFamily="34" charset="0"/>
                <a:cs typeface="Calibri" panose="020F0502020204030204" pitchFamily="34" charset="0"/>
              </a:rPr>
              <a:t>– measurable and achievable </a:t>
            </a:r>
          </a:p>
          <a:p>
            <a:pPr marL="285750" indent="-285750">
              <a:buClr>
                <a:srgbClr val="14D5BB"/>
              </a:buClr>
              <a:buFont typeface="Arial" panose="020B0604020202020204" pitchFamily="34" charset="0"/>
              <a:buChar char="•"/>
            </a:pPr>
            <a:r>
              <a:rPr lang="en-GB" sz="1400" b="1" dirty="0">
                <a:latin typeface="Calibri" panose="020F0502020204030204" pitchFamily="34" charset="0"/>
                <a:ea typeface="Calibri" panose="020F0502020204030204" pitchFamily="34" charset="0"/>
                <a:cs typeface="Calibri" panose="020F0502020204030204" pitchFamily="34" charset="0"/>
              </a:rPr>
              <a:t>We all want a better quality of life, but we need to understand behaviour to do this </a:t>
            </a:r>
            <a:r>
              <a:rPr lang="en-GB" sz="1400" dirty="0">
                <a:latin typeface="Calibri" panose="020F0502020204030204" pitchFamily="34" charset="0"/>
                <a:ea typeface="Calibri" panose="020F0502020204030204" pitchFamily="34" charset="0"/>
                <a:cs typeface="Calibri" panose="020F0502020204030204" pitchFamily="34" charset="0"/>
              </a:rPr>
              <a:t>– understand each person you care and support. </a:t>
            </a:r>
          </a:p>
        </p:txBody>
      </p:sp>
      <p:sp>
        <p:nvSpPr>
          <p:cNvPr id="9" name="TextBox 8">
            <a:extLst>
              <a:ext uri="{FF2B5EF4-FFF2-40B4-BE49-F238E27FC236}">
                <a16:creationId xmlns:a16="http://schemas.microsoft.com/office/drawing/2014/main" id="{E66B3164-8472-C012-79F9-36F2F5885A77}"/>
              </a:ext>
            </a:extLst>
          </p:cNvPr>
          <p:cNvSpPr txBox="1"/>
          <p:nvPr/>
        </p:nvSpPr>
        <p:spPr>
          <a:xfrm>
            <a:off x="1048812" y="521939"/>
            <a:ext cx="7117414" cy="523220"/>
          </a:xfrm>
          <a:prstGeom prst="rect">
            <a:avLst/>
          </a:prstGeom>
          <a:noFill/>
        </p:spPr>
        <p:txBody>
          <a:bodyPr wrap="square" rtlCol="0">
            <a:spAutoFit/>
          </a:bodyPr>
          <a:lstStyle/>
          <a:p>
            <a:r>
              <a:rPr lang="en-GB" sz="2800" b="1" dirty="0">
                <a:solidFill>
                  <a:srgbClr val="246F74"/>
                </a:solidFill>
                <a:latin typeface="Calibri" panose="020F0502020204030204" pitchFamily="34" charset="0"/>
                <a:ea typeface="Calibri" panose="020F0502020204030204" pitchFamily="34" charset="0"/>
                <a:cs typeface="Calibri" panose="020F0502020204030204" pitchFamily="34" charset="0"/>
              </a:rPr>
              <a:t>Recap</a:t>
            </a:r>
            <a:endParaRPr lang="en-GB" sz="2800" dirty="0">
              <a:solidFill>
                <a:srgbClr val="246F74"/>
              </a:solidFill>
              <a:latin typeface="Calibri" panose="020F0502020204030204" pitchFamily="34" charset="0"/>
              <a:ea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6092561B-0316-27F8-7C62-7278465FF1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2418" y="449112"/>
            <a:ext cx="1931897" cy="668874"/>
          </a:xfrm>
          <a:prstGeom prst="rect">
            <a:avLst/>
          </a:prstGeom>
        </p:spPr>
      </p:pic>
      <p:pic>
        <p:nvPicPr>
          <p:cNvPr id="3" name="Picture 2">
            <a:extLst>
              <a:ext uri="{FF2B5EF4-FFF2-40B4-BE49-F238E27FC236}">
                <a16:creationId xmlns:a16="http://schemas.microsoft.com/office/drawing/2014/main" id="{1D1D39A1-50BD-39CF-1243-34E68EA9A4AA}"/>
              </a:ext>
            </a:extLst>
          </p:cNvPr>
          <p:cNvPicPr>
            <a:picLocks noChangeAspect="1"/>
          </p:cNvPicPr>
          <p:nvPr/>
        </p:nvPicPr>
        <p:blipFill>
          <a:blip r:embed="rId3"/>
          <a:stretch>
            <a:fillRect/>
          </a:stretch>
        </p:blipFill>
        <p:spPr>
          <a:xfrm>
            <a:off x="510497" y="6085492"/>
            <a:ext cx="2353455" cy="772508"/>
          </a:xfrm>
          <a:prstGeom prst="rect">
            <a:avLst/>
          </a:prstGeom>
        </p:spPr>
      </p:pic>
    </p:spTree>
    <p:extLst>
      <p:ext uri="{BB962C8B-B14F-4D97-AF65-F5344CB8AC3E}">
        <p14:creationId xmlns:p14="http://schemas.microsoft.com/office/powerpoint/2010/main" val="441167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F4677B1-442F-869F-6434-30E457AA385C}"/>
              </a:ext>
            </a:extLst>
          </p:cNvPr>
          <p:cNvSpPr txBox="1"/>
          <p:nvPr/>
        </p:nvSpPr>
        <p:spPr>
          <a:xfrm>
            <a:off x="1048812" y="1106479"/>
            <a:ext cx="8161817" cy="2031325"/>
          </a:xfrm>
          <a:prstGeom prst="rect">
            <a:avLst/>
          </a:prstGeom>
          <a:noFill/>
        </p:spPr>
        <p:txBody>
          <a:bodyPr wrap="square" rtlCol="0">
            <a:spAutoFit/>
          </a:bodyPr>
          <a:lstStyle/>
          <a:p>
            <a:pPr marL="285750" indent="-285750">
              <a:buClr>
                <a:srgbClr val="14D5BB"/>
              </a:buClr>
              <a:buFont typeface="Arial" panose="020B0604020202020204" pitchFamily="34" charset="0"/>
              <a:buChar char="•"/>
            </a:pPr>
            <a:r>
              <a:rPr lang="en-GB" sz="1400" dirty="0">
                <a:latin typeface="Calibri" panose="020F0502020204030204" pitchFamily="34" charset="0"/>
                <a:ea typeface="Calibri" panose="020F0502020204030204" pitchFamily="34" charset="0"/>
                <a:cs typeface="Calibri" panose="020F0502020204030204" pitchFamily="34" charset="0"/>
              </a:rPr>
              <a:t>Key documents: "Right Support, Right Care, Right Culture," "Building the Right Support" Action Plan, Mental Capacity Act 2005.</a:t>
            </a:r>
          </a:p>
          <a:p>
            <a:pPr marL="285750" indent="-285750">
              <a:buClr>
                <a:srgbClr val="14D5BB"/>
              </a:buClr>
              <a:buFont typeface="Arial" panose="020B0604020202020204" pitchFamily="34" charset="0"/>
              <a:buChar char="•"/>
            </a:pPr>
            <a:r>
              <a:rPr lang="en-GB" sz="1400" dirty="0">
                <a:hlinkClick r:id="rId2"/>
              </a:rPr>
              <a:t>Evidence categories - Care Quality Commission (cqc.org.uk)</a:t>
            </a:r>
            <a:endParaRPr lang="en-GB" sz="1400" dirty="0">
              <a:latin typeface="Calibri" panose="020F0502020204030204" pitchFamily="34" charset="0"/>
              <a:ea typeface="Calibri" panose="020F0502020204030204" pitchFamily="34" charset="0"/>
              <a:cs typeface="Calibri" panose="020F0502020204030204" pitchFamily="34" charset="0"/>
            </a:endParaRPr>
          </a:p>
          <a:p>
            <a:pPr marL="285750" indent="-285750">
              <a:buClr>
                <a:srgbClr val="14D5BB"/>
              </a:buClr>
              <a:buFont typeface="Arial" panose="020B0604020202020204" pitchFamily="34" charset="0"/>
              <a:buChar char="•"/>
            </a:pPr>
            <a:r>
              <a:rPr lang="en-GB" sz="1400" dirty="0">
                <a:latin typeface="Calibri" panose="020F0502020204030204" pitchFamily="34" charset="0"/>
                <a:ea typeface="Calibri" panose="020F0502020204030204" pitchFamily="34" charset="0"/>
                <a:cs typeface="Calibri" panose="020F0502020204030204" pitchFamily="34" charset="0"/>
              </a:rPr>
              <a:t>Making-it-Real-I-and-We-statements-Easy-Read.pdf (thinklocalactpersonal.org.uk)</a:t>
            </a:r>
          </a:p>
          <a:p>
            <a:pPr marL="285750" indent="-285750">
              <a:buClr>
                <a:srgbClr val="14D5BB"/>
              </a:buClr>
              <a:buFont typeface="Arial" panose="020B0604020202020204" pitchFamily="34" charset="0"/>
              <a:buChar char="•"/>
            </a:pPr>
            <a:r>
              <a:rPr lang="en-GB" sz="1400" dirty="0">
                <a:latin typeface="Calibri" panose="020F0502020204030204" pitchFamily="34" charset="0"/>
                <a:ea typeface="Calibri" panose="020F0502020204030204" pitchFamily="34" charset="0"/>
                <a:cs typeface="Calibri" panose="020F0502020204030204" pitchFamily="34" charset="0"/>
                <a:hlinkClick r:id="rId3"/>
              </a:rPr>
              <a:t>https://www.cqc.org.uk/guidance-providers/autistic-people-learning-disability/quality-life-tool</a:t>
            </a:r>
            <a:endParaRPr lang="en-GB" sz="1400" dirty="0">
              <a:latin typeface="Calibri" panose="020F0502020204030204" pitchFamily="34" charset="0"/>
              <a:ea typeface="Calibri" panose="020F0502020204030204" pitchFamily="34" charset="0"/>
              <a:cs typeface="Calibri" panose="020F0502020204030204" pitchFamily="34" charset="0"/>
            </a:endParaRPr>
          </a:p>
          <a:p>
            <a:pPr marL="285750" indent="-285750">
              <a:buClr>
                <a:srgbClr val="14D5BB"/>
              </a:buClr>
              <a:buFont typeface="Arial" panose="020B0604020202020204" pitchFamily="34" charset="0"/>
              <a:buChar char="•"/>
            </a:pPr>
            <a:r>
              <a:rPr lang="en-GB" sz="1400" dirty="0">
                <a:hlinkClick r:id="rId4"/>
              </a:rPr>
              <a:t>The PAMMS Process - Social Care Provider Hub Southend-on-Sea</a:t>
            </a:r>
            <a:endParaRPr lang="en-GB" sz="1400" dirty="0">
              <a:latin typeface="Calibri" panose="020F0502020204030204" pitchFamily="34" charset="0"/>
              <a:ea typeface="Calibri" panose="020F0502020204030204" pitchFamily="34" charset="0"/>
              <a:cs typeface="Calibri" panose="020F0502020204030204" pitchFamily="34" charset="0"/>
            </a:endParaRPr>
          </a:p>
          <a:p>
            <a:pPr>
              <a:buClr>
                <a:srgbClr val="14D5BB"/>
              </a:buClr>
            </a:pPr>
            <a:endParaRPr lang="en-GB" sz="1400" dirty="0">
              <a:latin typeface="Calibri" panose="020F0502020204030204" pitchFamily="34" charset="0"/>
              <a:ea typeface="Calibri" panose="020F0502020204030204" pitchFamily="34" charset="0"/>
              <a:cs typeface="Calibri" panose="020F0502020204030204" pitchFamily="34" charset="0"/>
            </a:endParaRPr>
          </a:p>
          <a:p>
            <a:pPr marL="285750" indent="-285750">
              <a:buClr>
                <a:srgbClr val="14D5BB"/>
              </a:buClr>
              <a:buFont typeface="Arial" panose="020B0604020202020204" pitchFamily="34" charset="0"/>
              <a:buChar char="•"/>
            </a:pPr>
            <a:endParaRPr lang="en-GB" sz="1400" dirty="0">
              <a:latin typeface="Calibri" panose="020F0502020204030204" pitchFamily="34" charset="0"/>
              <a:ea typeface="Calibri" panose="020F0502020204030204" pitchFamily="34" charset="0"/>
              <a:cs typeface="Calibri" panose="020F0502020204030204" pitchFamily="34" charset="0"/>
            </a:endParaRPr>
          </a:p>
          <a:p>
            <a:pPr>
              <a:buClr>
                <a:srgbClr val="14D5BB"/>
              </a:buClr>
            </a:pPr>
            <a:endParaRPr lang="en-GB" sz="1400" dirty="0">
              <a:latin typeface="Calibri" panose="020F0502020204030204" pitchFamily="34" charset="0"/>
              <a:ea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E66B3164-8472-C012-79F9-36F2F5885A77}"/>
              </a:ext>
            </a:extLst>
          </p:cNvPr>
          <p:cNvSpPr txBox="1"/>
          <p:nvPr/>
        </p:nvSpPr>
        <p:spPr>
          <a:xfrm>
            <a:off x="1048812" y="521939"/>
            <a:ext cx="7117414" cy="523220"/>
          </a:xfrm>
          <a:prstGeom prst="rect">
            <a:avLst/>
          </a:prstGeom>
          <a:noFill/>
        </p:spPr>
        <p:txBody>
          <a:bodyPr wrap="square" rtlCol="0">
            <a:spAutoFit/>
          </a:bodyPr>
          <a:lstStyle/>
          <a:p>
            <a:r>
              <a:rPr lang="en-GB" sz="2800">
                <a:solidFill>
                  <a:srgbClr val="246F74"/>
                </a:solidFill>
                <a:latin typeface="Calibri" panose="020F0502020204030204" pitchFamily="34" charset="0"/>
                <a:ea typeface="Calibri" panose="020F0502020204030204" pitchFamily="34" charset="0"/>
                <a:cs typeface="Calibri" panose="020F0502020204030204" pitchFamily="34" charset="0"/>
              </a:rPr>
              <a:t>References and Further Reading</a:t>
            </a:r>
            <a:endParaRPr lang="en-GB" sz="2800" dirty="0">
              <a:solidFill>
                <a:srgbClr val="246F74"/>
              </a:solidFill>
              <a:latin typeface="Calibri" panose="020F0502020204030204" pitchFamily="34" charset="0"/>
              <a:ea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6092561B-0316-27F8-7C62-7278465FF1B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2418" y="449112"/>
            <a:ext cx="1931897" cy="668874"/>
          </a:xfrm>
          <a:prstGeom prst="rect">
            <a:avLst/>
          </a:prstGeom>
        </p:spPr>
      </p:pic>
      <p:pic>
        <p:nvPicPr>
          <p:cNvPr id="3" name="Picture 2">
            <a:extLst>
              <a:ext uri="{FF2B5EF4-FFF2-40B4-BE49-F238E27FC236}">
                <a16:creationId xmlns:a16="http://schemas.microsoft.com/office/drawing/2014/main" id="{B5CCE2B6-38B5-A519-CB40-D96F9207F73D}"/>
              </a:ext>
            </a:extLst>
          </p:cNvPr>
          <p:cNvPicPr>
            <a:picLocks noChangeAspect="1"/>
          </p:cNvPicPr>
          <p:nvPr/>
        </p:nvPicPr>
        <p:blipFill>
          <a:blip r:embed="rId6"/>
          <a:stretch>
            <a:fillRect/>
          </a:stretch>
        </p:blipFill>
        <p:spPr>
          <a:xfrm>
            <a:off x="510497" y="6085492"/>
            <a:ext cx="2353455" cy="772508"/>
          </a:xfrm>
          <a:prstGeom prst="rect">
            <a:avLst/>
          </a:prstGeom>
        </p:spPr>
      </p:pic>
    </p:spTree>
    <p:extLst>
      <p:ext uri="{BB962C8B-B14F-4D97-AF65-F5344CB8AC3E}">
        <p14:creationId xmlns:p14="http://schemas.microsoft.com/office/powerpoint/2010/main" val="3841507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AF0FB10-AD8D-4068-FF13-7C0E14C5A3FC}"/>
              </a:ext>
            </a:extLst>
          </p:cNvPr>
          <p:cNvSpPr txBox="1"/>
          <p:nvPr/>
        </p:nvSpPr>
        <p:spPr>
          <a:xfrm>
            <a:off x="1153633" y="783549"/>
            <a:ext cx="7868091" cy="1275734"/>
          </a:xfrm>
          <a:prstGeom prst="rect">
            <a:avLst/>
          </a:prstGeom>
          <a:noFill/>
        </p:spPr>
        <p:txBody>
          <a:bodyPr wrap="square" rtlCol="0">
            <a:spAutoFit/>
          </a:bodyPr>
          <a:lstStyle/>
          <a:p>
            <a:pPr algn="ctr"/>
            <a:endParaRPr lang="en-GB" dirty="0">
              <a:latin typeface="Calibri" panose="020F0502020204030204" pitchFamily="34" charset="0"/>
              <a:ea typeface="Calibri" panose="020F0502020204030204" pitchFamily="34" charset="0"/>
              <a:cs typeface="Calibri" panose="020F0502020204030204" pitchFamily="34" charset="0"/>
            </a:endParaRPr>
          </a:p>
          <a:p>
            <a:r>
              <a:rPr lang="en-GB" sz="3200" b="1" dirty="0">
                <a:solidFill>
                  <a:srgbClr val="246F74"/>
                </a:solidFill>
                <a:latin typeface="Calibri" panose="020F0502020204030204" pitchFamily="34" charset="0"/>
                <a:ea typeface="Calibri" panose="020F0502020204030204" pitchFamily="34" charset="0"/>
                <a:cs typeface="Calibri" panose="020F0502020204030204" pitchFamily="34" charset="0"/>
              </a:rPr>
              <a:t>Outcomes</a:t>
            </a:r>
          </a:p>
          <a:p>
            <a:pPr algn="ctr">
              <a:lnSpc>
                <a:spcPct val="150000"/>
              </a:lnSpc>
            </a:pPr>
            <a:r>
              <a:rPr lang="en-GB" sz="2000" dirty="0">
                <a:latin typeface="Calibri" panose="020F0502020204030204" pitchFamily="34" charset="0"/>
                <a:ea typeface="Calibri" panose="020F0502020204030204" pitchFamily="34" charset="0"/>
                <a:cs typeface="Calibri" panose="020F0502020204030204" pitchFamily="34" charset="0"/>
              </a:rPr>
              <a:t> </a:t>
            </a:r>
          </a:p>
        </p:txBody>
      </p:sp>
      <p:sp>
        <p:nvSpPr>
          <p:cNvPr id="7" name="TextBox 6">
            <a:extLst>
              <a:ext uri="{FF2B5EF4-FFF2-40B4-BE49-F238E27FC236}">
                <a16:creationId xmlns:a16="http://schemas.microsoft.com/office/drawing/2014/main" id="{0AD93542-7C6D-7D38-6971-662ECE33917C}"/>
              </a:ext>
            </a:extLst>
          </p:cNvPr>
          <p:cNvSpPr txBox="1"/>
          <p:nvPr/>
        </p:nvSpPr>
        <p:spPr>
          <a:xfrm>
            <a:off x="1153633" y="1700008"/>
            <a:ext cx="7434555" cy="892552"/>
          </a:xfrm>
          <a:prstGeom prst="rect">
            <a:avLst/>
          </a:prstGeom>
          <a:noFill/>
        </p:spPr>
        <p:txBody>
          <a:bodyPr wrap="square">
            <a:spAutoFit/>
          </a:bodyPr>
          <a:lstStyle/>
          <a:p>
            <a:pPr marL="360000" indent="-363538">
              <a:spcAft>
                <a:spcPts val="600"/>
              </a:spcAft>
              <a:buClr>
                <a:srgbClr val="14D5BB"/>
              </a:buCl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CQC inspections under the new framework.</a:t>
            </a:r>
          </a:p>
          <a:p>
            <a:pPr marL="360000" indent="-363538">
              <a:spcAft>
                <a:spcPts val="600"/>
              </a:spcAft>
              <a:buClr>
                <a:srgbClr val="14D5BB"/>
              </a:buCl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How the new framework will impact Organisations.</a:t>
            </a:r>
          </a:p>
          <a:p>
            <a:pPr marL="360000" indent="-363538">
              <a:spcAft>
                <a:spcPts val="600"/>
              </a:spcAft>
              <a:buClr>
                <a:srgbClr val="14D5BB"/>
              </a:buCl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Top Tips and Support </a:t>
            </a:r>
          </a:p>
        </p:txBody>
      </p:sp>
      <p:pic>
        <p:nvPicPr>
          <p:cNvPr id="6" name="Picture 5">
            <a:extLst>
              <a:ext uri="{FF2B5EF4-FFF2-40B4-BE49-F238E27FC236}">
                <a16:creationId xmlns:a16="http://schemas.microsoft.com/office/drawing/2014/main" id="{820A3DBF-8DBB-E855-95A2-36A8E477F0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2418" y="449112"/>
            <a:ext cx="1931897" cy="668874"/>
          </a:xfrm>
          <a:prstGeom prst="rect">
            <a:avLst/>
          </a:prstGeom>
        </p:spPr>
      </p:pic>
      <p:pic>
        <p:nvPicPr>
          <p:cNvPr id="2" name="Picture 1">
            <a:extLst>
              <a:ext uri="{FF2B5EF4-FFF2-40B4-BE49-F238E27FC236}">
                <a16:creationId xmlns:a16="http://schemas.microsoft.com/office/drawing/2014/main" id="{7689D1B6-1793-FA7E-C215-22744DE989F6}"/>
              </a:ext>
            </a:extLst>
          </p:cNvPr>
          <p:cNvPicPr>
            <a:picLocks noChangeAspect="1"/>
          </p:cNvPicPr>
          <p:nvPr/>
        </p:nvPicPr>
        <p:blipFill>
          <a:blip r:embed="rId3"/>
          <a:stretch>
            <a:fillRect/>
          </a:stretch>
        </p:blipFill>
        <p:spPr>
          <a:xfrm>
            <a:off x="510497" y="6085492"/>
            <a:ext cx="2353455" cy="772508"/>
          </a:xfrm>
          <a:prstGeom prst="rect">
            <a:avLst/>
          </a:prstGeom>
        </p:spPr>
      </p:pic>
    </p:spTree>
    <p:extLst>
      <p:ext uri="{BB962C8B-B14F-4D97-AF65-F5344CB8AC3E}">
        <p14:creationId xmlns:p14="http://schemas.microsoft.com/office/powerpoint/2010/main" val="1767018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CA1FE05-EDEC-6309-7DA5-8F4D6E3613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8084" y="538736"/>
            <a:ext cx="1213935" cy="649455"/>
          </a:xfrm>
          <a:prstGeom prst="rect">
            <a:avLst/>
          </a:prstGeom>
        </p:spPr>
      </p:pic>
      <p:sp>
        <p:nvSpPr>
          <p:cNvPr id="6" name="TextBox 5">
            <a:extLst>
              <a:ext uri="{FF2B5EF4-FFF2-40B4-BE49-F238E27FC236}">
                <a16:creationId xmlns:a16="http://schemas.microsoft.com/office/drawing/2014/main" id="{AA3B8307-1986-882A-4654-EDF67072FA05}"/>
              </a:ext>
            </a:extLst>
          </p:cNvPr>
          <p:cNvSpPr txBox="1"/>
          <p:nvPr/>
        </p:nvSpPr>
        <p:spPr>
          <a:xfrm>
            <a:off x="1146813" y="1399981"/>
            <a:ext cx="5790375" cy="4791120"/>
          </a:xfrm>
          <a:prstGeom prst="rect">
            <a:avLst/>
          </a:prstGeom>
          <a:noFill/>
        </p:spPr>
        <p:txBody>
          <a:bodyPr wrap="square">
            <a:spAutoFit/>
          </a:bodyPr>
          <a:lstStyle/>
          <a:p>
            <a:pPr>
              <a:lnSpc>
                <a:spcPct val="107000"/>
              </a:lnSpc>
              <a:spcAft>
                <a:spcPts val="600"/>
              </a:spcAft>
            </a:pPr>
            <a:r>
              <a:rPr lang="en-GB" sz="1400"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How Delphi can support you:</a:t>
            </a:r>
          </a:p>
          <a:p>
            <a:pPr marL="285750" indent="-285750">
              <a:spcAft>
                <a:spcPts val="600"/>
              </a:spcAft>
              <a:buClr>
                <a:srgbClr val="14D5BB"/>
              </a:buClr>
              <a:buSzPct val="120000"/>
              <a:buFont typeface="Wingdings" panose="05000000000000000000" pitchFamily="2" charset="2"/>
              <a:buChar char="ü"/>
            </a:pPr>
            <a:r>
              <a:rPr lang="en-GB" sz="1400" b="1" i="1"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Mock CQC inspections &amp; Assessments</a:t>
            </a:r>
          </a:p>
          <a:p>
            <a:pPr marL="285750" indent="-285750">
              <a:spcAft>
                <a:spcPts val="600"/>
              </a:spcAft>
              <a:buClr>
                <a:srgbClr val="14D5BB"/>
              </a:buClr>
              <a:buSzPct val="120000"/>
              <a:buFont typeface="Wingdings" panose="05000000000000000000" pitchFamily="2" charset="2"/>
              <a:buChar char="ü"/>
            </a:pPr>
            <a:r>
              <a:rPr lang="en-GB" sz="1400" b="1" i="1"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Well Led reviews at board level governance </a:t>
            </a:r>
          </a:p>
          <a:p>
            <a:pPr marL="285750" indent="-285750">
              <a:spcAft>
                <a:spcPts val="600"/>
              </a:spcAft>
              <a:buClr>
                <a:srgbClr val="14D5BB"/>
              </a:buClr>
              <a:buSzPct val="120000"/>
              <a:buFont typeface="Wingdings" panose="05000000000000000000" pitchFamily="2" charset="2"/>
              <a:buChar char="ü"/>
            </a:pPr>
            <a:r>
              <a:rPr lang="en-GB" sz="1400" b="1" i="1"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Enforcement and crisis management including interim managers </a:t>
            </a:r>
          </a:p>
          <a:p>
            <a:pPr marL="285750" indent="-285750">
              <a:spcAft>
                <a:spcPts val="600"/>
              </a:spcAft>
              <a:buClr>
                <a:srgbClr val="14D5BB"/>
              </a:buClr>
              <a:buSzPct val="120000"/>
              <a:buFont typeface="Wingdings" panose="05000000000000000000" pitchFamily="2" charset="2"/>
              <a:buChar char="ü"/>
            </a:pPr>
            <a:r>
              <a:rPr lang="en-GB" sz="1400" b="1" i="1"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Expert advice and access to full MDT (Multi-disciplinary Team)</a:t>
            </a:r>
          </a:p>
          <a:p>
            <a:pPr marL="285750" indent="-285750">
              <a:spcAft>
                <a:spcPts val="600"/>
              </a:spcAft>
              <a:buClr>
                <a:srgbClr val="14D5BB"/>
              </a:buClr>
              <a:buSzPct val="120000"/>
              <a:buFont typeface="Wingdings" panose="05000000000000000000" pitchFamily="2" charset="2"/>
              <a:buChar char="ü"/>
            </a:pPr>
            <a:r>
              <a:rPr lang="en-GB" sz="1400" b="1" i="1"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Pro-active implementation – Using Delphi Care Solutions allows for continuous, sustainable improvement</a:t>
            </a:r>
          </a:p>
          <a:p>
            <a:pPr marL="285750" indent="-285750">
              <a:spcAft>
                <a:spcPts val="600"/>
              </a:spcAft>
              <a:buClr>
                <a:srgbClr val="14D5BB"/>
              </a:buClr>
              <a:buSzPct val="120000"/>
              <a:buFont typeface="Wingdings" panose="05000000000000000000" pitchFamily="2" charset="2"/>
              <a:buChar char="ü"/>
            </a:pPr>
            <a:r>
              <a:rPr lang="en-GB" sz="1400" b="1" i="1"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With subscription packages, we provide strong auditing tools to reduce the likelihood of poor ratings, in turn impacting positively on revenue, reputation and business growth</a:t>
            </a:r>
          </a:p>
          <a:p>
            <a:pPr marL="285750" indent="-285750">
              <a:spcAft>
                <a:spcPts val="600"/>
              </a:spcAft>
              <a:buClr>
                <a:srgbClr val="14D5BB"/>
              </a:buClr>
              <a:buSzPct val="120000"/>
              <a:buFont typeface="Wingdings" panose="05000000000000000000" pitchFamily="2" charset="2"/>
              <a:buChar char="ü"/>
            </a:pPr>
            <a:r>
              <a:rPr lang="en-GB" sz="1400" b="1" i="1"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Pre-acquisition / investment site quality and compliance due diligence </a:t>
            </a:r>
          </a:p>
          <a:p>
            <a:pPr marL="285750" indent="-285750">
              <a:spcAft>
                <a:spcPts val="600"/>
              </a:spcAft>
              <a:buClr>
                <a:srgbClr val="14D5BB"/>
              </a:buClr>
              <a:buSzPct val="120000"/>
              <a:buFont typeface="Wingdings" panose="05000000000000000000" pitchFamily="2" charset="2"/>
              <a:buChar char="ü"/>
            </a:pPr>
            <a:r>
              <a:rPr lang="en-GB" sz="1400" b="1" i="1"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Developing a pro-active Exit Strategy </a:t>
            </a:r>
          </a:p>
          <a:p>
            <a:pPr marL="285750" indent="-285750">
              <a:spcAft>
                <a:spcPts val="600"/>
              </a:spcAft>
              <a:buClr>
                <a:srgbClr val="14D5BB"/>
              </a:buClr>
              <a:buSzPct val="120000"/>
              <a:buFont typeface="Wingdings" panose="05000000000000000000" pitchFamily="2" charset="2"/>
              <a:buChar char="ü"/>
            </a:pPr>
            <a:r>
              <a:rPr lang="en-GB" sz="1400" b="1" i="1"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Allowing Investors to have the knowledge to make informed decisions regarding their financial interests, providing a sustainable and profitable opportunity when working with Delphi Care Solutions</a:t>
            </a:r>
          </a:p>
          <a:p>
            <a:pPr>
              <a:lnSpc>
                <a:spcPct val="107000"/>
              </a:lnSpc>
              <a:spcAft>
                <a:spcPts val="1500"/>
              </a:spcAft>
            </a:pPr>
            <a:endParaRPr lang="en-GB" sz="1600" b="1" kern="100" dirty="0">
              <a:latin typeface="Calibri" panose="020F0502020204030204" pitchFamily="34" charset="0"/>
              <a:ea typeface="Calibri" panose="020F0502020204030204" pitchFamily="34" charset="0"/>
              <a:cs typeface="Calibri" panose="020F0502020204030204" pitchFamily="34" charset="0"/>
            </a:endParaRPr>
          </a:p>
        </p:txBody>
      </p:sp>
      <p:sp>
        <p:nvSpPr>
          <p:cNvPr id="8" name="Rectangle 7">
            <a:extLst>
              <a:ext uri="{FF2B5EF4-FFF2-40B4-BE49-F238E27FC236}">
                <a16:creationId xmlns:a16="http://schemas.microsoft.com/office/drawing/2014/main" id="{502E49EE-7E8E-4246-F602-D99227FE827C}"/>
              </a:ext>
            </a:extLst>
          </p:cNvPr>
          <p:cNvSpPr/>
          <p:nvPr/>
        </p:nvSpPr>
        <p:spPr>
          <a:xfrm>
            <a:off x="7306147" y="-14289"/>
            <a:ext cx="4885853" cy="701261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0" name="Straight Connector 9">
            <a:extLst>
              <a:ext uri="{FF2B5EF4-FFF2-40B4-BE49-F238E27FC236}">
                <a16:creationId xmlns:a16="http://schemas.microsoft.com/office/drawing/2014/main" id="{00A4BC62-11D3-EF02-E5A5-A7CF2B2CD7FF}"/>
              </a:ext>
            </a:extLst>
          </p:cNvPr>
          <p:cNvCxnSpPr>
            <a:cxnSpLocks/>
          </p:cNvCxnSpPr>
          <p:nvPr/>
        </p:nvCxnSpPr>
        <p:spPr>
          <a:xfrm>
            <a:off x="7373177" y="1715564"/>
            <a:ext cx="0" cy="3776697"/>
          </a:xfrm>
          <a:prstGeom prst="line">
            <a:avLst/>
          </a:prstGeom>
          <a:ln w="28575">
            <a:solidFill>
              <a:srgbClr val="14D5BB"/>
            </a:solidFill>
          </a:ln>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2C536819-1CEC-822F-44A9-4455B60780A6}"/>
              </a:ext>
            </a:extLst>
          </p:cNvPr>
          <p:cNvSpPr txBox="1"/>
          <p:nvPr/>
        </p:nvSpPr>
        <p:spPr>
          <a:xfrm>
            <a:off x="7494961" y="2079230"/>
            <a:ext cx="3280138" cy="400110"/>
          </a:xfrm>
          <a:prstGeom prst="rect">
            <a:avLst/>
          </a:prstGeom>
          <a:noFill/>
        </p:spPr>
        <p:txBody>
          <a:bodyPr wrap="square" rtlCol="0">
            <a:spAutoFit/>
          </a:bodyPr>
          <a:lstStyle/>
          <a:p>
            <a:pPr algn="ctr"/>
            <a:r>
              <a:rPr lang="en-GB" sz="2000" b="1" dirty="0">
                <a:solidFill>
                  <a:srgbClr val="246F74"/>
                </a:solidFill>
                <a:latin typeface="Calibri" panose="020F0502020204030204" pitchFamily="34" charset="0"/>
                <a:ea typeface="Calibri" panose="020F0502020204030204" pitchFamily="34" charset="0"/>
                <a:cs typeface="Calibri" panose="020F0502020204030204" pitchFamily="34" charset="0"/>
              </a:rPr>
              <a:t>Delphi Care Solutions</a:t>
            </a:r>
          </a:p>
        </p:txBody>
      </p:sp>
      <p:pic>
        <p:nvPicPr>
          <p:cNvPr id="12" name="Picture 11">
            <a:extLst>
              <a:ext uri="{FF2B5EF4-FFF2-40B4-BE49-F238E27FC236}">
                <a16:creationId xmlns:a16="http://schemas.microsoft.com/office/drawing/2014/main" id="{22B49DAC-E11C-FCDB-1424-DB25EB1C48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2092" y="261079"/>
            <a:ext cx="1965960" cy="631166"/>
          </a:xfrm>
          <a:prstGeom prst="rect">
            <a:avLst/>
          </a:prstGeom>
        </p:spPr>
      </p:pic>
      <p:sp>
        <p:nvSpPr>
          <p:cNvPr id="14" name="TextBox 13">
            <a:extLst>
              <a:ext uri="{FF2B5EF4-FFF2-40B4-BE49-F238E27FC236}">
                <a16:creationId xmlns:a16="http://schemas.microsoft.com/office/drawing/2014/main" id="{E500DF81-439C-CD9C-BABA-E132B0EF217C}"/>
              </a:ext>
            </a:extLst>
          </p:cNvPr>
          <p:cNvSpPr txBox="1"/>
          <p:nvPr/>
        </p:nvSpPr>
        <p:spPr>
          <a:xfrm>
            <a:off x="1048813" y="538207"/>
            <a:ext cx="5047187" cy="800219"/>
          </a:xfrm>
          <a:prstGeom prst="rect">
            <a:avLst/>
          </a:prstGeom>
          <a:noFill/>
        </p:spPr>
        <p:txBody>
          <a:bodyPr wrap="square" rtlCol="0">
            <a:spAutoFit/>
          </a:bodyPr>
          <a:lstStyle/>
          <a:p>
            <a:pPr algn="ctr"/>
            <a:endParaRPr lang="en-GB" dirty="0">
              <a:latin typeface="Calibri" panose="020F0502020204030204" pitchFamily="34" charset="0"/>
              <a:ea typeface="Calibri" panose="020F0502020204030204" pitchFamily="34" charset="0"/>
              <a:cs typeface="Calibri" panose="020F0502020204030204" pitchFamily="34" charset="0"/>
            </a:endParaRPr>
          </a:p>
          <a:p>
            <a:r>
              <a:rPr lang="en-GB" sz="2800" b="1" dirty="0">
                <a:solidFill>
                  <a:srgbClr val="246F74"/>
                </a:solidFill>
                <a:latin typeface="Calibri" panose="020F0502020204030204" pitchFamily="34" charset="0"/>
                <a:ea typeface="Calibri" panose="020F0502020204030204" pitchFamily="34" charset="0"/>
                <a:cs typeface="Calibri" panose="020F0502020204030204" pitchFamily="34" charset="0"/>
              </a:rPr>
              <a:t>What support is out there?</a:t>
            </a:r>
            <a:endParaRPr lang="en-GB" sz="2800" dirty="0">
              <a:solidFill>
                <a:srgbClr val="246F74"/>
              </a:solidFill>
              <a:latin typeface="Calibri" panose="020F0502020204030204" pitchFamily="34" charset="0"/>
              <a:ea typeface="Calibri" panose="020F0502020204030204" pitchFamily="34" charset="0"/>
              <a:cs typeface="Calibri" panose="020F0502020204030204" pitchFamily="34" charset="0"/>
            </a:endParaRPr>
          </a:p>
        </p:txBody>
      </p:sp>
      <p:pic>
        <p:nvPicPr>
          <p:cNvPr id="16" name="Picture 15">
            <a:extLst>
              <a:ext uri="{FF2B5EF4-FFF2-40B4-BE49-F238E27FC236}">
                <a16:creationId xmlns:a16="http://schemas.microsoft.com/office/drawing/2014/main" id="{B89B7A05-039B-A0CB-F7BA-41F852CF63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19514" y="2493714"/>
            <a:ext cx="2521527" cy="2039872"/>
          </a:xfrm>
          <a:prstGeom prst="rect">
            <a:avLst/>
          </a:prstGeom>
        </p:spPr>
      </p:pic>
      <p:pic>
        <p:nvPicPr>
          <p:cNvPr id="2" name="Picture 1">
            <a:extLst>
              <a:ext uri="{FF2B5EF4-FFF2-40B4-BE49-F238E27FC236}">
                <a16:creationId xmlns:a16="http://schemas.microsoft.com/office/drawing/2014/main" id="{741188EA-9845-725D-591D-DF2FDAF56D02}"/>
              </a:ext>
            </a:extLst>
          </p:cNvPr>
          <p:cNvPicPr>
            <a:picLocks noChangeAspect="1"/>
          </p:cNvPicPr>
          <p:nvPr/>
        </p:nvPicPr>
        <p:blipFill>
          <a:blip r:embed="rId5"/>
          <a:stretch>
            <a:fillRect/>
          </a:stretch>
        </p:blipFill>
        <p:spPr>
          <a:xfrm>
            <a:off x="510497" y="6085492"/>
            <a:ext cx="2353455" cy="772508"/>
          </a:xfrm>
          <a:prstGeom prst="rect">
            <a:avLst/>
          </a:prstGeom>
        </p:spPr>
      </p:pic>
    </p:spTree>
    <p:extLst>
      <p:ext uri="{BB962C8B-B14F-4D97-AF65-F5344CB8AC3E}">
        <p14:creationId xmlns:p14="http://schemas.microsoft.com/office/powerpoint/2010/main" val="2807761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864C79-817F-BF65-8EC0-533B786DCC0B}"/>
              </a:ext>
            </a:extLst>
          </p:cNvPr>
          <p:cNvSpPr txBox="1"/>
          <p:nvPr/>
        </p:nvSpPr>
        <p:spPr>
          <a:xfrm>
            <a:off x="1266900" y="857583"/>
            <a:ext cx="8085185" cy="1429622"/>
          </a:xfrm>
          <a:prstGeom prst="rect">
            <a:avLst/>
          </a:prstGeom>
          <a:noFill/>
        </p:spPr>
        <p:txBody>
          <a:bodyPr wrap="square" rtlCol="0">
            <a:spAutoFit/>
          </a:bodyPr>
          <a:lstStyle/>
          <a:p>
            <a:pPr algn="ctr"/>
            <a:endParaRPr lang="en-GB" sz="2400" dirty="0">
              <a:solidFill>
                <a:srgbClr val="246F74"/>
              </a:solidFill>
              <a:latin typeface="Calibri" panose="020F0502020204030204" pitchFamily="34" charset="0"/>
              <a:ea typeface="Calibri" panose="020F0502020204030204" pitchFamily="34" charset="0"/>
              <a:cs typeface="Calibri" panose="020F0502020204030204" pitchFamily="34" charset="0"/>
            </a:endParaRPr>
          </a:p>
          <a:p>
            <a:pPr algn="ctr"/>
            <a:r>
              <a:rPr lang="en-GB" sz="3600" b="1" dirty="0">
                <a:solidFill>
                  <a:srgbClr val="246F74"/>
                </a:solidFill>
                <a:latin typeface="Calibri" panose="020F0502020204030204" pitchFamily="34" charset="0"/>
                <a:ea typeface="Calibri" panose="020F0502020204030204" pitchFamily="34" charset="0"/>
                <a:cs typeface="Calibri" panose="020F0502020204030204" pitchFamily="34" charset="0"/>
              </a:rPr>
              <a:t>Any Questions?</a:t>
            </a:r>
          </a:p>
          <a:p>
            <a:pPr algn="ctr">
              <a:lnSpc>
                <a:spcPct val="150000"/>
              </a:lnSpc>
            </a:pPr>
            <a:r>
              <a:rPr lang="en-GB" sz="2000" dirty="0">
                <a:latin typeface="Calibri" panose="020F0502020204030204" pitchFamily="34" charset="0"/>
                <a:ea typeface="Calibri" panose="020F0502020204030204" pitchFamily="34" charset="0"/>
                <a:cs typeface="Calibri" panose="020F0502020204030204" pitchFamily="34" charset="0"/>
              </a:rPr>
              <a:t> </a:t>
            </a:r>
          </a:p>
        </p:txBody>
      </p:sp>
      <p:pic>
        <p:nvPicPr>
          <p:cNvPr id="8198" name="Picture 6" descr="Sarah McCormack">
            <a:extLst>
              <a:ext uri="{FF2B5EF4-FFF2-40B4-BE49-F238E27FC236}">
                <a16:creationId xmlns:a16="http://schemas.microsoft.com/office/drawing/2014/main" id="{2CA25167-EEF4-7E24-0A49-EEA6A9133B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1634" y="1954760"/>
            <a:ext cx="1661177" cy="1661177"/>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57BEC95E-CE49-97A1-7401-4C582B324F48}"/>
              </a:ext>
            </a:extLst>
          </p:cNvPr>
          <p:cNvSpPr txBox="1"/>
          <p:nvPr/>
        </p:nvSpPr>
        <p:spPr>
          <a:xfrm>
            <a:off x="4052786" y="3773527"/>
            <a:ext cx="2218874" cy="569387"/>
          </a:xfrm>
          <a:prstGeom prst="rect">
            <a:avLst/>
          </a:prstGeom>
          <a:noFill/>
        </p:spPr>
        <p:txBody>
          <a:bodyPr wrap="square" rtlCol="0">
            <a:spAutoFit/>
          </a:bodyPr>
          <a:lstStyle/>
          <a:p>
            <a:pPr algn="ctr"/>
            <a:r>
              <a:rPr lang="en-GB" sz="1700" dirty="0">
                <a:solidFill>
                  <a:srgbClr val="262C42"/>
                </a:solidFill>
                <a:latin typeface="Calibri" panose="020F0502020204030204" pitchFamily="34" charset="0"/>
                <a:ea typeface="Calibri" panose="020F0502020204030204" pitchFamily="34" charset="0"/>
                <a:cs typeface="Calibri" panose="020F0502020204030204" pitchFamily="34" charset="0"/>
              </a:rPr>
              <a:t>Sarah McCormack</a:t>
            </a:r>
          </a:p>
          <a:p>
            <a:pPr algn="ctr"/>
            <a:r>
              <a:rPr lang="en-GB" sz="1400" b="1" dirty="0">
                <a:solidFill>
                  <a:srgbClr val="262C42"/>
                </a:solidFill>
                <a:latin typeface="Calibri" panose="020F0502020204030204" pitchFamily="34" charset="0"/>
                <a:ea typeface="Calibri" panose="020F0502020204030204" pitchFamily="34" charset="0"/>
                <a:cs typeface="Calibri" panose="020F0502020204030204" pitchFamily="34" charset="0"/>
              </a:rPr>
              <a:t>Business Development</a:t>
            </a:r>
          </a:p>
        </p:txBody>
      </p:sp>
      <p:sp>
        <p:nvSpPr>
          <p:cNvPr id="11" name="TextBox 10">
            <a:extLst>
              <a:ext uri="{FF2B5EF4-FFF2-40B4-BE49-F238E27FC236}">
                <a16:creationId xmlns:a16="http://schemas.microsoft.com/office/drawing/2014/main" id="{ACC8DE4F-308E-21EB-D2CD-9A7B4C1C0B27}"/>
              </a:ext>
            </a:extLst>
          </p:cNvPr>
          <p:cNvSpPr txBox="1"/>
          <p:nvPr/>
        </p:nvSpPr>
        <p:spPr>
          <a:xfrm>
            <a:off x="4129808" y="4292637"/>
            <a:ext cx="2105588" cy="307777"/>
          </a:xfrm>
          <a:prstGeom prst="rect">
            <a:avLst/>
          </a:prstGeom>
          <a:noFill/>
        </p:spPr>
        <p:txBody>
          <a:bodyPr wrap="square" rtlCol="0">
            <a:spAutoFit/>
          </a:bodyPr>
          <a:lstStyle/>
          <a:p>
            <a:pPr algn="ctr"/>
            <a:r>
              <a:rPr lang="en-GB" sz="1400" dirty="0" err="1">
                <a:latin typeface="Calibri" panose="020F0502020204030204" pitchFamily="34" charset="0"/>
                <a:ea typeface="Calibri" panose="020F0502020204030204" pitchFamily="34" charset="0"/>
                <a:cs typeface="Calibri" panose="020F0502020204030204" pitchFamily="34" charset="0"/>
              </a:rPr>
              <a:t>smccormack@delphi.care</a:t>
            </a:r>
            <a:endParaRPr lang="en-GB" sz="1400" dirty="0">
              <a:latin typeface="Calibri" panose="020F0502020204030204" pitchFamily="34" charset="0"/>
              <a:ea typeface="Calibri" panose="020F0502020204030204" pitchFamily="34" charset="0"/>
              <a:cs typeface="Calibri" panose="020F0502020204030204" pitchFamily="34" charset="0"/>
            </a:endParaRPr>
          </a:p>
        </p:txBody>
      </p:sp>
      <p:sp>
        <p:nvSpPr>
          <p:cNvPr id="12" name="Rectangle 2">
            <a:extLst>
              <a:ext uri="{FF2B5EF4-FFF2-40B4-BE49-F238E27FC236}">
                <a16:creationId xmlns:a16="http://schemas.microsoft.com/office/drawing/2014/main" id="{65C68787-2787-4DB9-F245-358D4CA6C5D0}"/>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3" name="Rectangle 4">
            <a:extLst>
              <a:ext uri="{FF2B5EF4-FFF2-40B4-BE49-F238E27FC236}">
                <a16:creationId xmlns:a16="http://schemas.microsoft.com/office/drawing/2014/main" id="{017EF2F1-32F4-1A58-71A0-4A201176C463}"/>
              </a:ext>
            </a:extLst>
          </p:cNvPr>
          <p:cNvSpPr>
            <a:spLocks noChangeArrowheads="1"/>
          </p:cNvSpPr>
          <p:nvPr/>
        </p:nvSpPr>
        <p:spPr bwMode="auto">
          <a:xfrm>
            <a:off x="1329106" y="1255358"/>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6" name="Rectangle 6">
            <a:extLst>
              <a:ext uri="{FF2B5EF4-FFF2-40B4-BE49-F238E27FC236}">
                <a16:creationId xmlns:a16="http://schemas.microsoft.com/office/drawing/2014/main" id="{512EAD78-2429-DB61-6CB9-1501EDCE5F49}"/>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8" name="Rectangle 10">
            <a:extLst>
              <a:ext uri="{FF2B5EF4-FFF2-40B4-BE49-F238E27FC236}">
                <a16:creationId xmlns:a16="http://schemas.microsoft.com/office/drawing/2014/main" id="{E57E6D3F-E52F-4BF8-7F79-5992AD609F0C}"/>
              </a:ext>
            </a:extLst>
          </p:cNvPr>
          <p:cNvSpPr>
            <a:spLocks noChangeArrowheads="1"/>
          </p:cNvSpPr>
          <p:nvPr/>
        </p:nvSpPr>
        <p:spPr bwMode="auto">
          <a:xfrm>
            <a:off x="5217128" y="587854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4" name="Picture 3">
            <a:extLst>
              <a:ext uri="{FF2B5EF4-FFF2-40B4-BE49-F238E27FC236}">
                <a16:creationId xmlns:a16="http://schemas.microsoft.com/office/drawing/2014/main" id="{4D4CDD3F-E858-04FF-927D-1464FC406A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72418" y="449112"/>
            <a:ext cx="1931897" cy="668874"/>
          </a:xfrm>
          <a:prstGeom prst="rect">
            <a:avLst/>
          </a:prstGeom>
        </p:spPr>
      </p:pic>
      <p:pic>
        <p:nvPicPr>
          <p:cNvPr id="2" name="Picture 1">
            <a:extLst>
              <a:ext uri="{FF2B5EF4-FFF2-40B4-BE49-F238E27FC236}">
                <a16:creationId xmlns:a16="http://schemas.microsoft.com/office/drawing/2014/main" id="{C0D78BAE-11FB-CAB7-2F30-17C45E9D4322}"/>
              </a:ext>
            </a:extLst>
          </p:cNvPr>
          <p:cNvPicPr>
            <a:picLocks noChangeAspect="1"/>
          </p:cNvPicPr>
          <p:nvPr/>
        </p:nvPicPr>
        <p:blipFill>
          <a:blip r:embed="rId4"/>
          <a:stretch>
            <a:fillRect/>
          </a:stretch>
        </p:blipFill>
        <p:spPr>
          <a:xfrm>
            <a:off x="510497" y="6085492"/>
            <a:ext cx="2353455" cy="772508"/>
          </a:xfrm>
          <a:prstGeom prst="rect">
            <a:avLst/>
          </a:prstGeom>
        </p:spPr>
      </p:pic>
      <p:pic>
        <p:nvPicPr>
          <p:cNvPr id="5" name="Picture 4" descr="A black background with a black square&#10;&#10;Description automatically generated with medium confidence">
            <a:extLst>
              <a:ext uri="{FF2B5EF4-FFF2-40B4-BE49-F238E27FC236}">
                <a16:creationId xmlns:a16="http://schemas.microsoft.com/office/drawing/2014/main" id="{C93CE287-754F-0F0F-DAD9-3050177D114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34823" y="4713114"/>
            <a:ext cx="1661177" cy="1661177"/>
          </a:xfrm>
          <a:prstGeom prst="rect">
            <a:avLst/>
          </a:prstGeom>
        </p:spPr>
      </p:pic>
      <p:pic>
        <p:nvPicPr>
          <p:cNvPr id="6" name="Picture 5" descr="A black background with a black square&#10;&#10;Description automatically generated with medium confidence">
            <a:extLst>
              <a:ext uri="{FF2B5EF4-FFF2-40B4-BE49-F238E27FC236}">
                <a16:creationId xmlns:a16="http://schemas.microsoft.com/office/drawing/2014/main" id="{03248709-41A1-42A2-7775-2B2C68151A2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84641" y="1099747"/>
            <a:ext cx="1319674" cy="1319674"/>
          </a:xfrm>
          <a:prstGeom prst="rect">
            <a:avLst/>
          </a:prstGeom>
        </p:spPr>
      </p:pic>
    </p:spTree>
    <p:extLst>
      <p:ext uri="{BB962C8B-B14F-4D97-AF65-F5344CB8AC3E}">
        <p14:creationId xmlns:p14="http://schemas.microsoft.com/office/powerpoint/2010/main" val="4199469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0876FC1-DDB2-9EFB-9756-22A95A7CDB32}"/>
              </a:ext>
            </a:extLst>
          </p:cNvPr>
          <p:cNvSpPr/>
          <p:nvPr/>
        </p:nvSpPr>
        <p:spPr>
          <a:xfrm>
            <a:off x="7046976" y="-14288"/>
            <a:ext cx="5145024" cy="687228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CC1D073B-8A98-77EC-1F0E-F73BB285C5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43665" y="245899"/>
            <a:ext cx="1965960" cy="631166"/>
          </a:xfrm>
          <a:prstGeom prst="rect">
            <a:avLst/>
          </a:prstGeom>
        </p:spPr>
      </p:pic>
      <p:sp>
        <p:nvSpPr>
          <p:cNvPr id="5" name="TextBox 4">
            <a:extLst>
              <a:ext uri="{FF2B5EF4-FFF2-40B4-BE49-F238E27FC236}">
                <a16:creationId xmlns:a16="http://schemas.microsoft.com/office/drawing/2014/main" id="{15A6C667-E6C8-553C-9FB6-ED492CCAD9E4}"/>
              </a:ext>
            </a:extLst>
          </p:cNvPr>
          <p:cNvSpPr txBox="1"/>
          <p:nvPr/>
        </p:nvSpPr>
        <p:spPr>
          <a:xfrm>
            <a:off x="1165355" y="467698"/>
            <a:ext cx="10758790" cy="830997"/>
          </a:xfrm>
          <a:prstGeom prst="rect">
            <a:avLst/>
          </a:prstGeom>
          <a:noFill/>
        </p:spPr>
        <p:txBody>
          <a:bodyPr wrap="square" rtlCol="0" anchor="t">
            <a:spAutoFit/>
          </a:bodyPr>
          <a:lstStyle/>
          <a:p>
            <a:r>
              <a:rPr lang="en-GB" sz="2400" b="1" dirty="0">
                <a:solidFill>
                  <a:srgbClr val="246F74"/>
                </a:solidFill>
                <a:latin typeface="Calibri" panose="020F0502020204030204" pitchFamily="34" charset="0"/>
                <a:ea typeface="Calibri" panose="020F0502020204030204" pitchFamily="34" charset="0"/>
                <a:cs typeface="Calibri" panose="020F0502020204030204" pitchFamily="34" charset="0"/>
              </a:rPr>
              <a:t>Single Assessment Framework</a:t>
            </a:r>
          </a:p>
          <a:p>
            <a:endParaRPr lang="en-GB" sz="2400" b="1" dirty="0">
              <a:solidFill>
                <a:srgbClr val="246F74"/>
              </a:solidFill>
              <a:latin typeface="Calibri" panose="020F0502020204030204" pitchFamily="34" charset="0"/>
              <a:ea typeface="Calibri" panose="020F0502020204030204" pitchFamily="34" charset="0"/>
              <a:cs typeface="Calibri" panose="020F0502020204030204" pitchFamily="34" charset="0"/>
            </a:endParaRPr>
          </a:p>
        </p:txBody>
      </p:sp>
      <p:cxnSp>
        <p:nvCxnSpPr>
          <p:cNvPr id="10" name="Straight Connector 9">
            <a:extLst>
              <a:ext uri="{FF2B5EF4-FFF2-40B4-BE49-F238E27FC236}">
                <a16:creationId xmlns:a16="http://schemas.microsoft.com/office/drawing/2014/main" id="{4B39FDDB-EDF7-780E-1E7A-1362CA293A74}"/>
              </a:ext>
            </a:extLst>
          </p:cNvPr>
          <p:cNvCxnSpPr>
            <a:cxnSpLocks/>
          </p:cNvCxnSpPr>
          <p:nvPr/>
        </p:nvCxnSpPr>
        <p:spPr>
          <a:xfrm>
            <a:off x="1283855" y="3999346"/>
            <a:ext cx="9624290" cy="0"/>
          </a:xfrm>
          <a:prstGeom prst="line">
            <a:avLst/>
          </a:prstGeom>
          <a:ln w="38100">
            <a:solidFill>
              <a:srgbClr val="14D5BB"/>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0CBB3902-8782-675B-B24F-A38971E0D8E1}"/>
              </a:ext>
            </a:extLst>
          </p:cNvPr>
          <p:cNvSpPr txBox="1"/>
          <p:nvPr/>
        </p:nvSpPr>
        <p:spPr>
          <a:xfrm>
            <a:off x="1219196" y="4949867"/>
            <a:ext cx="2965715" cy="1692771"/>
          </a:xfrm>
          <a:prstGeom prst="rect">
            <a:avLst/>
          </a:prstGeom>
          <a:noFill/>
        </p:spPr>
        <p:txBody>
          <a:bodyPr wrap="square">
            <a:spAutoFit/>
          </a:bodyPr>
          <a:lstStyle/>
          <a:p>
            <a:r>
              <a:rPr lang="en-GB" sz="1300" b="1" dirty="0">
                <a:latin typeface="Calibri" panose="020F0502020204030204" pitchFamily="34" charset="0"/>
                <a:ea typeface="Calibri" panose="020F0502020204030204" pitchFamily="34" charset="0"/>
                <a:cs typeface="Calibri" panose="020F0502020204030204" pitchFamily="34" charset="0"/>
              </a:rPr>
              <a:t>Rollout in Southern England:</a:t>
            </a:r>
            <a:r>
              <a:rPr lang="en-GB" sz="1300" dirty="0">
                <a:latin typeface="Calibri" panose="020F0502020204030204" pitchFamily="34" charset="0"/>
                <a:ea typeface="Calibri" panose="020F0502020204030204" pitchFamily="34" charset="0"/>
                <a:cs typeface="Calibri" panose="020F0502020204030204" pitchFamily="34" charset="0"/>
              </a:rPr>
              <a:t> The SAF began its phased implementation starting with social care providers in Southern England. This initial rollout was part of a broader plan to standardise the inspection and assessment process across the country, with the rest of the country expected to follow in early 2024</a:t>
            </a:r>
            <a:endParaRPr lang="en-GB" sz="1300" kern="100" spc="50" dirty="0">
              <a:solidFill>
                <a:srgbClr val="262C42"/>
              </a:solidFill>
              <a:latin typeface="Calibri" panose="020F0502020204030204" pitchFamily="34" charset="0"/>
              <a:ea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BD18177C-A102-1FAB-F1FB-6AB6ECC99E2E}"/>
              </a:ext>
            </a:extLst>
          </p:cNvPr>
          <p:cNvSpPr txBox="1"/>
          <p:nvPr/>
        </p:nvSpPr>
        <p:spPr>
          <a:xfrm>
            <a:off x="1202522" y="4378806"/>
            <a:ext cx="2529190" cy="707886"/>
          </a:xfrm>
          <a:prstGeom prst="rect">
            <a:avLst/>
          </a:prstGeom>
          <a:noFill/>
        </p:spPr>
        <p:txBody>
          <a:bodyPr wrap="square">
            <a:spAutoFit/>
          </a:bodyPr>
          <a:lstStyle/>
          <a:p>
            <a:r>
              <a:rPr lang="en-GB" sz="1300" b="1" dirty="0">
                <a:solidFill>
                  <a:srgbClr val="246F74"/>
                </a:solidFill>
                <a:latin typeface="Calibri" panose="020F0502020204030204" pitchFamily="34" charset="0"/>
                <a:ea typeface="Calibri" panose="020F0502020204030204" pitchFamily="34" charset="0"/>
                <a:cs typeface="Calibri" panose="020F0502020204030204" pitchFamily="34" charset="0"/>
              </a:rPr>
              <a:t>November 21, 2023</a:t>
            </a:r>
          </a:p>
          <a:p>
            <a:r>
              <a:rPr lang="en-GB" sz="1300" b="1" dirty="0">
                <a:solidFill>
                  <a:srgbClr val="246F74"/>
                </a:solidFill>
                <a:latin typeface="Calibri" panose="020F0502020204030204" pitchFamily="34" charset="0"/>
                <a:ea typeface="Calibri" panose="020F0502020204030204" pitchFamily="34" charset="0"/>
                <a:cs typeface="Calibri" panose="020F0502020204030204" pitchFamily="34" charset="0"/>
              </a:rPr>
              <a:t>SAF Rollout Begins</a:t>
            </a:r>
          </a:p>
          <a:p>
            <a:pPr marL="0" indent="0">
              <a:buNone/>
            </a:pPr>
            <a:endParaRPr lang="en-GB" sz="1400" kern="100" spc="50" dirty="0">
              <a:solidFill>
                <a:srgbClr val="262C42"/>
              </a:solidFill>
              <a:latin typeface="Calibri" panose="020F0502020204030204" pitchFamily="34" charset="0"/>
              <a:ea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EB1BD0C2-86B2-3370-7E54-78F60F996119}"/>
              </a:ext>
            </a:extLst>
          </p:cNvPr>
          <p:cNvSpPr txBox="1"/>
          <p:nvPr/>
        </p:nvSpPr>
        <p:spPr>
          <a:xfrm>
            <a:off x="2438713" y="2127527"/>
            <a:ext cx="2903894" cy="907941"/>
          </a:xfrm>
          <a:prstGeom prst="rect">
            <a:avLst/>
          </a:prstGeom>
          <a:noFill/>
        </p:spPr>
        <p:txBody>
          <a:bodyPr wrap="square">
            <a:spAutoFit/>
          </a:bodyPr>
          <a:lstStyle/>
          <a:p>
            <a:r>
              <a:rPr lang="en-GB" sz="1300" b="1" dirty="0">
                <a:solidFill>
                  <a:srgbClr val="246F74"/>
                </a:solidFill>
                <a:latin typeface="Calibri" panose="020F0502020204030204" pitchFamily="34" charset="0"/>
                <a:ea typeface="Calibri" panose="020F0502020204030204" pitchFamily="34" charset="0"/>
                <a:cs typeface="Calibri" panose="020F0502020204030204" pitchFamily="34" charset="0"/>
              </a:rPr>
              <a:t>December 2023</a:t>
            </a:r>
          </a:p>
          <a:p>
            <a:r>
              <a:rPr lang="en-GB" sz="1300" b="1" dirty="0">
                <a:solidFill>
                  <a:srgbClr val="246F74"/>
                </a:solidFill>
                <a:latin typeface="Calibri" panose="020F0502020204030204" pitchFamily="34" charset="0"/>
                <a:ea typeface="Calibri" panose="020F0502020204030204" pitchFamily="34" charset="0"/>
                <a:cs typeface="Calibri" panose="020F0502020204030204" pitchFamily="34" charset="0"/>
              </a:rPr>
              <a:t>Quality Statements Introduced- 34 (TLAP- I/WE) </a:t>
            </a:r>
          </a:p>
          <a:p>
            <a:pPr marL="0" indent="0">
              <a:buNone/>
            </a:pPr>
            <a:endParaRPr lang="en-GB" sz="1400" kern="100" spc="50" dirty="0">
              <a:solidFill>
                <a:srgbClr val="262C42"/>
              </a:solidFill>
              <a:latin typeface="Calibri" panose="020F0502020204030204" pitchFamily="34" charset="0"/>
              <a:ea typeface="Calibri" panose="020F0502020204030204" pitchFamily="34" charset="0"/>
              <a:cs typeface="Calibri" panose="020F0502020204030204" pitchFamily="34" charset="0"/>
            </a:endParaRPr>
          </a:p>
        </p:txBody>
      </p:sp>
      <p:sp>
        <p:nvSpPr>
          <p:cNvPr id="16" name="TextBox 15">
            <a:extLst>
              <a:ext uri="{FF2B5EF4-FFF2-40B4-BE49-F238E27FC236}">
                <a16:creationId xmlns:a16="http://schemas.microsoft.com/office/drawing/2014/main" id="{D3D8AFD3-CA83-2565-3198-12AE0359A2F5}"/>
              </a:ext>
            </a:extLst>
          </p:cNvPr>
          <p:cNvSpPr txBox="1"/>
          <p:nvPr/>
        </p:nvSpPr>
        <p:spPr>
          <a:xfrm>
            <a:off x="2078181" y="2792407"/>
            <a:ext cx="2935209" cy="492443"/>
          </a:xfrm>
          <a:prstGeom prst="rect">
            <a:avLst/>
          </a:prstGeom>
          <a:noFill/>
        </p:spPr>
        <p:txBody>
          <a:bodyPr wrap="square">
            <a:spAutoFit/>
          </a:bodyPr>
          <a:lstStyle/>
          <a:p>
            <a:r>
              <a:rPr lang="en-GB" sz="1300" dirty="0">
                <a:latin typeface="Calibri" panose="020F0502020204030204" pitchFamily="34" charset="0"/>
                <a:ea typeface="Calibri" panose="020F0502020204030204" pitchFamily="34" charset="0"/>
                <a:cs typeface="Calibri" panose="020F0502020204030204" pitchFamily="34" charset="0"/>
              </a:rPr>
              <a:t>S x 8, E x 6, </a:t>
            </a:r>
            <a:r>
              <a:rPr lang="en-GB" sz="1300" dirty="0" err="1">
                <a:latin typeface="Calibri" panose="020F0502020204030204" pitchFamily="34" charset="0"/>
                <a:ea typeface="Calibri" panose="020F0502020204030204" pitchFamily="34" charset="0"/>
                <a:cs typeface="Calibri" panose="020F0502020204030204" pitchFamily="34" charset="0"/>
              </a:rPr>
              <a:t>Cx</a:t>
            </a:r>
            <a:r>
              <a:rPr lang="en-GB" sz="1300" dirty="0">
                <a:latin typeface="Calibri" panose="020F0502020204030204" pitchFamily="34" charset="0"/>
                <a:ea typeface="Calibri" panose="020F0502020204030204" pitchFamily="34" charset="0"/>
                <a:cs typeface="Calibri" panose="020F0502020204030204" pitchFamily="34" charset="0"/>
              </a:rPr>
              <a:t> 5, R x 7, W x 8 </a:t>
            </a:r>
          </a:p>
          <a:p>
            <a:r>
              <a:rPr lang="en-GB" sz="1300" dirty="0">
                <a:latin typeface="Calibri" panose="020F0502020204030204" pitchFamily="34" charset="0"/>
                <a:ea typeface="Calibri" panose="020F0502020204030204" pitchFamily="34" charset="0"/>
                <a:cs typeface="Calibri" panose="020F0502020204030204" pitchFamily="34" charset="0"/>
              </a:rPr>
              <a:t>(Environment not currently rated) </a:t>
            </a:r>
          </a:p>
        </p:txBody>
      </p:sp>
      <p:sp>
        <p:nvSpPr>
          <p:cNvPr id="17" name="TextBox 16">
            <a:extLst>
              <a:ext uri="{FF2B5EF4-FFF2-40B4-BE49-F238E27FC236}">
                <a16:creationId xmlns:a16="http://schemas.microsoft.com/office/drawing/2014/main" id="{C96F164A-95CA-EF69-8D7E-C8237D10AD7B}"/>
              </a:ext>
            </a:extLst>
          </p:cNvPr>
          <p:cNvSpPr txBox="1"/>
          <p:nvPr/>
        </p:nvSpPr>
        <p:spPr>
          <a:xfrm>
            <a:off x="4524061" y="4378806"/>
            <a:ext cx="2903863" cy="707886"/>
          </a:xfrm>
          <a:prstGeom prst="rect">
            <a:avLst/>
          </a:prstGeom>
          <a:noFill/>
        </p:spPr>
        <p:txBody>
          <a:bodyPr wrap="square">
            <a:spAutoFit/>
          </a:bodyPr>
          <a:lstStyle/>
          <a:p>
            <a:r>
              <a:rPr lang="en-GB" sz="1300" b="1" dirty="0">
                <a:solidFill>
                  <a:srgbClr val="246F74"/>
                </a:solidFill>
                <a:latin typeface="Calibri" panose="020F0502020204030204" pitchFamily="34" charset="0"/>
                <a:ea typeface="Calibri" panose="020F0502020204030204" pitchFamily="34" charset="0"/>
                <a:cs typeface="Calibri" panose="020F0502020204030204" pitchFamily="34" charset="0"/>
              </a:rPr>
              <a:t>January 2024</a:t>
            </a:r>
          </a:p>
          <a:p>
            <a:r>
              <a:rPr lang="en-GB" sz="1300" b="1" dirty="0">
                <a:solidFill>
                  <a:srgbClr val="246F74"/>
                </a:solidFill>
                <a:latin typeface="Calibri" panose="020F0502020204030204" pitchFamily="34" charset="0"/>
                <a:ea typeface="Calibri" panose="020F0502020204030204" pitchFamily="34" charset="0"/>
                <a:cs typeface="Calibri" panose="020F0502020204030204" pitchFamily="34" charset="0"/>
              </a:rPr>
              <a:t>Expanded Evidence Categories</a:t>
            </a:r>
          </a:p>
          <a:p>
            <a:pPr marL="0" indent="0">
              <a:buNone/>
            </a:pPr>
            <a:endParaRPr lang="en-GB" sz="1400" kern="100" spc="50" dirty="0">
              <a:solidFill>
                <a:srgbClr val="262C42"/>
              </a:solidFill>
              <a:latin typeface="Calibri" panose="020F0502020204030204" pitchFamily="34" charset="0"/>
              <a:ea typeface="Calibri" panose="020F0502020204030204" pitchFamily="34" charset="0"/>
              <a:cs typeface="Calibri" panose="020F0502020204030204" pitchFamily="34" charset="0"/>
            </a:endParaRPr>
          </a:p>
        </p:txBody>
      </p:sp>
      <p:sp>
        <p:nvSpPr>
          <p:cNvPr id="18" name="TextBox 17">
            <a:extLst>
              <a:ext uri="{FF2B5EF4-FFF2-40B4-BE49-F238E27FC236}">
                <a16:creationId xmlns:a16="http://schemas.microsoft.com/office/drawing/2014/main" id="{982A8F50-8A6F-D0E8-BAA5-4E45EF78F650}"/>
              </a:ext>
            </a:extLst>
          </p:cNvPr>
          <p:cNvSpPr txBox="1"/>
          <p:nvPr/>
        </p:nvSpPr>
        <p:spPr>
          <a:xfrm>
            <a:off x="4524061" y="4949867"/>
            <a:ext cx="2589971" cy="1292662"/>
          </a:xfrm>
          <a:prstGeom prst="rect">
            <a:avLst/>
          </a:prstGeom>
          <a:noFill/>
        </p:spPr>
        <p:txBody>
          <a:bodyPr wrap="square">
            <a:spAutoFit/>
          </a:bodyPr>
          <a:lstStyle/>
          <a:p>
            <a:pPr marL="285750" indent="-285750">
              <a:buClr>
                <a:srgbClr val="14D5BB"/>
              </a:buClr>
              <a:buFont typeface="Arial" panose="020B0604020202020204" pitchFamily="34" charset="0"/>
              <a:buChar char="•"/>
            </a:pPr>
            <a:r>
              <a:rPr lang="en-GB" sz="1300" dirty="0">
                <a:latin typeface="Calibri" panose="020F0502020204030204" pitchFamily="34" charset="0"/>
                <a:ea typeface="Calibri" panose="020F0502020204030204" pitchFamily="34" charset="0"/>
                <a:cs typeface="Calibri" panose="020F0502020204030204" pitchFamily="34" charset="0"/>
              </a:rPr>
              <a:t>People’s experiences</a:t>
            </a:r>
          </a:p>
          <a:p>
            <a:pPr marL="285750" indent="-285750">
              <a:buClr>
                <a:srgbClr val="14D5BB"/>
              </a:buClr>
              <a:buFont typeface="Arial" panose="020B0604020202020204" pitchFamily="34" charset="0"/>
              <a:buChar char="•"/>
            </a:pPr>
            <a:r>
              <a:rPr lang="en-GB" sz="1300" dirty="0">
                <a:latin typeface="Calibri" panose="020F0502020204030204" pitchFamily="34" charset="0"/>
                <a:ea typeface="Calibri" panose="020F0502020204030204" pitchFamily="34" charset="0"/>
                <a:cs typeface="Calibri" panose="020F0502020204030204" pitchFamily="34" charset="0"/>
              </a:rPr>
              <a:t>Feedback from staff </a:t>
            </a:r>
          </a:p>
          <a:p>
            <a:pPr marL="285750" indent="-285750">
              <a:buClr>
                <a:srgbClr val="14D5BB"/>
              </a:buClr>
              <a:buFont typeface="Arial" panose="020B0604020202020204" pitchFamily="34" charset="0"/>
              <a:buChar char="•"/>
            </a:pPr>
            <a:r>
              <a:rPr lang="en-GB" sz="1300" dirty="0">
                <a:latin typeface="Calibri" panose="020F0502020204030204" pitchFamily="34" charset="0"/>
                <a:ea typeface="Calibri" panose="020F0502020204030204" pitchFamily="34" charset="0"/>
                <a:cs typeface="Calibri" panose="020F0502020204030204" pitchFamily="34" charset="0"/>
              </a:rPr>
              <a:t>Feedback from partners</a:t>
            </a:r>
          </a:p>
          <a:p>
            <a:pPr marL="285750" indent="-285750">
              <a:buClr>
                <a:srgbClr val="14D5BB"/>
              </a:buClr>
              <a:buFont typeface="Arial" panose="020B0604020202020204" pitchFamily="34" charset="0"/>
              <a:buChar char="•"/>
            </a:pPr>
            <a:r>
              <a:rPr lang="en-GB" sz="1300" dirty="0">
                <a:latin typeface="Calibri" panose="020F0502020204030204" pitchFamily="34" charset="0"/>
                <a:ea typeface="Calibri" panose="020F0502020204030204" pitchFamily="34" charset="0"/>
                <a:cs typeface="Calibri" panose="020F0502020204030204" pitchFamily="34" charset="0"/>
              </a:rPr>
              <a:t>Observations</a:t>
            </a:r>
          </a:p>
          <a:p>
            <a:pPr marL="285750" indent="-285750">
              <a:buClr>
                <a:srgbClr val="14D5BB"/>
              </a:buClr>
              <a:buFont typeface="Arial" panose="020B0604020202020204" pitchFamily="34" charset="0"/>
              <a:buChar char="•"/>
            </a:pPr>
            <a:r>
              <a:rPr lang="en-GB" sz="1300" dirty="0">
                <a:latin typeface="Calibri" panose="020F0502020204030204" pitchFamily="34" charset="0"/>
                <a:ea typeface="Calibri" panose="020F0502020204030204" pitchFamily="34" charset="0"/>
                <a:cs typeface="Calibri" panose="020F0502020204030204" pitchFamily="34" charset="0"/>
              </a:rPr>
              <a:t>Processes</a:t>
            </a:r>
          </a:p>
          <a:p>
            <a:pPr marL="285750" indent="-285750">
              <a:buClr>
                <a:srgbClr val="14D5BB"/>
              </a:buClr>
              <a:buFont typeface="Arial" panose="020B0604020202020204" pitchFamily="34" charset="0"/>
              <a:buChar char="•"/>
            </a:pPr>
            <a:r>
              <a:rPr lang="en-GB" sz="1300" dirty="0">
                <a:latin typeface="Calibri" panose="020F0502020204030204" pitchFamily="34" charset="0"/>
                <a:ea typeface="Calibri" panose="020F0502020204030204" pitchFamily="34" charset="0"/>
                <a:cs typeface="Calibri" panose="020F0502020204030204" pitchFamily="34" charset="0"/>
              </a:rPr>
              <a:t>Outcomes</a:t>
            </a:r>
          </a:p>
        </p:txBody>
      </p:sp>
      <p:sp>
        <p:nvSpPr>
          <p:cNvPr id="19" name="TextBox 18">
            <a:extLst>
              <a:ext uri="{FF2B5EF4-FFF2-40B4-BE49-F238E27FC236}">
                <a16:creationId xmlns:a16="http://schemas.microsoft.com/office/drawing/2014/main" id="{6F4FEA78-5FF7-19E4-E013-63D8B43F4BF4}"/>
              </a:ext>
            </a:extLst>
          </p:cNvPr>
          <p:cNvSpPr txBox="1"/>
          <p:nvPr/>
        </p:nvSpPr>
        <p:spPr>
          <a:xfrm>
            <a:off x="6299056" y="2559717"/>
            <a:ext cx="2529190" cy="292388"/>
          </a:xfrm>
          <a:prstGeom prst="rect">
            <a:avLst/>
          </a:prstGeom>
          <a:noFill/>
        </p:spPr>
        <p:txBody>
          <a:bodyPr wrap="square">
            <a:spAutoFit/>
          </a:bodyPr>
          <a:lstStyle/>
          <a:p>
            <a:r>
              <a:rPr lang="en-GB" sz="1300" b="1" dirty="0">
                <a:solidFill>
                  <a:srgbClr val="246F74"/>
                </a:solidFill>
                <a:latin typeface="Calibri" panose="020F0502020204030204" pitchFamily="34" charset="0"/>
                <a:ea typeface="Calibri" panose="020F0502020204030204" pitchFamily="34" charset="0"/>
                <a:cs typeface="Calibri" panose="020F0502020204030204" pitchFamily="34" charset="0"/>
              </a:rPr>
              <a:t>May</a:t>
            </a:r>
            <a:endParaRPr lang="en-GB" sz="1300" kern="100" spc="50" dirty="0">
              <a:solidFill>
                <a:srgbClr val="246F74"/>
              </a:solidFill>
              <a:latin typeface="Calibri" panose="020F0502020204030204" pitchFamily="34" charset="0"/>
              <a:ea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1D04D23F-BCF4-8C29-74F1-EB2B00315742}"/>
              </a:ext>
            </a:extLst>
          </p:cNvPr>
          <p:cNvSpPr txBox="1"/>
          <p:nvPr/>
        </p:nvSpPr>
        <p:spPr>
          <a:xfrm>
            <a:off x="7676500" y="4586555"/>
            <a:ext cx="2529190" cy="292388"/>
          </a:xfrm>
          <a:prstGeom prst="rect">
            <a:avLst/>
          </a:prstGeom>
          <a:noFill/>
        </p:spPr>
        <p:txBody>
          <a:bodyPr wrap="square">
            <a:spAutoFit/>
          </a:bodyPr>
          <a:lstStyle/>
          <a:p>
            <a:r>
              <a:rPr lang="en-GB" sz="1300" b="1" dirty="0">
                <a:solidFill>
                  <a:srgbClr val="246F74"/>
                </a:solidFill>
                <a:latin typeface="Calibri" panose="020F0502020204030204" pitchFamily="34" charset="0"/>
                <a:ea typeface="Calibri" panose="020F0502020204030204" pitchFamily="34" charset="0"/>
                <a:cs typeface="Calibri" panose="020F0502020204030204" pitchFamily="34" charset="0"/>
              </a:rPr>
              <a:t>June</a:t>
            </a:r>
            <a:endParaRPr lang="en-GB" sz="1300" kern="100" spc="50" dirty="0">
              <a:solidFill>
                <a:srgbClr val="246F74"/>
              </a:solidFill>
              <a:latin typeface="Calibri" panose="020F0502020204030204" pitchFamily="34" charset="0"/>
              <a:ea typeface="Calibri" panose="020F0502020204030204" pitchFamily="34" charset="0"/>
              <a:cs typeface="Calibri" panose="020F0502020204030204" pitchFamily="34" charset="0"/>
            </a:endParaRPr>
          </a:p>
        </p:txBody>
      </p:sp>
      <p:sp>
        <p:nvSpPr>
          <p:cNvPr id="21" name="TextBox 20">
            <a:extLst>
              <a:ext uri="{FF2B5EF4-FFF2-40B4-BE49-F238E27FC236}">
                <a16:creationId xmlns:a16="http://schemas.microsoft.com/office/drawing/2014/main" id="{2E558EBC-11B1-D856-3964-08C845285D8B}"/>
              </a:ext>
            </a:extLst>
          </p:cNvPr>
          <p:cNvSpPr txBox="1"/>
          <p:nvPr/>
        </p:nvSpPr>
        <p:spPr>
          <a:xfrm>
            <a:off x="8637835" y="2503949"/>
            <a:ext cx="2529190" cy="292388"/>
          </a:xfrm>
          <a:prstGeom prst="rect">
            <a:avLst/>
          </a:prstGeom>
          <a:noFill/>
        </p:spPr>
        <p:txBody>
          <a:bodyPr wrap="square">
            <a:spAutoFit/>
          </a:bodyPr>
          <a:lstStyle/>
          <a:p>
            <a:r>
              <a:rPr lang="en-GB" sz="1300" b="1" dirty="0">
                <a:solidFill>
                  <a:srgbClr val="246F74"/>
                </a:solidFill>
                <a:latin typeface="Calibri" panose="020F0502020204030204" pitchFamily="34" charset="0"/>
                <a:ea typeface="Calibri" panose="020F0502020204030204" pitchFamily="34" charset="0"/>
                <a:cs typeface="Calibri" panose="020F0502020204030204" pitchFamily="34" charset="0"/>
              </a:rPr>
              <a:t>July 26</a:t>
            </a:r>
            <a:r>
              <a:rPr lang="en-GB" sz="1300" b="1" baseline="30000" dirty="0">
                <a:solidFill>
                  <a:srgbClr val="246F74"/>
                </a:solidFill>
                <a:latin typeface="Calibri" panose="020F0502020204030204" pitchFamily="34" charset="0"/>
                <a:ea typeface="Calibri" panose="020F0502020204030204" pitchFamily="34" charset="0"/>
                <a:cs typeface="Calibri" panose="020F0502020204030204" pitchFamily="34" charset="0"/>
              </a:rPr>
              <a:t>th</a:t>
            </a:r>
            <a:r>
              <a:rPr lang="en-GB" sz="1300" b="1" dirty="0">
                <a:solidFill>
                  <a:srgbClr val="246F74"/>
                </a:solidFill>
                <a:latin typeface="Calibri" panose="020F0502020204030204" pitchFamily="34" charset="0"/>
                <a:ea typeface="Calibri" panose="020F0502020204030204" pitchFamily="34" charset="0"/>
                <a:cs typeface="Calibri" panose="020F0502020204030204" pitchFamily="34" charset="0"/>
              </a:rPr>
              <a:t> </a:t>
            </a:r>
            <a:endParaRPr lang="en-GB" sz="1300" kern="100" spc="50" dirty="0">
              <a:solidFill>
                <a:srgbClr val="246F74"/>
              </a:solidFill>
              <a:latin typeface="Calibri" panose="020F0502020204030204" pitchFamily="34" charset="0"/>
              <a:ea typeface="Calibri" panose="020F0502020204030204" pitchFamily="34" charset="0"/>
              <a:cs typeface="Calibri" panose="020F0502020204030204" pitchFamily="34" charset="0"/>
            </a:endParaRPr>
          </a:p>
        </p:txBody>
      </p:sp>
      <p:sp>
        <p:nvSpPr>
          <p:cNvPr id="24" name="TextBox 23">
            <a:extLst>
              <a:ext uri="{FF2B5EF4-FFF2-40B4-BE49-F238E27FC236}">
                <a16:creationId xmlns:a16="http://schemas.microsoft.com/office/drawing/2014/main" id="{30990C46-B1D4-F29B-945D-8A6EC31DF6D3}"/>
              </a:ext>
            </a:extLst>
          </p:cNvPr>
          <p:cNvSpPr txBox="1"/>
          <p:nvPr/>
        </p:nvSpPr>
        <p:spPr>
          <a:xfrm>
            <a:off x="5679376" y="2877365"/>
            <a:ext cx="2171440" cy="692497"/>
          </a:xfrm>
          <a:prstGeom prst="rect">
            <a:avLst/>
          </a:prstGeom>
          <a:noFill/>
        </p:spPr>
        <p:txBody>
          <a:bodyPr wrap="square">
            <a:spAutoFit/>
          </a:bodyPr>
          <a:lstStyle/>
          <a:p>
            <a:r>
              <a:rPr lang="en-GB" sz="1300" dirty="0">
                <a:latin typeface="Calibri" panose="020F0502020204030204" pitchFamily="34" charset="0"/>
                <a:ea typeface="Calibri" panose="020F0502020204030204" pitchFamily="34" charset="0"/>
                <a:cs typeface="Calibri" panose="020F0502020204030204" pitchFamily="34" charset="0"/>
              </a:rPr>
              <a:t>Dept. Health &amp; Social Care- Operational effectiveness Review  – </a:t>
            </a:r>
            <a:r>
              <a:rPr lang="en-GB" sz="1300" dirty="0" err="1">
                <a:latin typeface="Calibri" panose="020F0502020204030204" pitchFamily="34" charset="0"/>
                <a:ea typeface="Calibri" panose="020F0502020204030204" pitchFamily="34" charset="0"/>
                <a:cs typeface="Calibri" panose="020F0502020204030204" pitchFamily="34" charset="0"/>
              </a:rPr>
              <a:t>Dr.</a:t>
            </a:r>
            <a:r>
              <a:rPr lang="en-GB" sz="1300" dirty="0">
                <a:latin typeface="Calibri" panose="020F0502020204030204" pitchFamily="34" charset="0"/>
                <a:ea typeface="Calibri" panose="020F0502020204030204" pitchFamily="34" charset="0"/>
                <a:cs typeface="Calibri" panose="020F0502020204030204" pitchFamily="34" charset="0"/>
              </a:rPr>
              <a:t> Dash</a:t>
            </a:r>
          </a:p>
        </p:txBody>
      </p:sp>
      <p:sp>
        <p:nvSpPr>
          <p:cNvPr id="25" name="TextBox 24">
            <a:extLst>
              <a:ext uri="{FF2B5EF4-FFF2-40B4-BE49-F238E27FC236}">
                <a16:creationId xmlns:a16="http://schemas.microsoft.com/office/drawing/2014/main" id="{78F22D5B-9AD7-275A-5D00-77BB37A72D58}"/>
              </a:ext>
            </a:extLst>
          </p:cNvPr>
          <p:cNvSpPr txBox="1"/>
          <p:nvPr/>
        </p:nvSpPr>
        <p:spPr>
          <a:xfrm>
            <a:off x="7463232" y="4949867"/>
            <a:ext cx="1955088" cy="692497"/>
          </a:xfrm>
          <a:prstGeom prst="rect">
            <a:avLst/>
          </a:prstGeom>
          <a:noFill/>
        </p:spPr>
        <p:txBody>
          <a:bodyPr wrap="square">
            <a:spAutoFit/>
          </a:bodyPr>
          <a:lstStyle/>
          <a:p>
            <a:r>
              <a:rPr lang="en-GB" sz="1300" dirty="0">
                <a:latin typeface="Calibri" panose="020F0502020204030204" pitchFamily="34" charset="0"/>
                <a:ea typeface="Calibri" panose="020F0502020204030204" pitchFamily="34" charset="0"/>
                <a:cs typeface="Calibri" panose="020F0502020204030204" pitchFamily="34" charset="0"/>
              </a:rPr>
              <a:t>Ian Trenholm resigns as the CEO , Kate </a:t>
            </a:r>
            <a:r>
              <a:rPr lang="en-GB" sz="1300" dirty="0" err="1">
                <a:latin typeface="Calibri" panose="020F0502020204030204" pitchFamily="34" charset="0"/>
                <a:ea typeface="Calibri" panose="020F0502020204030204" pitchFamily="34" charset="0"/>
                <a:cs typeface="Calibri" panose="020F0502020204030204" pitchFamily="34" charset="0"/>
              </a:rPr>
              <a:t>Terroni</a:t>
            </a:r>
            <a:r>
              <a:rPr lang="en-GB" sz="1300" dirty="0">
                <a:latin typeface="Calibri" panose="020F0502020204030204" pitchFamily="34" charset="0"/>
                <a:ea typeface="Calibri" panose="020F0502020204030204" pitchFamily="34" charset="0"/>
                <a:cs typeface="Calibri" panose="020F0502020204030204" pitchFamily="34" charset="0"/>
              </a:rPr>
              <a:t> appointed Interim CEO </a:t>
            </a:r>
          </a:p>
        </p:txBody>
      </p:sp>
      <p:sp>
        <p:nvSpPr>
          <p:cNvPr id="27" name="TextBox 26">
            <a:extLst>
              <a:ext uri="{FF2B5EF4-FFF2-40B4-BE49-F238E27FC236}">
                <a16:creationId xmlns:a16="http://schemas.microsoft.com/office/drawing/2014/main" id="{ED3A7640-9610-2DDA-8844-0C73B252C87F}"/>
              </a:ext>
            </a:extLst>
          </p:cNvPr>
          <p:cNvSpPr txBox="1"/>
          <p:nvPr/>
        </p:nvSpPr>
        <p:spPr>
          <a:xfrm>
            <a:off x="8304320" y="2877365"/>
            <a:ext cx="2056230" cy="692497"/>
          </a:xfrm>
          <a:prstGeom prst="rect">
            <a:avLst/>
          </a:prstGeom>
          <a:noFill/>
        </p:spPr>
        <p:txBody>
          <a:bodyPr wrap="square">
            <a:spAutoFit/>
          </a:bodyPr>
          <a:lstStyle/>
          <a:p>
            <a:r>
              <a:rPr lang="en-GB" sz="1300" dirty="0" err="1">
                <a:latin typeface="Calibri" panose="020F0502020204030204" pitchFamily="34" charset="0"/>
                <a:ea typeface="Calibri" panose="020F0502020204030204" pitchFamily="34" charset="0"/>
                <a:cs typeface="Calibri" panose="020F0502020204030204" pitchFamily="34" charset="0"/>
              </a:rPr>
              <a:t>Dr.</a:t>
            </a:r>
            <a:r>
              <a:rPr lang="en-GB" sz="1300" dirty="0">
                <a:latin typeface="Calibri" panose="020F0502020204030204" pitchFamily="34" charset="0"/>
                <a:ea typeface="Calibri" panose="020F0502020204030204" pitchFamily="34" charset="0"/>
                <a:cs typeface="Calibri" panose="020F0502020204030204" pitchFamily="34" charset="0"/>
              </a:rPr>
              <a:t> Penny Dash Interim Report &amp; Kate </a:t>
            </a:r>
            <a:r>
              <a:rPr lang="en-GB" sz="1300" dirty="0" err="1">
                <a:latin typeface="Calibri" panose="020F0502020204030204" pitchFamily="34" charset="0"/>
                <a:ea typeface="Calibri" panose="020F0502020204030204" pitchFamily="34" charset="0"/>
                <a:cs typeface="Calibri" panose="020F0502020204030204" pitchFamily="34" charset="0"/>
              </a:rPr>
              <a:t>Terroni</a:t>
            </a:r>
            <a:r>
              <a:rPr lang="en-GB" sz="1300" dirty="0">
                <a:latin typeface="Calibri" panose="020F0502020204030204" pitchFamily="34" charset="0"/>
                <a:ea typeface="Calibri" panose="020F0502020204030204" pitchFamily="34" charset="0"/>
                <a:cs typeface="Calibri" panose="020F0502020204030204" pitchFamily="34" charset="0"/>
              </a:rPr>
              <a:t> Response </a:t>
            </a:r>
          </a:p>
        </p:txBody>
      </p:sp>
      <p:cxnSp>
        <p:nvCxnSpPr>
          <p:cNvPr id="29" name="Straight Connector 28">
            <a:extLst>
              <a:ext uri="{FF2B5EF4-FFF2-40B4-BE49-F238E27FC236}">
                <a16:creationId xmlns:a16="http://schemas.microsoft.com/office/drawing/2014/main" id="{C8F64308-09F5-D06E-F801-B80CAC956413}"/>
              </a:ext>
            </a:extLst>
          </p:cNvPr>
          <p:cNvCxnSpPr/>
          <p:nvPr/>
        </p:nvCxnSpPr>
        <p:spPr>
          <a:xfrm>
            <a:off x="3588235" y="3749964"/>
            <a:ext cx="0" cy="249382"/>
          </a:xfrm>
          <a:prstGeom prst="line">
            <a:avLst/>
          </a:prstGeom>
          <a:ln w="38100">
            <a:solidFill>
              <a:srgbClr val="14D5BB"/>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8439F43-A9E3-8827-ADD1-CAF750A9BEE0}"/>
              </a:ext>
            </a:extLst>
          </p:cNvPr>
          <p:cNvCxnSpPr/>
          <p:nvPr/>
        </p:nvCxnSpPr>
        <p:spPr>
          <a:xfrm>
            <a:off x="2078181" y="3999346"/>
            <a:ext cx="0" cy="249382"/>
          </a:xfrm>
          <a:prstGeom prst="line">
            <a:avLst/>
          </a:prstGeom>
          <a:ln w="38100">
            <a:solidFill>
              <a:srgbClr val="14D5BB"/>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954B283-72B4-DD27-5BD4-EAE2A682AB64}"/>
              </a:ext>
            </a:extLst>
          </p:cNvPr>
          <p:cNvCxnSpPr/>
          <p:nvPr/>
        </p:nvCxnSpPr>
        <p:spPr>
          <a:xfrm>
            <a:off x="5296685" y="3999346"/>
            <a:ext cx="0" cy="249382"/>
          </a:xfrm>
          <a:prstGeom prst="line">
            <a:avLst/>
          </a:prstGeom>
          <a:ln w="38100">
            <a:solidFill>
              <a:srgbClr val="14D5BB"/>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F0213BA-B770-CAB4-3EE7-C29D35797F28}"/>
              </a:ext>
            </a:extLst>
          </p:cNvPr>
          <p:cNvCxnSpPr/>
          <p:nvPr/>
        </p:nvCxnSpPr>
        <p:spPr>
          <a:xfrm>
            <a:off x="6593776" y="3749964"/>
            <a:ext cx="0" cy="249382"/>
          </a:xfrm>
          <a:prstGeom prst="line">
            <a:avLst/>
          </a:prstGeom>
          <a:ln w="38100">
            <a:solidFill>
              <a:srgbClr val="14D5BB"/>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88987D44-2E2C-65D2-B4D1-4E9C0A6F232F}"/>
              </a:ext>
            </a:extLst>
          </p:cNvPr>
          <p:cNvCxnSpPr/>
          <p:nvPr/>
        </p:nvCxnSpPr>
        <p:spPr>
          <a:xfrm>
            <a:off x="7900570" y="3999346"/>
            <a:ext cx="0" cy="249382"/>
          </a:xfrm>
          <a:prstGeom prst="line">
            <a:avLst/>
          </a:prstGeom>
          <a:ln w="38100">
            <a:solidFill>
              <a:srgbClr val="14D5BB"/>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BB7999C-FDA3-D6A3-6CFD-ECBAF272B67C}"/>
              </a:ext>
            </a:extLst>
          </p:cNvPr>
          <p:cNvCxnSpPr/>
          <p:nvPr/>
        </p:nvCxnSpPr>
        <p:spPr>
          <a:xfrm>
            <a:off x="9096440" y="3749964"/>
            <a:ext cx="0" cy="249382"/>
          </a:xfrm>
          <a:prstGeom prst="line">
            <a:avLst/>
          </a:prstGeom>
          <a:ln w="38100">
            <a:solidFill>
              <a:srgbClr val="14D5BB"/>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CFC96281-E36B-7D80-D350-B5613A45F99E}"/>
              </a:ext>
            </a:extLst>
          </p:cNvPr>
          <p:cNvSpPr txBox="1"/>
          <p:nvPr/>
        </p:nvSpPr>
        <p:spPr>
          <a:xfrm>
            <a:off x="1202522" y="1135403"/>
            <a:ext cx="9657311" cy="907941"/>
          </a:xfrm>
          <a:prstGeom prst="rect">
            <a:avLst/>
          </a:prstGeom>
          <a:noFill/>
        </p:spPr>
        <p:txBody>
          <a:bodyPr wrap="square">
            <a:spAutoFit/>
          </a:bodyPr>
          <a:lstStyle/>
          <a:p>
            <a:r>
              <a:rPr lang="en-GB" sz="1300" b="1" dirty="0">
                <a:solidFill>
                  <a:srgbClr val="246F74"/>
                </a:solidFill>
                <a:latin typeface="Calibri" panose="020F0502020204030204" pitchFamily="34" charset="0"/>
                <a:ea typeface="Calibri" panose="020F0502020204030204" pitchFamily="34" charset="0"/>
                <a:cs typeface="Calibri" panose="020F0502020204030204" pitchFamily="34" charset="0"/>
              </a:rPr>
              <a:t>2023</a:t>
            </a:r>
          </a:p>
          <a:p>
            <a:r>
              <a:rPr lang="en-GB" sz="1300" dirty="0">
                <a:latin typeface="Calibri" panose="020F0502020204030204" pitchFamily="34" charset="0"/>
                <a:ea typeface="Calibri" panose="020F0502020204030204" pitchFamily="34" charset="0"/>
                <a:cs typeface="Calibri" panose="020F0502020204030204" pitchFamily="34" charset="0"/>
              </a:rPr>
              <a:t>Introduction of the Single Assessment Framework, unifying assessments across service types and focusing on safety, quality, and effectiveness with a streamlined, consistent approach.</a:t>
            </a:r>
          </a:p>
          <a:p>
            <a:pPr marL="0" indent="0">
              <a:buNone/>
            </a:pPr>
            <a:endParaRPr lang="en-GB" sz="1400" kern="100" spc="50" dirty="0">
              <a:solidFill>
                <a:srgbClr val="262C42"/>
              </a:solidFill>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64225AB9-2A58-4751-3944-187B1FB34F89}"/>
              </a:ext>
            </a:extLst>
          </p:cNvPr>
          <p:cNvSpPr txBox="1"/>
          <p:nvPr/>
        </p:nvSpPr>
        <p:spPr>
          <a:xfrm>
            <a:off x="9816240" y="4610227"/>
            <a:ext cx="1248000" cy="292388"/>
          </a:xfrm>
          <a:prstGeom prst="rect">
            <a:avLst/>
          </a:prstGeom>
          <a:noFill/>
        </p:spPr>
        <p:txBody>
          <a:bodyPr wrap="square">
            <a:spAutoFit/>
          </a:bodyPr>
          <a:lstStyle/>
          <a:p>
            <a:r>
              <a:rPr lang="en-GB" sz="1300" b="1" dirty="0">
                <a:solidFill>
                  <a:srgbClr val="246F74"/>
                </a:solidFill>
                <a:latin typeface="Calibri" panose="020F0502020204030204" pitchFamily="34" charset="0"/>
                <a:ea typeface="Calibri" panose="020F0502020204030204" pitchFamily="34" charset="0"/>
                <a:cs typeface="Calibri" panose="020F0502020204030204" pitchFamily="34" charset="0"/>
              </a:rPr>
              <a:t>August 29th</a:t>
            </a:r>
            <a:endParaRPr lang="en-GB" sz="1300" kern="100" spc="50" dirty="0">
              <a:solidFill>
                <a:srgbClr val="246F74"/>
              </a:solidFill>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C1925CF3-B0A1-A24F-3351-7FD32BEE1652}"/>
              </a:ext>
            </a:extLst>
          </p:cNvPr>
          <p:cNvSpPr txBox="1"/>
          <p:nvPr/>
        </p:nvSpPr>
        <p:spPr>
          <a:xfrm>
            <a:off x="9821218" y="4982007"/>
            <a:ext cx="1345807" cy="492443"/>
          </a:xfrm>
          <a:prstGeom prst="rect">
            <a:avLst/>
          </a:prstGeom>
          <a:noFill/>
        </p:spPr>
        <p:txBody>
          <a:bodyPr wrap="square">
            <a:spAutoFit/>
          </a:bodyPr>
          <a:lstStyle/>
          <a:p>
            <a:r>
              <a:rPr lang="en-GB" sz="1300" dirty="0">
                <a:latin typeface="Calibri" panose="020F0502020204030204" pitchFamily="34" charset="0"/>
                <a:ea typeface="Calibri" panose="020F0502020204030204" pitchFamily="34" charset="0"/>
                <a:cs typeface="Calibri" panose="020F0502020204030204" pitchFamily="34" charset="0"/>
              </a:rPr>
              <a:t>Kate </a:t>
            </a:r>
            <a:r>
              <a:rPr lang="en-GB" sz="1300" dirty="0" err="1">
                <a:latin typeface="Calibri" panose="020F0502020204030204" pitchFamily="34" charset="0"/>
                <a:ea typeface="Calibri" panose="020F0502020204030204" pitchFamily="34" charset="0"/>
                <a:cs typeface="Calibri" panose="020F0502020204030204" pitchFamily="34" charset="0"/>
              </a:rPr>
              <a:t>Terroni</a:t>
            </a:r>
            <a:r>
              <a:rPr lang="en-GB" sz="1300" dirty="0">
                <a:latin typeface="Calibri" panose="020F0502020204030204" pitchFamily="34" charset="0"/>
                <a:ea typeface="Calibri" panose="020F0502020204030204" pitchFamily="34" charset="0"/>
                <a:cs typeface="Calibri" panose="020F0502020204030204" pitchFamily="34" charset="0"/>
              </a:rPr>
              <a:t> -</a:t>
            </a:r>
          </a:p>
          <a:p>
            <a:r>
              <a:rPr lang="en-GB" sz="1300" dirty="0">
                <a:latin typeface="Calibri" panose="020F0502020204030204" pitchFamily="34" charset="0"/>
                <a:ea typeface="Calibri" panose="020F0502020204030204" pitchFamily="34" charset="0"/>
                <a:cs typeface="Calibri" panose="020F0502020204030204" pitchFamily="34" charset="0"/>
              </a:rPr>
              <a:t>Further update</a:t>
            </a:r>
          </a:p>
        </p:txBody>
      </p:sp>
      <p:cxnSp>
        <p:nvCxnSpPr>
          <p:cNvPr id="8" name="Straight Connector 7">
            <a:extLst>
              <a:ext uri="{FF2B5EF4-FFF2-40B4-BE49-F238E27FC236}">
                <a16:creationId xmlns:a16="http://schemas.microsoft.com/office/drawing/2014/main" id="{48458877-B4C9-3CAB-536B-B269B9B60CEA}"/>
              </a:ext>
            </a:extLst>
          </p:cNvPr>
          <p:cNvCxnSpPr/>
          <p:nvPr/>
        </p:nvCxnSpPr>
        <p:spPr>
          <a:xfrm>
            <a:off x="10258556" y="4031486"/>
            <a:ext cx="0" cy="249382"/>
          </a:xfrm>
          <a:prstGeom prst="line">
            <a:avLst/>
          </a:prstGeom>
          <a:ln w="38100">
            <a:solidFill>
              <a:srgbClr val="14D5B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3971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A3AF3ED-B037-69E1-1967-166B2CB23E8E}"/>
              </a:ext>
            </a:extLst>
          </p:cNvPr>
          <p:cNvSpPr txBox="1"/>
          <p:nvPr/>
        </p:nvSpPr>
        <p:spPr>
          <a:xfrm>
            <a:off x="1165355" y="1864004"/>
            <a:ext cx="8390417" cy="2759794"/>
          </a:xfrm>
          <a:prstGeom prst="rect">
            <a:avLst/>
          </a:prstGeom>
          <a:noFill/>
        </p:spPr>
        <p:txBody>
          <a:bodyPr wrap="square">
            <a:spAutoFit/>
          </a:bodyPr>
          <a:lstStyle/>
          <a:p>
            <a:pPr marL="285750" indent="-285750">
              <a:buClr>
                <a:srgbClr val="14D5BB"/>
              </a:buClr>
              <a:buFont typeface="Arial" panose="020B0604020202020204" pitchFamily="34" charset="0"/>
              <a:buChar char="•"/>
            </a:pPr>
            <a:r>
              <a:rPr lang="en-GB" sz="1400" dirty="0">
                <a:latin typeface="Calibri" panose="020F0502020204030204" pitchFamily="34" charset="0"/>
                <a:ea typeface="Calibri" panose="020F0502020204030204" pitchFamily="34" charset="0"/>
                <a:cs typeface="Calibri" panose="020F0502020204030204" pitchFamily="34" charset="0"/>
              </a:rPr>
              <a:t>Single Assessment Quality Statements - A shift from the prompts to Single Assessment Quality Statements The ‘Quality Statements’ would be pitched at a level of ‘Good’ and linked to the regulations and this would help the CQC to make judgement about the quality of care. </a:t>
            </a:r>
          </a:p>
          <a:p>
            <a:pPr marL="285750" indent="-285750">
              <a:buClr>
                <a:srgbClr val="14D5BB"/>
              </a:buClr>
              <a:buFont typeface="Arial" panose="020B0604020202020204" pitchFamily="34" charset="0"/>
              <a:buChar char="•"/>
            </a:pPr>
            <a:r>
              <a:rPr lang="en-GB" sz="1400" dirty="0">
                <a:latin typeface="Calibri" panose="020F0502020204030204" pitchFamily="34" charset="0"/>
                <a:ea typeface="Calibri" panose="020F0502020204030204" pitchFamily="34" charset="0"/>
                <a:cs typeface="Calibri" panose="020F0502020204030204" pitchFamily="34" charset="0"/>
              </a:rPr>
              <a:t>I and we statements were introduced </a:t>
            </a:r>
          </a:p>
          <a:p>
            <a:pPr marL="285750" indent="-285750">
              <a:buClr>
                <a:srgbClr val="14D5BB"/>
              </a:buClr>
              <a:buFont typeface="Arial" panose="020B0604020202020204" pitchFamily="34" charset="0"/>
              <a:buChar char="•"/>
            </a:pPr>
            <a:r>
              <a:rPr lang="en-GB" sz="1400" dirty="0">
                <a:latin typeface="Calibri" panose="020F0502020204030204" pitchFamily="34" charset="0"/>
                <a:ea typeface="Calibri" panose="020F0502020204030204" pitchFamily="34" charset="0"/>
                <a:cs typeface="Calibri" panose="020F0502020204030204" pitchFamily="34" charset="0"/>
              </a:rPr>
              <a:t>New scoring system (ratings remain the same)</a:t>
            </a:r>
          </a:p>
          <a:p>
            <a:pPr marL="285750" indent="-285750">
              <a:buClr>
                <a:srgbClr val="14D5BB"/>
              </a:buClr>
              <a:buFont typeface="Arial" panose="020B0604020202020204" pitchFamily="34" charset="0"/>
              <a:buChar char="•"/>
            </a:pPr>
            <a:r>
              <a:rPr lang="en-GB" sz="1400" dirty="0">
                <a:latin typeface="Calibri" panose="020F0502020204030204" pitchFamily="34" charset="0"/>
                <a:ea typeface="Calibri" panose="020F0502020204030204" pitchFamily="34" charset="0"/>
                <a:cs typeface="Calibri" panose="020F0502020204030204" pitchFamily="34" charset="0"/>
              </a:rPr>
              <a:t>Integrated systems (new portal) </a:t>
            </a:r>
          </a:p>
          <a:p>
            <a:pPr marL="285750" indent="-285750">
              <a:buClr>
                <a:srgbClr val="14D5BB"/>
              </a:buClr>
              <a:buFont typeface="Arial" panose="020B0604020202020204" pitchFamily="34" charset="0"/>
              <a:buChar char="•"/>
            </a:pPr>
            <a:r>
              <a:rPr lang="en-GB" sz="1400" dirty="0">
                <a:latin typeface="Calibri" panose="020F0502020204030204" pitchFamily="34" charset="0"/>
                <a:ea typeface="Calibri" panose="020F0502020204030204" pitchFamily="34" charset="0"/>
                <a:cs typeface="Calibri" panose="020F0502020204030204" pitchFamily="34" charset="0"/>
              </a:rPr>
              <a:t>Greater focus on person-centred care and outcomes for people </a:t>
            </a:r>
          </a:p>
          <a:p>
            <a:pPr marL="285750" indent="-285750">
              <a:buClr>
                <a:srgbClr val="14D5BB"/>
              </a:buClr>
              <a:buFont typeface="Arial" panose="020B0604020202020204" pitchFamily="34" charset="0"/>
              <a:buChar char="•"/>
            </a:pPr>
            <a:r>
              <a:rPr lang="en-GB" sz="1400" dirty="0">
                <a:latin typeface="Calibri" panose="020F0502020204030204" pitchFamily="34" charset="0"/>
                <a:ea typeface="Calibri" panose="020F0502020204030204" pitchFamily="34" charset="0"/>
                <a:cs typeface="Calibri" panose="020F0502020204030204" pitchFamily="34" charset="0"/>
              </a:rPr>
              <a:t>The regulator stated the evidence categories would make evidence capturing more consistent </a:t>
            </a:r>
          </a:p>
          <a:p>
            <a:pPr>
              <a:lnSpc>
                <a:spcPct val="107000"/>
              </a:lnSpc>
              <a:spcAft>
                <a:spcPts val="600"/>
              </a:spcAft>
            </a:pPr>
            <a:endParaRPr lang="en-GB" sz="1400" dirty="0">
              <a:solidFill>
                <a:srgbClr val="262C42"/>
              </a:solidFill>
              <a:latin typeface="Calibri" panose="020F0502020204030204" pitchFamily="34" charset="0"/>
              <a:ea typeface="Calibri" panose="020F0502020204030204" pitchFamily="34" charset="0"/>
              <a:cs typeface="Calibri" panose="020F0502020204030204" pitchFamily="34" charset="0"/>
            </a:endParaRPr>
          </a:p>
          <a:p>
            <a:pPr>
              <a:lnSpc>
                <a:spcPts val="2100"/>
              </a:lnSpc>
              <a:spcAft>
                <a:spcPts val="900"/>
              </a:spcAft>
            </a:pPr>
            <a:endParaRPr lang="en-GB" sz="1400" dirty="0">
              <a:solidFill>
                <a:srgbClr val="246F74"/>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1500"/>
              </a:spcAft>
            </a:pPr>
            <a:endParaRPr lang="en-GB" sz="1600" kern="100" dirty="0">
              <a:highlight>
                <a:srgbClr val="FFFFFF"/>
              </a:highlight>
              <a:latin typeface="Calibri" panose="020F0502020204030204" pitchFamily="34" charset="0"/>
              <a:ea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4080ED3B-52DB-FC9C-2AB4-70B81764BB4E}"/>
              </a:ext>
            </a:extLst>
          </p:cNvPr>
          <p:cNvSpPr txBox="1"/>
          <p:nvPr/>
        </p:nvSpPr>
        <p:spPr>
          <a:xfrm>
            <a:off x="1165355" y="561482"/>
            <a:ext cx="8588245" cy="1446550"/>
          </a:xfrm>
          <a:prstGeom prst="rect">
            <a:avLst/>
          </a:prstGeom>
          <a:noFill/>
        </p:spPr>
        <p:txBody>
          <a:bodyPr wrap="square" rtlCol="0">
            <a:spAutoFit/>
          </a:bodyPr>
          <a:lstStyle/>
          <a:p>
            <a:r>
              <a:rPr lang="en-US" sz="2800" b="1" dirty="0">
                <a:solidFill>
                  <a:srgbClr val="246F74"/>
                </a:solidFill>
                <a:latin typeface="Calibri" panose="020F0502020204030204" pitchFamily="34" charset="0"/>
                <a:ea typeface="Calibri" panose="020F0502020204030204" pitchFamily="34" charset="0"/>
                <a:cs typeface="Calibri" panose="020F0502020204030204" pitchFamily="34" charset="0"/>
              </a:rPr>
              <a:t>Purpose and importance of the updated </a:t>
            </a:r>
          </a:p>
          <a:p>
            <a:r>
              <a:rPr lang="en-US" sz="2800" b="1" dirty="0">
                <a:solidFill>
                  <a:srgbClr val="246F74"/>
                </a:solidFill>
                <a:latin typeface="Calibri" panose="020F0502020204030204" pitchFamily="34" charset="0"/>
                <a:ea typeface="Calibri" panose="020F0502020204030204" pitchFamily="34" charset="0"/>
                <a:cs typeface="Calibri" panose="020F0502020204030204" pitchFamily="34" charset="0"/>
              </a:rPr>
              <a:t>inspection framework.</a:t>
            </a:r>
          </a:p>
          <a:p>
            <a:endParaRPr lang="en-GB" sz="3200" dirty="0">
              <a:solidFill>
                <a:srgbClr val="246F74"/>
              </a:solidFill>
              <a:latin typeface="Calibri" panose="020F0502020204030204" pitchFamily="34" charset="0"/>
              <a:ea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6FB15CB5-B18F-9AE6-ED4A-BF6FB533C3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2418" y="449112"/>
            <a:ext cx="1931897" cy="668874"/>
          </a:xfrm>
          <a:prstGeom prst="rect">
            <a:avLst/>
          </a:prstGeom>
        </p:spPr>
      </p:pic>
      <p:pic>
        <p:nvPicPr>
          <p:cNvPr id="3" name="Picture 2">
            <a:extLst>
              <a:ext uri="{FF2B5EF4-FFF2-40B4-BE49-F238E27FC236}">
                <a16:creationId xmlns:a16="http://schemas.microsoft.com/office/drawing/2014/main" id="{573D92AD-A0AA-FDA8-2AE1-9782AE615BC0}"/>
              </a:ext>
            </a:extLst>
          </p:cNvPr>
          <p:cNvPicPr>
            <a:picLocks noChangeAspect="1"/>
          </p:cNvPicPr>
          <p:nvPr/>
        </p:nvPicPr>
        <p:blipFill>
          <a:blip r:embed="rId3"/>
          <a:stretch>
            <a:fillRect/>
          </a:stretch>
        </p:blipFill>
        <p:spPr>
          <a:xfrm>
            <a:off x="510497" y="6085492"/>
            <a:ext cx="2353455" cy="772508"/>
          </a:xfrm>
          <a:prstGeom prst="rect">
            <a:avLst/>
          </a:prstGeom>
        </p:spPr>
      </p:pic>
    </p:spTree>
    <p:extLst>
      <p:ext uri="{BB962C8B-B14F-4D97-AF65-F5344CB8AC3E}">
        <p14:creationId xmlns:p14="http://schemas.microsoft.com/office/powerpoint/2010/main" val="1108066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A3AF3ED-B037-69E1-1967-166B2CB23E8E}"/>
              </a:ext>
            </a:extLst>
          </p:cNvPr>
          <p:cNvSpPr txBox="1"/>
          <p:nvPr/>
        </p:nvSpPr>
        <p:spPr>
          <a:xfrm>
            <a:off x="1055576" y="561482"/>
            <a:ext cx="8390417" cy="402674"/>
          </a:xfrm>
          <a:prstGeom prst="rect">
            <a:avLst/>
          </a:prstGeom>
          <a:noFill/>
        </p:spPr>
        <p:txBody>
          <a:bodyPr wrap="square">
            <a:spAutoFit/>
          </a:bodyPr>
          <a:lstStyle/>
          <a:p>
            <a:pPr>
              <a:lnSpc>
                <a:spcPts val="2100"/>
              </a:lnSpc>
              <a:spcAft>
                <a:spcPts val="600"/>
              </a:spcAft>
            </a:pPr>
            <a:r>
              <a:rPr lang="en-GB" sz="2800" b="1" spc="50" dirty="0">
                <a:solidFill>
                  <a:srgbClr val="246F74"/>
                </a:solidFill>
                <a:latin typeface="Calibri" panose="020F0502020204030204" pitchFamily="34" charset="0"/>
                <a:ea typeface="Calibri" panose="020F0502020204030204" pitchFamily="34" charset="0"/>
                <a:cs typeface="Calibri" panose="020F0502020204030204" pitchFamily="34" charset="0"/>
              </a:rPr>
              <a:t>Scoring System</a:t>
            </a:r>
            <a:endParaRPr lang="en-GB" sz="2400" b="1" spc="50" dirty="0">
              <a:solidFill>
                <a:srgbClr val="246F74"/>
              </a:solidFill>
              <a:latin typeface="Calibri" panose="020F0502020204030204" pitchFamily="34" charset="0"/>
              <a:ea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13BB652C-FDDD-7FEF-4E96-46A8272D24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2418" y="449112"/>
            <a:ext cx="1931897" cy="668874"/>
          </a:xfrm>
          <a:prstGeom prst="rect">
            <a:avLst/>
          </a:prstGeom>
        </p:spPr>
      </p:pic>
      <p:sp>
        <p:nvSpPr>
          <p:cNvPr id="9" name="TextBox 8">
            <a:extLst>
              <a:ext uri="{FF2B5EF4-FFF2-40B4-BE49-F238E27FC236}">
                <a16:creationId xmlns:a16="http://schemas.microsoft.com/office/drawing/2014/main" id="{C3C39A14-87B4-4EB0-0C21-01783F14D444}"/>
              </a:ext>
            </a:extLst>
          </p:cNvPr>
          <p:cNvSpPr txBox="1"/>
          <p:nvPr/>
        </p:nvSpPr>
        <p:spPr>
          <a:xfrm>
            <a:off x="1055576" y="964156"/>
            <a:ext cx="7022109" cy="4401205"/>
          </a:xfrm>
          <a:prstGeom prst="rect">
            <a:avLst/>
          </a:prstGeom>
          <a:noFill/>
        </p:spPr>
        <p:txBody>
          <a:bodyPr wrap="square">
            <a:spAutoFit/>
          </a:bodyPr>
          <a:lstStyle/>
          <a:p>
            <a:r>
              <a:rPr lang="en-GB" sz="1400" dirty="0">
                <a:latin typeface="Calibri" panose="020F0502020204030204" pitchFamily="34" charset="0"/>
                <a:ea typeface="Calibri" panose="020F0502020204030204" pitchFamily="34" charset="0"/>
                <a:cs typeface="Calibri" panose="020F0502020204030204" pitchFamily="34" charset="0"/>
              </a:rPr>
              <a:t>The Single Assessment Framework scoring system was introduced to give CQC the ability to provide greater transparency in the ratings they assign to health and care providers. The scores are given against each of the Quality Statements inspected, where each Quality Statement will be given a score depending on how well the provider has done. These are as follows: </a:t>
            </a:r>
          </a:p>
          <a:p>
            <a:endParaRPr lang="en-GB" sz="1400" dirty="0">
              <a:latin typeface="Calibri" panose="020F0502020204030204" pitchFamily="34" charset="0"/>
              <a:ea typeface="Calibri" panose="020F0502020204030204" pitchFamily="34" charset="0"/>
              <a:cs typeface="Calibri" panose="020F0502020204030204" pitchFamily="34" charset="0"/>
            </a:endParaRPr>
          </a:p>
          <a:p>
            <a:r>
              <a:rPr lang="en-GB" sz="1400" b="1" dirty="0">
                <a:latin typeface="Calibri" panose="020F0502020204030204" pitchFamily="34" charset="0"/>
                <a:ea typeface="Calibri" panose="020F0502020204030204" pitchFamily="34" charset="0"/>
                <a:cs typeface="Calibri" panose="020F0502020204030204" pitchFamily="34" charset="0"/>
              </a:rPr>
              <a:t>S x 8, E x 6, </a:t>
            </a:r>
            <a:r>
              <a:rPr lang="en-GB" sz="1400" b="1" dirty="0" err="1">
                <a:latin typeface="Calibri" panose="020F0502020204030204" pitchFamily="34" charset="0"/>
                <a:ea typeface="Calibri" panose="020F0502020204030204" pitchFamily="34" charset="0"/>
                <a:cs typeface="Calibri" panose="020F0502020204030204" pitchFamily="34" charset="0"/>
              </a:rPr>
              <a:t>Cx</a:t>
            </a:r>
            <a:r>
              <a:rPr lang="en-GB" sz="1400" b="1" dirty="0">
                <a:latin typeface="Calibri" panose="020F0502020204030204" pitchFamily="34" charset="0"/>
                <a:ea typeface="Calibri" panose="020F0502020204030204" pitchFamily="34" charset="0"/>
                <a:cs typeface="Calibri" panose="020F0502020204030204" pitchFamily="34" charset="0"/>
              </a:rPr>
              <a:t> 5, R x 7, W x 8 </a:t>
            </a:r>
          </a:p>
          <a:p>
            <a:endParaRPr lang="en-GB" sz="1400" dirty="0">
              <a:latin typeface="Calibri" panose="020F0502020204030204" pitchFamily="34" charset="0"/>
              <a:ea typeface="Calibri" panose="020F0502020204030204" pitchFamily="34" charset="0"/>
              <a:cs typeface="Calibri" panose="020F0502020204030204" pitchFamily="34" charset="0"/>
            </a:endParaRPr>
          </a:p>
          <a:p>
            <a:pPr marL="342900" indent="-342900">
              <a:buClr>
                <a:srgbClr val="14D5BB"/>
              </a:buClr>
              <a:buFont typeface="+mj-lt"/>
              <a:buAutoNum type="arabicPeriod"/>
            </a:pPr>
            <a:r>
              <a:rPr lang="en-GB" sz="1400" dirty="0">
                <a:latin typeface="Calibri" panose="020F0502020204030204" pitchFamily="34" charset="0"/>
                <a:ea typeface="Calibri" panose="020F0502020204030204" pitchFamily="34" charset="0"/>
                <a:cs typeface="Calibri" panose="020F0502020204030204" pitchFamily="34" charset="0"/>
              </a:rPr>
              <a:t>Significant shortfalls</a:t>
            </a:r>
          </a:p>
          <a:p>
            <a:pPr marL="342900" indent="-342900">
              <a:buClr>
                <a:srgbClr val="14D5BB"/>
              </a:buClr>
              <a:buFont typeface="+mj-lt"/>
              <a:buAutoNum type="arabicPeriod"/>
            </a:pPr>
            <a:r>
              <a:rPr lang="en-GB" sz="1400" dirty="0">
                <a:latin typeface="Calibri" panose="020F0502020204030204" pitchFamily="34" charset="0"/>
                <a:ea typeface="Calibri" panose="020F0502020204030204" pitchFamily="34" charset="0"/>
                <a:cs typeface="Calibri" panose="020F0502020204030204" pitchFamily="34" charset="0"/>
              </a:rPr>
              <a:t>Some shortfalls</a:t>
            </a:r>
          </a:p>
          <a:p>
            <a:pPr marL="342900" indent="-342900">
              <a:buClr>
                <a:srgbClr val="14D5BB"/>
              </a:buClr>
              <a:buFont typeface="+mj-lt"/>
              <a:buAutoNum type="arabicPeriod"/>
            </a:pPr>
            <a:r>
              <a:rPr lang="en-GB" sz="1400" dirty="0">
                <a:latin typeface="Calibri" panose="020F0502020204030204" pitchFamily="34" charset="0"/>
                <a:ea typeface="Calibri" panose="020F0502020204030204" pitchFamily="34" charset="0"/>
                <a:cs typeface="Calibri" panose="020F0502020204030204" pitchFamily="34" charset="0"/>
              </a:rPr>
              <a:t>Good standard</a:t>
            </a:r>
          </a:p>
          <a:p>
            <a:pPr marL="342900" indent="-342900">
              <a:buClr>
                <a:srgbClr val="14D5BB"/>
              </a:buClr>
              <a:buFont typeface="+mj-lt"/>
              <a:buAutoNum type="arabicPeriod"/>
            </a:pPr>
            <a:r>
              <a:rPr lang="en-GB" sz="1400" dirty="0">
                <a:latin typeface="Calibri" panose="020F0502020204030204" pitchFamily="34" charset="0"/>
                <a:ea typeface="Calibri" panose="020F0502020204030204" pitchFamily="34" charset="0"/>
                <a:cs typeface="Calibri" panose="020F0502020204030204" pitchFamily="34" charset="0"/>
              </a:rPr>
              <a:t>Exceptional standard</a:t>
            </a:r>
          </a:p>
          <a:p>
            <a:endParaRPr lang="en-GB" sz="1400" dirty="0">
              <a:latin typeface="Calibri" panose="020F0502020204030204" pitchFamily="34" charset="0"/>
              <a:ea typeface="Calibri" panose="020F0502020204030204" pitchFamily="34" charset="0"/>
              <a:cs typeface="Calibri" panose="020F0502020204030204" pitchFamily="34" charset="0"/>
            </a:endParaRPr>
          </a:p>
          <a:p>
            <a:r>
              <a:rPr lang="en-GB" sz="1400" dirty="0">
                <a:latin typeface="Calibri" panose="020F0502020204030204" pitchFamily="34" charset="0"/>
                <a:ea typeface="Calibri" panose="020F0502020204030204" pitchFamily="34" charset="0"/>
                <a:cs typeface="Calibri" panose="020F0502020204030204" pitchFamily="34" charset="0"/>
              </a:rPr>
              <a:t>The total score is for each Key Question (Safe example) is then converted into a percentage and is given the ratings as follows: </a:t>
            </a:r>
          </a:p>
          <a:p>
            <a:endParaRPr lang="en-GB" sz="1400" dirty="0">
              <a:latin typeface="Calibri" panose="020F0502020204030204" pitchFamily="34" charset="0"/>
              <a:ea typeface="Calibri" panose="020F0502020204030204" pitchFamily="34" charset="0"/>
              <a:cs typeface="Calibri" panose="020F0502020204030204" pitchFamily="34" charset="0"/>
            </a:endParaRPr>
          </a:p>
          <a:p>
            <a:pPr marL="285750" indent="-285750">
              <a:buClr>
                <a:srgbClr val="14D5BB"/>
              </a:buClr>
              <a:buFont typeface="Arial" panose="020B0604020202020204" pitchFamily="34" charset="0"/>
              <a:buChar char="•"/>
            </a:pPr>
            <a:r>
              <a:rPr lang="en-GB" sz="1400" dirty="0">
                <a:latin typeface="Calibri" panose="020F0502020204030204" pitchFamily="34" charset="0"/>
                <a:ea typeface="Calibri" panose="020F0502020204030204" pitchFamily="34" charset="0"/>
                <a:cs typeface="Calibri" panose="020F0502020204030204" pitchFamily="34" charset="0"/>
              </a:rPr>
              <a:t>Inadequate: 25 to 38%</a:t>
            </a:r>
          </a:p>
          <a:p>
            <a:pPr marL="285750" indent="-285750">
              <a:buClr>
                <a:srgbClr val="14D5BB"/>
              </a:buClr>
              <a:buFont typeface="Arial" panose="020B0604020202020204" pitchFamily="34" charset="0"/>
              <a:buChar char="•"/>
            </a:pPr>
            <a:r>
              <a:rPr lang="en-GB" sz="1400" dirty="0">
                <a:latin typeface="Calibri" panose="020F0502020204030204" pitchFamily="34" charset="0"/>
                <a:ea typeface="Calibri" panose="020F0502020204030204" pitchFamily="34" charset="0"/>
                <a:cs typeface="Calibri" panose="020F0502020204030204" pitchFamily="34" charset="0"/>
              </a:rPr>
              <a:t>Requires improvement: 39 to 62%</a:t>
            </a:r>
          </a:p>
          <a:p>
            <a:pPr marL="285750" indent="-285750">
              <a:buClr>
                <a:srgbClr val="14D5BB"/>
              </a:buClr>
              <a:buFont typeface="Arial" panose="020B0604020202020204" pitchFamily="34" charset="0"/>
              <a:buChar char="•"/>
            </a:pPr>
            <a:r>
              <a:rPr lang="en-GB" sz="1400" dirty="0">
                <a:latin typeface="Calibri" panose="020F0502020204030204" pitchFamily="34" charset="0"/>
                <a:ea typeface="Calibri" panose="020F0502020204030204" pitchFamily="34" charset="0"/>
                <a:cs typeface="Calibri" panose="020F0502020204030204" pitchFamily="34" charset="0"/>
              </a:rPr>
              <a:t>Good: 63 to 87%</a:t>
            </a:r>
          </a:p>
          <a:p>
            <a:pPr marL="285750" indent="-285750">
              <a:buClr>
                <a:srgbClr val="14D5BB"/>
              </a:buClr>
              <a:buFont typeface="Arial" panose="020B0604020202020204" pitchFamily="34" charset="0"/>
              <a:buChar char="•"/>
            </a:pPr>
            <a:r>
              <a:rPr lang="en-GB" sz="1400" dirty="0">
                <a:latin typeface="Calibri" panose="020F0502020204030204" pitchFamily="34" charset="0"/>
                <a:ea typeface="Calibri" panose="020F0502020204030204" pitchFamily="34" charset="0"/>
                <a:cs typeface="Calibri" panose="020F0502020204030204" pitchFamily="34" charset="0"/>
              </a:rPr>
              <a:t>Outstanding: over 87%</a:t>
            </a:r>
          </a:p>
        </p:txBody>
      </p:sp>
    </p:spTree>
    <p:extLst>
      <p:ext uri="{BB962C8B-B14F-4D97-AF65-F5344CB8AC3E}">
        <p14:creationId xmlns:p14="http://schemas.microsoft.com/office/powerpoint/2010/main" val="2698004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0876FC1-DDB2-9EFB-9756-22A95A7CDB32}"/>
              </a:ext>
            </a:extLst>
          </p:cNvPr>
          <p:cNvSpPr/>
          <p:nvPr/>
        </p:nvSpPr>
        <p:spPr>
          <a:xfrm>
            <a:off x="7046976" y="-14288"/>
            <a:ext cx="5225706" cy="695297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C26C442F-154A-25B4-EE61-D4B5061CF0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6747" y="222624"/>
            <a:ext cx="1965960" cy="631166"/>
          </a:xfrm>
          <a:prstGeom prst="rect">
            <a:avLst/>
          </a:prstGeom>
        </p:spPr>
      </p:pic>
      <p:sp>
        <p:nvSpPr>
          <p:cNvPr id="5" name="TextBox 4">
            <a:extLst>
              <a:ext uri="{FF2B5EF4-FFF2-40B4-BE49-F238E27FC236}">
                <a16:creationId xmlns:a16="http://schemas.microsoft.com/office/drawing/2014/main" id="{0EA20BD7-446F-5605-106F-8ECF74ADBCC9}"/>
              </a:ext>
            </a:extLst>
          </p:cNvPr>
          <p:cNvSpPr txBox="1"/>
          <p:nvPr/>
        </p:nvSpPr>
        <p:spPr>
          <a:xfrm>
            <a:off x="1048813" y="538207"/>
            <a:ext cx="7868091" cy="523220"/>
          </a:xfrm>
          <a:prstGeom prst="rect">
            <a:avLst/>
          </a:prstGeom>
          <a:noFill/>
        </p:spPr>
        <p:txBody>
          <a:bodyPr wrap="square" rtlCol="0">
            <a:spAutoFit/>
          </a:bodyPr>
          <a:lstStyle/>
          <a:p>
            <a:r>
              <a:rPr lang="en-GB" sz="2800" b="1" dirty="0">
                <a:solidFill>
                  <a:srgbClr val="246F74"/>
                </a:solidFill>
                <a:latin typeface="Calibri" panose="020F0502020204030204" pitchFamily="34" charset="0"/>
                <a:ea typeface="Calibri" panose="020F0502020204030204" pitchFamily="34" charset="0"/>
                <a:cs typeface="Calibri" panose="020F0502020204030204" pitchFamily="34" charset="0"/>
              </a:rPr>
              <a:t>How does the CQC capture evidence?</a:t>
            </a:r>
            <a:endParaRPr lang="en-GB" sz="2800" dirty="0">
              <a:solidFill>
                <a:srgbClr val="246F74"/>
              </a:solidFill>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12967BD-72C7-DC40-2DBB-6C281747DE1F}"/>
              </a:ext>
            </a:extLst>
          </p:cNvPr>
          <p:cNvSpPr txBox="1"/>
          <p:nvPr/>
        </p:nvSpPr>
        <p:spPr>
          <a:xfrm>
            <a:off x="1048812" y="1186042"/>
            <a:ext cx="9979405" cy="5109347"/>
          </a:xfrm>
          <a:prstGeom prst="rect">
            <a:avLst/>
          </a:prstGeom>
          <a:noFill/>
        </p:spPr>
        <p:txBody>
          <a:bodyPr wrap="square">
            <a:spAutoFit/>
          </a:bodyPr>
          <a:lstStyle/>
          <a:p>
            <a:pPr>
              <a:lnSpc>
                <a:spcPct val="107000"/>
              </a:lnSpc>
              <a:spcAft>
                <a:spcPts val="600"/>
              </a:spcAft>
            </a:pPr>
            <a:r>
              <a:rPr lang="en-GB" sz="1800" kern="100" dirty="0">
                <a:solidFill>
                  <a:srgbClr val="262C42"/>
                </a:solidFill>
                <a:latin typeface="Calibri" panose="020F0502020204030204" pitchFamily="34" charset="0"/>
                <a:ea typeface="Calibri" panose="020F0502020204030204" pitchFamily="34" charset="0"/>
                <a:cs typeface="Calibri" panose="020F0502020204030204" pitchFamily="34" charset="0"/>
              </a:rPr>
              <a:t>This will include both onsite and offsite inspection/ assessments activity. The CQC will use </a:t>
            </a:r>
            <a:r>
              <a:rPr lang="en-GB" sz="1800" b="1" kern="100" dirty="0">
                <a:solidFill>
                  <a:srgbClr val="262C42"/>
                </a:solidFill>
                <a:latin typeface="Calibri" panose="020F0502020204030204" pitchFamily="34" charset="0"/>
                <a:ea typeface="Calibri" panose="020F0502020204030204" pitchFamily="34" charset="0"/>
                <a:cs typeface="Calibri" panose="020F0502020204030204" pitchFamily="34" charset="0"/>
              </a:rPr>
              <a:t>6 methods</a:t>
            </a:r>
            <a:r>
              <a:rPr lang="en-GB" sz="1800" kern="100" dirty="0">
                <a:solidFill>
                  <a:srgbClr val="262C42"/>
                </a:solidFill>
                <a:latin typeface="Calibri" panose="020F0502020204030204" pitchFamily="34" charset="0"/>
                <a:ea typeface="Calibri" panose="020F0502020204030204" pitchFamily="34" charset="0"/>
                <a:cs typeface="Calibri" panose="020F0502020204030204" pitchFamily="34" charset="0"/>
              </a:rPr>
              <a:t> to capture evidence which are: </a:t>
            </a:r>
          </a:p>
          <a:p>
            <a:pPr marL="342900" indent="-342900">
              <a:spcAft>
                <a:spcPts val="600"/>
              </a:spcAft>
              <a:buClr>
                <a:srgbClr val="14D5BB"/>
              </a:buClr>
              <a:buSzPct val="150000"/>
              <a:buFont typeface="Arial" panose="020B0604020202020204" pitchFamily="34" charset="0"/>
              <a:buChar char="•"/>
              <a:tabLst>
                <a:tab pos="457200" algn="l"/>
              </a:tabLst>
            </a:pPr>
            <a:r>
              <a:rPr lang="en-GB" sz="1800" u="sng" dirty="0">
                <a:solidFill>
                  <a:srgbClr val="262C42"/>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People's experience of health and care services</a:t>
            </a:r>
            <a:endParaRPr lang="en-GB" sz="1800" dirty="0">
              <a:solidFill>
                <a:srgbClr val="262C42"/>
              </a:solidFill>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600"/>
              </a:spcAft>
              <a:buClr>
                <a:srgbClr val="14D5BB"/>
              </a:buClr>
              <a:buSzPct val="150000"/>
              <a:buFont typeface="Arial" panose="020B0604020202020204" pitchFamily="34" charset="0"/>
              <a:buChar char="•"/>
              <a:tabLst>
                <a:tab pos="457200" algn="l"/>
              </a:tabLst>
            </a:pPr>
            <a:r>
              <a:rPr lang="en-GB" sz="1800" u="sng" dirty="0">
                <a:solidFill>
                  <a:srgbClr val="262C42"/>
                </a:solidFill>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Feedback from staff and leaders</a:t>
            </a:r>
            <a:endParaRPr lang="en-GB" sz="1800" dirty="0">
              <a:solidFill>
                <a:srgbClr val="262C42"/>
              </a:solidFill>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600"/>
              </a:spcAft>
              <a:buClr>
                <a:srgbClr val="14D5BB"/>
              </a:buClr>
              <a:buSzPct val="150000"/>
              <a:buFont typeface="Arial" panose="020B0604020202020204" pitchFamily="34" charset="0"/>
              <a:buChar char="•"/>
              <a:tabLst>
                <a:tab pos="457200" algn="l"/>
              </a:tabLst>
            </a:pPr>
            <a:r>
              <a:rPr lang="en-GB" sz="1800" u="sng" dirty="0">
                <a:solidFill>
                  <a:srgbClr val="262C42"/>
                </a:solidFill>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Feedback from partners</a:t>
            </a:r>
            <a:endParaRPr lang="en-GB" sz="1800" dirty="0">
              <a:solidFill>
                <a:srgbClr val="262C42"/>
              </a:solidFill>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600"/>
              </a:spcAft>
              <a:buClr>
                <a:srgbClr val="14D5BB"/>
              </a:buClr>
              <a:buSzPct val="150000"/>
              <a:buFont typeface="Arial" panose="020B0604020202020204" pitchFamily="34" charset="0"/>
              <a:buChar char="•"/>
              <a:tabLst>
                <a:tab pos="457200" algn="l"/>
              </a:tabLst>
            </a:pPr>
            <a:r>
              <a:rPr lang="en-GB" sz="1800" u="sng" dirty="0">
                <a:solidFill>
                  <a:srgbClr val="262C42"/>
                </a:solidFill>
                <a:latin typeface="Calibri" panose="020F050202020403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Observation</a:t>
            </a:r>
            <a:endParaRPr lang="en-GB" sz="1800" dirty="0">
              <a:solidFill>
                <a:srgbClr val="262C42"/>
              </a:solidFill>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600"/>
              </a:spcAft>
              <a:buClr>
                <a:srgbClr val="14D5BB"/>
              </a:buClr>
              <a:buSzPct val="150000"/>
              <a:buFont typeface="Arial" panose="020B0604020202020204" pitchFamily="34" charset="0"/>
              <a:buChar char="•"/>
              <a:tabLst>
                <a:tab pos="457200" algn="l"/>
              </a:tabLst>
            </a:pPr>
            <a:r>
              <a:rPr lang="en-GB" sz="1800" u="sng" dirty="0">
                <a:solidFill>
                  <a:srgbClr val="262C42"/>
                </a:solidFill>
                <a:latin typeface="Calibri" panose="020F0502020204030204" pitchFamily="34" charset="0"/>
                <a:ea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Processes</a:t>
            </a:r>
            <a:endParaRPr lang="en-GB" sz="1800" dirty="0">
              <a:solidFill>
                <a:srgbClr val="262C42"/>
              </a:solidFill>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600"/>
              </a:spcAft>
              <a:buClr>
                <a:srgbClr val="14D5BB"/>
              </a:buClr>
              <a:buSzPct val="150000"/>
              <a:buFont typeface="Arial" panose="020B0604020202020204" pitchFamily="34" charset="0"/>
              <a:buChar char="•"/>
              <a:tabLst>
                <a:tab pos="457200" algn="l"/>
              </a:tabLst>
            </a:pPr>
            <a:r>
              <a:rPr lang="en-GB" sz="1800" u="sng" dirty="0">
                <a:solidFill>
                  <a:srgbClr val="262C42"/>
                </a:solidFill>
                <a:latin typeface="Calibri" panose="020F0502020204030204" pitchFamily="34" charset="0"/>
                <a:ea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Outcomes</a:t>
            </a:r>
            <a:endParaRPr lang="en-GB" sz="1800" u="sng" dirty="0">
              <a:solidFill>
                <a:srgbClr val="262C42"/>
              </a:solidFill>
              <a:latin typeface="Calibri" panose="020F0502020204030204" pitchFamily="34" charset="0"/>
              <a:ea typeface="Calibri" panose="020F0502020204030204" pitchFamily="34" charset="0"/>
              <a:cs typeface="Calibri" panose="020F0502020204030204" pitchFamily="34" charset="0"/>
            </a:endParaRPr>
          </a:p>
          <a:p>
            <a:pPr>
              <a:lnSpc>
                <a:spcPts val="2100"/>
              </a:lnSpc>
              <a:spcAft>
                <a:spcPts val="600"/>
              </a:spcAft>
            </a:pPr>
            <a:endParaRPr lang="en-GB" u="sng" dirty="0">
              <a:solidFill>
                <a:srgbClr val="262C42"/>
              </a:solidFill>
              <a:latin typeface="Calibri" panose="020F0502020204030204" pitchFamily="34" charset="0"/>
              <a:ea typeface="Calibri" panose="020F0502020204030204" pitchFamily="34" charset="0"/>
              <a:cs typeface="Calibri" panose="020F0502020204030204" pitchFamily="34" charset="0"/>
            </a:endParaRPr>
          </a:p>
          <a:p>
            <a:pPr>
              <a:lnSpc>
                <a:spcPts val="2100"/>
              </a:lnSpc>
              <a:spcAft>
                <a:spcPts val="600"/>
              </a:spcAft>
            </a:pPr>
            <a:r>
              <a:rPr lang="en-GB" sz="1800" dirty="0">
                <a:solidFill>
                  <a:srgbClr val="262C42"/>
                </a:solidFill>
                <a:latin typeface="Calibri" panose="020F0502020204030204" pitchFamily="34" charset="0"/>
                <a:ea typeface="Calibri" panose="020F0502020204030204" pitchFamily="34" charset="0"/>
                <a:cs typeface="Calibri" panose="020F0502020204030204" pitchFamily="34" charset="0"/>
              </a:rPr>
              <a:t>Evidence categories are being prioritized as the CQC roles out their SAF and different core services or inspectors will be focusing on different strategic outcomes. </a:t>
            </a:r>
            <a:r>
              <a:rPr lang="en-GB" sz="1800" u="sng" dirty="0">
                <a:solidFill>
                  <a:srgbClr val="262C42"/>
                </a:solidFill>
                <a:latin typeface="Calibri" panose="020F0502020204030204" pitchFamily="34" charset="0"/>
                <a:ea typeface="Calibri" panose="020F0502020204030204" pitchFamily="34" charset="0"/>
                <a:cs typeface="Calibri" panose="020F0502020204030204" pitchFamily="34" charset="0"/>
                <a:hlinkClick r:id="rId9">
                  <a:extLst>
                    <a:ext uri="{A12FA001-AC4F-418D-AE19-62706E023703}">
                      <ahyp:hlinkClr xmlns:ahyp="http://schemas.microsoft.com/office/drawing/2018/hyperlinkcolor" val="tx"/>
                    </a:ext>
                  </a:extLst>
                </a:hlinkClick>
              </a:rPr>
              <a:t>Evidence categories for sector groups</a:t>
            </a:r>
            <a:r>
              <a:rPr lang="en-GB" sz="1800" u="sng" dirty="0">
                <a:solidFill>
                  <a:srgbClr val="262C42"/>
                </a:solidFill>
                <a:latin typeface="Calibri" panose="020F0502020204030204" pitchFamily="34" charset="0"/>
                <a:ea typeface="Calibri" panose="020F0502020204030204" pitchFamily="34" charset="0"/>
                <a:cs typeface="Calibri" panose="020F0502020204030204" pitchFamily="34" charset="0"/>
              </a:rPr>
              <a:t>.</a:t>
            </a:r>
          </a:p>
          <a:p>
            <a:pPr algn="ctr">
              <a:spcAft>
                <a:spcPts val="600"/>
              </a:spcAft>
            </a:pPr>
            <a:endParaRPr lang="en-GB" sz="1800" b="1" u="sng" kern="100" dirty="0">
              <a:solidFill>
                <a:srgbClr val="262C42"/>
              </a:solidFill>
              <a:latin typeface="Calibri" panose="020F0502020204030204" pitchFamily="34" charset="0"/>
              <a:ea typeface="Calibri" panose="020F0502020204030204" pitchFamily="34" charset="0"/>
              <a:cs typeface="Calibri" panose="020F0502020204030204" pitchFamily="34" charset="0"/>
            </a:endParaRPr>
          </a:p>
          <a:p>
            <a:pPr algn="ctr">
              <a:spcAft>
                <a:spcPts val="600"/>
              </a:spcAft>
            </a:pPr>
            <a:r>
              <a:rPr lang="en-GB" sz="1800" b="1" kern="100" dirty="0">
                <a:solidFill>
                  <a:srgbClr val="246F74"/>
                </a:solidFill>
                <a:latin typeface="Calibri" panose="020F0502020204030204" pitchFamily="34" charset="0"/>
                <a:ea typeface="Calibri" panose="020F0502020204030204" pitchFamily="34" charset="0"/>
                <a:cs typeface="Calibri" panose="020F0502020204030204" pitchFamily="34" charset="0"/>
              </a:rPr>
              <a:t>In summary, the CQC's pursuit of smarter regulation underscores their commitment to adaptability, transparency, and continuous improvement in ensuring high-quality care provision.</a:t>
            </a:r>
            <a:endParaRPr lang="en-GB" sz="1800" kern="100" dirty="0">
              <a:solidFill>
                <a:srgbClr val="246F74"/>
              </a:solidFill>
              <a:latin typeface="Calibri" panose="020F0502020204030204" pitchFamily="34" charset="0"/>
              <a:ea typeface="Calibri" panose="020F0502020204030204" pitchFamily="34" charset="0"/>
              <a:cs typeface="Calibri" panose="020F0502020204030204" pitchFamily="34" charset="0"/>
            </a:endParaRPr>
          </a:p>
          <a:p>
            <a:pPr>
              <a:spcAft>
                <a:spcPts val="600"/>
              </a:spcAft>
              <a:buClr>
                <a:srgbClr val="14D5BB"/>
              </a:buClr>
              <a:buSzPct val="150000"/>
              <a:tabLst>
                <a:tab pos="457200" algn="l"/>
              </a:tabLst>
            </a:pPr>
            <a:endParaRPr lang="en-GB" sz="1800" u="sng" dirty="0">
              <a:solidFill>
                <a:srgbClr val="262C42"/>
              </a:solidFill>
              <a:latin typeface="Calibri" panose="020F0502020204030204" pitchFamily="34" charset="0"/>
              <a:ea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D45804B9-40A1-0946-6A9D-FF73322A1ED3}"/>
              </a:ext>
            </a:extLst>
          </p:cNvPr>
          <p:cNvPicPr>
            <a:picLocks noChangeAspect="1"/>
          </p:cNvPicPr>
          <p:nvPr/>
        </p:nvPicPr>
        <p:blipFill>
          <a:blip r:embed="rId10"/>
          <a:stretch>
            <a:fillRect/>
          </a:stretch>
        </p:blipFill>
        <p:spPr>
          <a:xfrm>
            <a:off x="510497" y="6085492"/>
            <a:ext cx="2353455" cy="772508"/>
          </a:xfrm>
          <a:prstGeom prst="rect">
            <a:avLst/>
          </a:prstGeom>
        </p:spPr>
      </p:pic>
    </p:spTree>
    <p:extLst>
      <p:ext uri="{BB962C8B-B14F-4D97-AF65-F5344CB8AC3E}">
        <p14:creationId xmlns:p14="http://schemas.microsoft.com/office/powerpoint/2010/main" val="2179485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2552C12-1C8D-CD09-7C31-76E843AD4AA8}"/>
              </a:ext>
            </a:extLst>
          </p:cNvPr>
          <p:cNvPicPr>
            <a:picLocks noChangeAspect="1"/>
          </p:cNvPicPr>
          <p:nvPr/>
        </p:nvPicPr>
        <p:blipFill>
          <a:blip r:embed="rId2"/>
          <a:stretch>
            <a:fillRect/>
          </a:stretch>
        </p:blipFill>
        <p:spPr>
          <a:xfrm>
            <a:off x="307910" y="477988"/>
            <a:ext cx="8789437" cy="4498531"/>
          </a:xfrm>
          <a:prstGeom prst="rect">
            <a:avLst/>
          </a:prstGeom>
        </p:spPr>
      </p:pic>
      <p:graphicFrame>
        <p:nvGraphicFramePr>
          <p:cNvPr id="3" name="Table 2">
            <a:extLst>
              <a:ext uri="{FF2B5EF4-FFF2-40B4-BE49-F238E27FC236}">
                <a16:creationId xmlns:a16="http://schemas.microsoft.com/office/drawing/2014/main" id="{2BF3B38A-9BFE-3800-4DD3-8AAAB3AC2ABB}"/>
              </a:ext>
            </a:extLst>
          </p:cNvPr>
          <p:cNvGraphicFramePr>
            <a:graphicFrameLocks noGrp="1"/>
          </p:cNvGraphicFramePr>
          <p:nvPr>
            <p:extLst>
              <p:ext uri="{D42A27DB-BD31-4B8C-83A1-F6EECF244321}">
                <p14:modId xmlns:p14="http://schemas.microsoft.com/office/powerpoint/2010/main" val="2159987825"/>
              </p:ext>
            </p:extLst>
          </p:nvPr>
        </p:nvGraphicFramePr>
        <p:xfrm>
          <a:off x="2158482" y="5173810"/>
          <a:ext cx="5443542" cy="1343934"/>
        </p:xfrm>
        <a:graphic>
          <a:graphicData uri="http://schemas.openxmlformats.org/drawingml/2006/table">
            <a:tbl>
              <a:tblPr firstRow="1" firstCol="1" bandRow="1">
                <a:tableStyleId>{5C22544A-7EE6-4342-B048-85BDC9FD1C3A}</a:tableStyleId>
              </a:tblPr>
              <a:tblGrid>
                <a:gridCol w="739674">
                  <a:extLst>
                    <a:ext uri="{9D8B030D-6E8A-4147-A177-3AD203B41FA5}">
                      <a16:colId xmlns:a16="http://schemas.microsoft.com/office/drawing/2014/main" val="1107029368"/>
                    </a:ext>
                  </a:extLst>
                </a:gridCol>
                <a:gridCol w="1837629">
                  <a:extLst>
                    <a:ext uri="{9D8B030D-6E8A-4147-A177-3AD203B41FA5}">
                      <a16:colId xmlns:a16="http://schemas.microsoft.com/office/drawing/2014/main" val="2109560350"/>
                    </a:ext>
                  </a:extLst>
                </a:gridCol>
                <a:gridCol w="993938">
                  <a:extLst>
                    <a:ext uri="{9D8B030D-6E8A-4147-A177-3AD203B41FA5}">
                      <a16:colId xmlns:a16="http://schemas.microsoft.com/office/drawing/2014/main" val="1875521821"/>
                    </a:ext>
                  </a:extLst>
                </a:gridCol>
                <a:gridCol w="1872301">
                  <a:extLst>
                    <a:ext uri="{9D8B030D-6E8A-4147-A177-3AD203B41FA5}">
                      <a16:colId xmlns:a16="http://schemas.microsoft.com/office/drawing/2014/main" val="1779826062"/>
                    </a:ext>
                  </a:extLst>
                </a:gridCol>
              </a:tblGrid>
              <a:tr h="188849">
                <a:tc>
                  <a:txBody>
                    <a:bodyPr/>
                    <a:lstStyle/>
                    <a:p>
                      <a:r>
                        <a:rPr lang="en-GB" sz="1100">
                          <a:effectLst/>
                        </a:rPr>
                        <a:t>Score</a:t>
                      </a:r>
                      <a:endParaRPr lang="en-GB" sz="1100">
                        <a:effectLst/>
                        <a:latin typeface="Calibri" panose="020F0502020204030204" pitchFamily="34" charset="0"/>
                        <a:ea typeface="Aptos" panose="020B0004020202020204" pitchFamily="34" charset="0"/>
                      </a:endParaRPr>
                    </a:p>
                  </a:txBody>
                  <a:tcPr/>
                </a:tc>
                <a:tc>
                  <a:txBody>
                    <a:bodyPr/>
                    <a:lstStyle/>
                    <a:p>
                      <a:r>
                        <a:rPr lang="en-GB" sz="1100" dirty="0">
                          <a:effectLst/>
                        </a:rPr>
                        <a:t>Category </a:t>
                      </a:r>
                      <a:endParaRPr lang="en-GB" sz="1100" dirty="0">
                        <a:effectLst/>
                        <a:latin typeface="Calibri" panose="020F0502020204030204" pitchFamily="34" charset="0"/>
                        <a:ea typeface="Aptos" panose="020B0004020202020204" pitchFamily="34" charset="0"/>
                      </a:endParaRPr>
                    </a:p>
                  </a:txBody>
                  <a:tcPr/>
                </a:tc>
                <a:tc>
                  <a:txBody>
                    <a:bodyPr/>
                    <a:lstStyle/>
                    <a:p>
                      <a:r>
                        <a:rPr lang="en-GB" sz="1100" dirty="0">
                          <a:effectLst/>
                        </a:rPr>
                        <a:t>Percentage </a:t>
                      </a:r>
                      <a:endParaRPr lang="en-GB" sz="1100" dirty="0">
                        <a:effectLst/>
                        <a:latin typeface="Calibri" panose="020F0502020204030204" pitchFamily="34" charset="0"/>
                        <a:ea typeface="Aptos" panose="020B0004020202020204" pitchFamily="34" charset="0"/>
                      </a:endParaRPr>
                    </a:p>
                  </a:txBody>
                  <a:tcPr/>
                </a:tc>
                <a:tc>
                  <a:txBody>
                    <a:bodyPr/>
                    <a:lstStyle/>
                    <a:p>
                      <a:r>
                        <a:rPr lang="en-GB" sz="1100">
                          <a:effectLst/>
                        </a:rPr>
                        <a:t>Rating</a:t>
                      </a:r>
                      <a:endParaRPr lang="en-GB" sz="1100">
                        <a:effectLst/>
                        <a:latin typeface="Calibri" panose="020F0502020204030204" pitchFamily="34" charset="0"/>
                        <a:ea typeface="Aptos" panose="020B0004020202020204" pitchFamily="34" charset="0"/>
                      </a:endParaRPr>
                    </a:p>
                  </a:txBody>
                  <a:tcPr/>
                </a:tc>
                <a:extLst>
                  <a:ext uri="{0D108BD9-81ED-4DB2-BD59-A6C34878D82A}">
                    <a16:rowId xmlns:a16="http://schemas.microsoft.com/office/drawing/2014/main" val="1996784508"/>
                  </a:ext>
                </a:extLst>
              </a:tr>
              <a:tr h="188849">
                <a:tc>
                  <a:txBody>
                    <a:bodyPr/>
                    <a:lstStyle/>
                    <a:p>
                      <a:r>
                        <a:rPr lang="en-GB" sz="1100">
                          <a:effectLst/>
                        </a:rPr>
                        <a:t>1</a:t>
                      </a:r>
                      <a:endParaRPr lang="en-GB" sz="1100">
                        <a:effectLst/>
                        <a:latin typeface="Calibri" panose="020F0502020204030204" pitchFamily="34" charset="0"/>
                        <a:ea typeface="Aptos" panose="020B0004020202020204" pitchFamily="34" charset="0"/>
                      </a:endParaRPr>
                    </a:p>
                  </a:txBody>
                  <a:tcPr/>
                </a:tc>
                <a:tc>
                  <a:txBody>
                    <a:bodyPr/>
                    <a:lstStyle/>
                    <a:p>
                      <a:r>
                        <a:rPr lang="en-GB" sz="1100">
                          <a:effectLst/>
                        </a:rPr>
                        <a:t>Significant Shortfalls</a:t>
                      </a:r>
                      <a:endParaRPr lang="en-GB" sz="1100">
                        <a:effectLst/>
                        <a:latin typeface="Calibri" panose="020F0502020204030204" pitchFamily="34" charset="0"/>
                        <a:ea typeface="Aptos" panose="020B0004020202020204" pitchFamily="34" charset="0"/>
                      </a:endParaRPr>
                    </a:p>
                  </a:txBody>
                  <a:tcPr/>
                </a:tc>
                <a:tc>
                  <a:txBody>
                    <a:bodyPr/>
                    <a:lstStyle/>
                    <a:p>
                      <a:r>
                        <a:rPr lang="en-GB" sz="1100" dirty="0">
                          <a:effectLst/>
                        </a:rPr>
                        <a:t>25% - 38%</a:t>
                      </a:r>
                      <a:endParaRPr lang="en-GB" sz="1100" dirty="0">
                        <a:effectLst/>
                        <a:latin typeface="Calibri" panose="020F0502020204030204" pitchFamily="34" charset="0"/>
                        <a:ea typeface="Aptos" panose="020B0004020202020204" pitchFamily="34" charset="0"/>
                      </a:endParaRPr>
                    </a:p>
                  </a:txBody>
                  <a:tcPr/>
                </a:tc>
                <a:tc>
                  <a:txBody>
                    <a:bodyPr/>
                    <a:lstStyle/>
                    <a:p>
                      <a:r>
                        <a:rPr lang="en-GB" sz="1100" dirty="0">
                          <a:effectLst/>
                        </a:rPr>
                        <a:t>Inadequate</a:t>
                      </a:r>
                      <a:endParaRPr lang="en-GB" sz="1100" dirty="0">
                        <a:effectLst/>
                        <a:latin typeface="Calibri" panose="020F0502020204030204" pitchFamily="34" charset="0"/>
                        <a:ea typeface="Aptos" panose="020B0004020202020204" pitchFamily="34" charset="0"/>
                      </a:endParaRPr>
                    </a:p>
                  </a:txBody>
                  <a:tcPr/>
                </a:tc>
                <a:extLst>
                  <a:ext uri="{0D108BD9-81ED-4DB2-BD59-A6C34878D82A}">
                    <a16:rowId xmlns:a16="http://schemas.microsoft.com/office/drawing/2014/main" val="3913567851"/>
                  </a:ext>
                </a:extLst>
              </a:tr>
              <a:tr h="307614">
                <a:tc>
                  <a:txBody>
                    <a:bodyPr/>
                    <a:lstStyle/>
                    <a:p>
                      <a:r>
                        <a:rPr lang="en-GB" sz="1100">
                          <a:effectLst/>
                        </a:rPr>
                        <a:t>2</a:t>
                      </a:r>
                      <a:endParaRPr lang="en-GB" sz="1100">
                        <a:effectLst/>
                        <a:latin typeface="Calibri" panose="020F0502020204030204" pitchFamily="34" charset="0"/>
                        <a:ea typeface="Aptos" panose="020B0004020202020204" pitchFamily="34" charset="0"/>
                      </a:endParaRPr>
                    </a:p>
                  </a:txBody>
                  <a:tcPr/>
                </a:tc>
                <a:tc>
                  <a:txBody>
                    <a:bodyPr/>
                    <a:lstStyle/>
                    <a:p>
                      <a:r>
                        <a:rPr lang="en-GB" sz="1100" dirty="0">
                          <a:effectLst/>
                        </a:rPr>
                        <a:t>Some Shortfalls </a:t>
                      </a:r>
                      <a:endParaRPr lang="en-GB" sz="1100" dirty="0">
                        <a:effectLst/>
                        <a:latin typeface="Calibri" panose="020F0502020204030204" pitchFamily="34" charset="0"/>
                        <a:ea typeface="Aptos" panose="020B0004020202020204" pitchFamily="34" charset="0"/>
                      </a:endParaRPr>
                    </a:p>
                  </a:txBody>
                  <a:tcPr/>
                </a:tc>
                <a:tc>
                  <a:txBody>
                    <a:bodyPr/>
                    <a:lstStyle/>
                    <a:p>
                      <a:r>
                        <a:rPr lang="en-GB" sz="1100" dirty="0">
                          <a:effectLst/>
                        </a:rPr>
                        <a:t>39% - 62%</a:t>
                      </a:r>
                      <a:endParaRPr lang="en-GB" sz="1100" dirty="0">
                        <a:effectLst/>
                        <a:latin typeface="Calibri" panose="020F0502020204030204" pitchFamily="34" charset="0"/>
                        <a:ea typeface="Aptos" panose="020B0004020202020204" pitchFamily="34" charset="0"/>
                      </a:endParaRPr>
                    </a:p>
                  </a:txBody>
                  <a:tcPr/>
                </a:tc>
                <a:tc>
                  <a:txBody>
                    <a:bodyPr/>
                    <a:lstStyle/>
                    <a:p>
                      <a:r>
                        <a:rPr lang="en-GB" sz="1100" dirty="0">
                          <a:effectLst/>
                        </a:rPr>
                        <a:t>Requires Improvement</a:t>
                      </a:r>
                      <a:endParaRPr lang="en-GB" sz="1100" dirty="0">
                        <a:effectLst/>
                        <a:latin typeface="Calibri" panose="020F0502020204030204" pitchFamily="34" charset="0"/>
                        <a:ea typeface="Aptos" panose="020B0004020202020204" pitchFamily="34" charset="0"/>
                      </a:endParaRPr>
                    </a:p>
                  </a:txBody>
                  <a:tcPr/>
                </a:tc>
                <a:extLst>
                  <a:ext uri="{0D108BD9-81ED-4DB2-BD59-A6C34878D82A}">
                    <a16:rowId xmlns:a16="http://schemas.microsoft.com/office/drawing/2014/main" val="3073403059"/>
                  </a:ext>
                </a:extLst>
              </a:tr>
              <a:tr h="188849">
                <a:tc>
                  <a:txBody>
                    <a:bodyPr/>
                    <a:lstStyle/>
                    <a:p>
                      <a:r>
                        <a:rPr lang="en-GB" sz="1100">
                          <a:effectLst/>
                        </a:rPr>
                        <a:t>3</a:t>
                      </a:r>
                      <a:endParaRPr lang="en-GB" sz="1100">
                        <a:effectLst/>
                        <a:latin typeface="Calibri" panose="020F0502020204030204" pitchFamily="34" charset="0"/>
                        <a:ea typeface="Aptos" panose="020B0004020202020204" pitchFamily="34" charset="0"/>
                      </a:endParaRPr>
                    </a:p>
                  </a:txBody>
                  <a:tcPr/>
                </a:tc>
                <a:tc>
                  <a:txBody>
                    <a:bodyPr/>
                    <a:lstStyle/>
                    <a:p>
                      <a:r>
                        <a:rPr lang="en-GB" sz="1100" dirty="0">
                          <a:effectLst/>
                        </a:rPr>
                        <a:t>Good Standards</a:t>
                      </a:r>
                      <a:endParaRPr lang="en-GB" sz="1100" dirty="0">
                        <a:effectLst/>
                        <a:latin typeface="Calibri" panose="020F0502020204030204" pitchFamily="34" charset="0"/>
                        <a:ea typeface="Aptos" panose="020B0004020202020204" pitchFamily="34" charset="0"/>
                      </a:endParaRPr>
                    </a:p>
                  </a:txBody>
                  <a:tcPr/>
                </a:tc>
                <a:tc>
                  <a:txBody>
                    <a:bodyPr/>
                    <a:lstStyle/>
                    <a:p>
                      <a:r>
                        <a:rPr lang="en-GB" sz="1100">
                          <a:effectLst/>
                        </a:rPr>
                        <a:t>63% - 87%</a:t>
                      </a:r>
                      <a:endParaRPr lang="en-GB" sz="1100">
                        <a:effectLst/>
                        <a:latin typeface="Calibri" panose="020F0502020204030204" pitchFamily="34" charset="0"/>
                        <a:ea typeface="Aptos" panose="020B0004020202020204" pitchFamily="34" charset="0"/>
                      </a:endParaRPr>
                    </a:p>
                  </a:txBody>
                  <a:tcPr/>
                </a:tc>
                <a:tc>
                  <a:txBody>
                    <a:bodyPr/>
                    <a:lstStyle/>
                    <a:p>
                      <a:r>
                        <a:rPr lang="en-GB" sz="1100">
                          <a:effectLst/>
                        </a:rPr>
                        <a:t>Good</a:t>
                      </a:r>
                      <a:endParaRPr lang="en-GB" sz="1100">
                        <a:effectLst/>
                        <a:latin typeface="Calibri" panose="020F0502020204030204" pitchFamily="34" charset="0"/>
                        <a:ea typeface="Aptos" panose="020B0004020202020204" pitchFamily="34" charset="0"/>
                      </a:endParaRPr>
                    </a:p>
                  </a:txBody>
                  <a:tcPr/>
                </a:tc>
                <a:extLst>
                  <a:ext uri="{0D108BD9-81ED-4DB2-BD59-A6C34878D82A}">
                    <a16:rowId xmlns:a16="http://schemas.microsoft.com/office/drawing/2014/main" val="434141524"/>
                  </a:ext>
                </a:extLst>
              </a:tr>
              <a:tr h="188849">
                <a:tc>
                  <a:txBody>
                    <a:bodyPr/>
                    <a:lstStyle/>
                    <a:p>
                      <a:r>
                        <a:rPr lang="en-GB" sz="1100">
                          <a:effectLst/>
                        </a:rPr>
                        <a:t>4</a:t>
                      </a:r>
                      <a:endParaRPr lang="en-GB" sz="1100">
                        <a:effectLst/>
                        <a:latin typeface="Calibri" panose="020F0502020204030204" pitchFamily="34" charset="0"/>
                        <a:ea typeface="Aptos" panose="020B0004020202020204" pitchFamily="34" charset="0"/>
                      </a:endParaRPr>
                    </a:p>
                  </a:txBody>
                  <a:tcPr/>
                </a:tc>
                <a:tc>
                  <a:txBody>
                    <a:bodyPr/>
                    <a:lstStyle/>
                    <a:p>
                      <a:r>
                        <a:rPr lang="en-GB" sz="1100">
                          <a:effectLst/>
                        </a:rPr>
                        <a:t>Exceptional Standards</a:t>
                      </a:r>
                      <a:endParaRPr lang="en-GB" sz="1100">
                        <a:effectLst/>
                        <a:latin typeface="Calibri" panose="020F0502020204030204" pitchFamily="34" charset="0"/>
                        <a:ea typeface="Aptos" panose="020B0004020202020204" pitchFamily="34" charset="0"/>
                      </a:endParaRPr>
                    </a:p>
                  </a:txBody>
                  <a:tcPr/>
                </a:tc>
                <a:tc>
                  <a:txBody>
                    <a:bodyPr/>
                    <a:lstStyle/>
                    <a:p>
                      <a:r>
                        <a:rPr lang="en-GB" sz="1100">
                          <a:effectLst/>
                        </a:rPr>
                        <a:t>87% + </a:t>
                      </a:r>
                      <a:endParaRPr lang="en-GB" sz="1100">
                        <a:effectLst/>
                        <a:latin typeface="Calibri" panose="020F0502020204030204" pitchFamily="34" charset="0"/>
                        <a:ea typeface="Aptos" panose="020B0004020202020204" pitchFamily="34" charset="0"/>
                      </a:endParaRPr>
                    </a:p>
                  </a:txBody>
                  <a:tcPr/>
                </a:tc>
                <a:tc>
                  <a:txBody>
                    <a:bodyPr/>
                    <a:lstStyle/>
                    <a:p>
                      <a:r>
                        <a:rPr lang="en-GB" sz="1100" dirty="0">
                          <a:effectLst/>
                        </a:rPr>
                        <a:t>Outstanding</a:t>
                      </a:r>
                      <a:endParaRPr lang="en-GB" sz="1100" dirty="0">
                        <a:effectLst/>
                        <a:latin typeface="Calibri" panose="020F0502020204030204" pitchFamily="34" charset="0"/>
                        <a:ea typeface="Aptos" panose="020B0004020202020204" pitchFamily="34" charset="0"/>
                      </a:endParaRPr>
                    </a:p>
                  </a:txBody>
                  <a:tcPr/>
                </a:tc>
                <a:extLst>
                  <a:ext uri="{0D108BD9-81ED-4DB2-BD59-A6C34878D82A}">
                    <a16:rowId xmlns:a16="http://schemas.microsoft.com/office/drawing/2014/main" val="1414746112"/>
                  </a:ext>
                </a:extLst>
              </a:tr>
            </a:tbl>
          </a:graphicData>
        </a:graphic>
      </p:graphicFrame>
    </p:spTree>
    <p:extLst>
      <p:ext uri="{BB962C8B-B14F-4D97-AF65-F5344CB8AC3E}">
        <p14:creationId xmlns:p14="http://schemas.microsoft.com/office/powerpoint/2010/main" val="487939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0876FC1-DDB2-9EFB-9756-22A95A7CDB32}"/>
              </a:ext>
            </a:extLst>
          </p:cNvPr>
          <p:cNvSpPr/>
          <p:nvPr/>
        </p:nvSpPr>
        <p:spPr>
          <a:xfrm>
            <a:off x="7046976" y="-14288"/>
            <a:ext cx="5145024" cy="694400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61A30A08-4D6E-C441-30F3-10B38C1DE4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6747" y="222624"/>
            <a:ext cx="1965960" cy="631166"/>
          </a:xfrm>
          <a:prstGeom prst="rect">
            <a:avLst/>
          </a:prstGeom>
        </p:spPr>
      </p:pic>
      <p:sp>
        <p:nvSpPr>
          <p:cNvPr id="5" name="TextBox 4">
            <a:extLst>
              <a:ext uri="{FF2B5EF4-FFF2-40B4-BE49-F238E27FC236}">
                <a16:creationId xmlns:a16="http://schemas.microsoft.com/office/drawing/2014/main" id="{81F31405-8CCC-1651-F054-58304BF8DF55}"/>
              </a:ext>
            </a:extLst>
          </p:cNvPr>
          <p:cNvSpPr txBox="1"/>
          <p:nvPr/>
        </p:nvSpPr>
        <p:spPr>
          <a:xfrm>
            <a:off x="421226" y="292695"/>
            <a:ext cx="7868091" cy="584775"/>
          </a:xfrm>
          <a:prstGeom prst="rect">
            <a:avLst/>
          </a:prstGeom>
          <a:noFill/>
        </p:spPr>
        <p:txBody>
          <a:bodyPr wrap="square" rtlCol="0">
            <a:spAutoFit/>
          </a:bodyPr>
          <a:lstStyle/>
          <a:p>
            <a:r>
              <a:rPr lang="en-GB" sz="1600" b="1" dirty="0">
                <a:solidFill>
                  <a:srgbClr val="246F74"/>
                </a:solidFill>
                <a:latin typeface="Calibri" panose="020F0502020204030204" pitchFamily="34" charset="0"/>
                <a:ea typeface="Calibri" panose="020F0502020204030204" pitchFamily="34" charset="0"/>
                <a:cs typeface="Calibri" panose="020F0502020204030204" pitchFamily="34" charset="0"/>
              </a:rPr>
              <a:t>Department of Health &amp; Social Care </a:t>
            </a:r>
          </a:p>
          <a:p>
            <a:pPr marL="457200" indent="-457200">
              <a:buFontTx/>
              <a:buChar char="-"/>
            </a:pPr>
            <a:r>
              <a:rPr lang="en-GB" sz="1600" b="1" dirty="0">
                <a:solidFill>
                  <a:srgbClr val="246F74"/>
                </a:solidFill>
                <a:latin typeface="Calibri" panose="020F0502020204030204" pitchFamily="34" charset="0"/>
                <a:ea typeface="Calibri" panose="020F0502020204030204" pitchFamily="34" charset="0"/>
                <a:cs typeface="Calibri" panose="020F0502020204030204" pitchFamily="34" charset="0"/>
              </a:rPr>
              <a:t>Penny Dash Interim Report</a:t>
            </a:r>
            <a:endParaRPr lang="en-GB" sz="1600" dirty="0">
              <a:solidFill>
                <a:srgbClr val="246F74"/>
              </a:solidFill>
              <a:latin typeface="Calibri" panose="020F0502020204030204" pitchFamily="34" charset="0"/>
              <a:ea typeface="Calibri" panose="020F0502020204030204" pitchFamily="34" charset="0"/>
              <a:cs typeface="Calibri" panose="020F0502020204030204" pitchFamily="34" charset="0"/>
            </a:endParaRPr>
          </a:p>
        </p:txBody>
      </p:sp>
      <p:sp>
        <p:nvSpPr>
          <p:cNvPr id="2" name="Content Placeholder 2">
            <a:extLst>
              <a:ext uri="{FF2B5EF4-FFF2-40B4-BE49-F238E27FC236}">
                <a16:creationId xmlns:a16="http://schemas.microsoft.com/office/drawing/2014/main" id="{91291A87-06E1-BA55-A942-9E1BE9F1F7E5}"/>
              </a:ext>
            </a:extLst>
          </p:cNvPr>
          <p:cNvSpPr txBox="1">
            <a:spLocks/>
          </p:cNvSpPr>
          <p:nvPr/>
        </p:nvSpPr>
        <p:spPr>
          <a:xfrm>
            <a:off x="1048813" y="1282046"/>
            <a:ext cx="10515600" cy="4351338"/>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Clr>
                <a:srgbClr val="14D5BB"/>
              </a:buClr>
              <a:buSzPct val="100000"/>
              <a:buNone/>
            </a:pPr>
            <a:endParaRPr lang="en-GB" sz="1400" b="1" i="1" dirty="0">
              <a:solidFill>
                <a:srgbClr val="246F74"/>
              </a:solidFill>
              <a:latin typeface="Calibri" panose="020F0502020204030204" pitchFamily="34" charset="0"/>
              <a:ea typeface="Calibri" panose="020F0502020204030204" pitchFamily="34" charset="0"/>
              <a:cs typeface="Calibri" panose="020F0502020204030204" pitchFamily="34" charset="0"/>
            </a:endParaRPr>
          </a:p>
        </p:txBody>
      </p:sp>
      <p:sp>
        <p:nvSpPr>
          <p:cNvPr id="3" name="Rectangle 1">
            <a:extLst>
              <a:ext uri="{FF2B5EF4-FFF2-40B4-BE49-F238E27FC236}">
                <a16:creationId xmlns:a16="http://schemas.microsoft.com/office/drawing/2014/main" id="{2F629BF4-F032-A3E8-BF4B-8AF0D50736C2}"/>
              </a:ext>
            </a:extLst>
          </p:cNvPr>
          <p:cNvSpPr>
            <a:spLocks noChangeArrowheads="1"/>
          </p:cNvSpPr>
          <p:nvPr/>
        </p:nvSpPr>
        <p:spPr bwMode="auto">
          <a:xfrm>
            <a:off x="421226" y="877470"/>
            <a:ext cx="10321355" cy="551937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6960" tIns="126960" rIns="91440" bIns="12696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rPr>
              <a:t>July  26</a:t>
            </a:r>
            <a:r>
              <a:rPr kumimoji="0" lang="en-US" altLang="en-US" sz="1400" b="1" i="0" u="none" strike="noStrike" cap="none" normalizeH="0" baseline="30000" dirty="0">
                <a:ln>
                  <a:noFill/>
                </a:ln>
                <a:solidFill>
                  <a:schemeClr val="tx1"/>
                </a:solidFill>
                <a:effectLst/>
                <a:latin typeface="Arial" panose="020B0604020202020204" pitchFamily="34" charset="0"/>
              </a:rPr>
              <a:t>th,</a:t>
            </a:r>
            <a:r>
              <a:rPr kumimoji="0" lang="en-US" altLang="en-US" sz="1400" b="1" i="0" u="none" strike="noStrike" cap="none" normalizeH="0" baseline="0" dirty="0">
                <a:ln>
                  <a:noFill/>
                </a:ln>
                <a:solidFill>
                  <a:schemeClr val="tx1"/>
                </a:solidFill>
                <a:effectLst/>
                <a:latin typeface="Arial" panose="020B0604020202020204" pitchFamily="34" charset="0"/>
              </a:rPr>
              <a:t> 2024 – Dr. Penny Dash – Operational Effectiveness Review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rgbClr val="0B0C0C"/>
                </a:solidFill>
                <a:effectLst/>
                <a:latin typeface="GDS Transport"/>
              </a:rPr>
              <a:t>Poor operational performance.</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1400" b="0" i="0" u="none" strike="noStrike" cap="none" normalizeH="0" baseline="0" dirty="0">
                <a:ln>
                  <a:noFill/>
                </a:ln>
                <a:solidFill>
                  <a:srgbClr val="0B0C0C"/>
                </a:solidFill>
                <a:effectLst/>
                <a:latin typeface="GDS Transport"/>
              </a:rPr>
              <a:t>Significant challenges with the provider portal and regulatory platform.</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altLang="en-US" sz="1400" b="0" i="0" u="none" strike="noStrike" cap="none" normalizeH="0" baseline="0" dirty="0">
                <a:ln>
                  <a:noFill/>
                </a:ln>
                <a:solidFill>
                  <a:srgbClr val="0B0C0C"/>
                </a:solidFill>
                <a:effectLst/>
                <a:latin typeface="GDS Transport"/>
              </a:rPr>
              <a:t>Considerable loss of credibility within the health and care sectors due to the loss of sector expertise and wider restructuring, resulting in lost opportunities for improvement.</a:t>
            </a: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en-US" altLang="en-US" sz="1400" b="0" i="0" u="none" strike="noStrike" cap="none" normalizeH="0" baseline="0" dirty="0">
                <a:ln>
                  <a:noFill/>
                </a:ln>
                <a:solidFill>
                  <a:srgbClr val="0B0C0C"/>
                </a:solidFill>
                <a:effectLst/>
                <a:latin typeface="GDS Transport"/>
              </a:rPr>
              <a:t>Concerns around the SAF.</a:t>
            </a: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r>
              <a:rPr kumimoji="0" lang="en-GB" altLang="en-US" sz="1400" b="0" i="0" u="none" strike="noStrike" cap="none" normalizeH="0" baseline="0" dirty="0">
                <a:ln>
                  <a:noFill/>
                </a:ln>
                <a:solidFill>
                  <a:srgbClr val="0B0C0C"/>
                </a:solidFill>
                <a:effectLst/>
                <a:latin typeface="GDS Transport"/>
              </a:rPr>
              <a:t>There is a lack of clarity regarding how ratings are calculated and the</a:t>
            </a:r>
            <a:r>
              <a:rPr kumimoji="0" lang="en-US" altLang="en-US" sz="1400" b="0" i="0" u="none" strike="noStrike" cap="none" normalizeH="0" baseline="0" dirty="0">
                <a:ln>
                  <a:noFill/>
                </a:ln>
                <a:solidFill>
                  <a:srgbClr val="0B0C0C"/>
                </a:solidFill>
                <a:effectLst/>
                <a:latin typeface="GDS Transport"/>
              </a:rPr>
              <a:t> use of the outcome of previous inspections (often several years ago) to calculate a current rating.</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rgbClr val="0B0C0C"/>
              </a:solidFill>
              <a:effectLst/>
              <a:latin typeface="GDS Transpor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1400" b="1" i="0" u="none" strike="noStrike" cap="none" normalizeH="0" baseline="0" dirty="0">
                <a:ln>
                  <a:noFill/>
                </a:ln>
                <a:solidFill>
                  <a:srgbClr val="0B0C0C"/>
                </a:solidFill>
                <a:effectLst/>
                <a:latin typeface="GDS Transport"/>
              </a:rPr>
              <a:t>26</a:t>
            </a:r>
            <a:r>
              <a:rPr kumimoji="0" lang="en-US" altLang="en-US" sz="1400" b="1" i="0" u="none" strike="noStrike" cap="none" normalizeH="0" baseline="30000" dirty="0">
                <a:ln>
                  <a:noFill/>
                </a:ln>
                <a:solidFill>
                  <a:srgbClr val="0B0C0C"/>
                </a:solidFill>
                <a:effectLst/>
                <a:latin typeface="GDS Transport"/>
              </a:rPr>
              <a:t>TH</a:t>
            </a:r>
            <a:r>
              <a:rPr kumimoji="0" lang="en-US" altLang="en-US" sz="1400" b="1" i="0" u="none" strike="noStrike" cap="none" normalizeH="0" baseline="0" dirty="0">
                <a:ln>
                  <a:noFill/>
                </a:ln>
                <a:solidFill>
                  <a:srgbClr val="0B0C0C"/>
                </a:solidFill>
                <a:effectLst/>
                <a:latin typeface="GDS Transport"/>
              </a:rPr>
              <a:t> July- Kate </a:t>
            </a:r>
            <a:r>
              <a:rPr kumimoji="0" lang="en-US" altLang="en-US" sz="1400" b="1" i="0" u="none" strike="noStrike" cap="none" normalizeH="0" baseline="0" dirty="0" err="1">
                <a:ln>
                  <a:noFill/>
                </a:ln>
                <a:solidFill>
                  <a:srgbClr val="0B0C0C"/>
                </a:solidFill>
                <a:effectLst/>
                <a:latin typeface="GDS Transport"/>
              </a:rPr>
              <a:t>Terroni</a:t>
            </a:r>
            <a:r>
              <a:rPr kumimoji="0" lang="en-US" altLang="en-US" sz="1400" b="1" i="0" u="none" strike="noStrike" cap="none" normalizeH="0" baseline="0" dirty="0">
                <a:ln>
                  <a:noFill/>
                </a:ln>
                <a:solidFill>
                  <a:srgbClr val="0B0C0C"/>
                </a:solidFill>
                <a:effectLst/>
                <a:latin typeface="GDS Transport"/>
              </a:rPr>
              <a:t> – Interim CEO </a:t>
            </a:r>
          </a:p>
          <a:p>
            <a:pPr marL="0" marR="0" lvl="0" indent="0" algn="l" defTabSz="914400" rtl="0" eaLnBrk="0" fontAlgn="base" latinLnBrk="0" hangingPunct="0">
              <a:lnSpc>
                <a:spcPct val="100000"/>
              </a:lnSpc>
              <a:spcBef>
                <a:spcPct val="0"/>
              </a:spcBef>
              <a:spcAft>
                <a:spcPct val="0"/>
              </a:spcAft>
              <a:buClrTx/>
              <a:buSzTx/>
              <a:tabLst/>
            </a:pPr>
            <a:r>
              <a:rPr lang="en-US" altLang="en-US" sz="1400" dirty="0">
                <a:solidFill>
                  <a:srgbClr val="0B0C0C"/>
                </a:solidFill>
                <a:latin typeface="GDS Transport"/>
              </a:rPr>
              <a:t>Committed to building trust, increasing inspections, the number of people working in registration, co-producing, and working together. Developing a new approach to relationship management. </a:t>
            </a:r>
            <a:endParaRPr kumimoji="0" lang="en-US" altLang="en-US" sz="1400" b="0" i="0" u="none" strike="noStrike" cap="none" normalizeH="0" baseline="0" dirty="0">
              <a:ln>
                <a:noFill/>
              </a:ln>
              <a:solidFill>
                <a:srgbClr val="0B0C0C"/>
              </a:solidFill>
              <a:effectLst/>
              <a:latin typeface="GDS Transport"/>
            </a:endParaRP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endParaRPr lang="en-US" altLang="en-US" sz="1400" dirty="0">
              <a:solidFill>
                <a:srgbClr val="0B0C0C"/>
              </a:solidFill>
              <a:latin typeface="GDS Transpor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b="1" i="0" u="none" strike="noStrike" cap="none" normalizeH="0" baseline="0" dirty="0">
                <a:ln>
                  <a:noFill/>
                </a:ln>
                <a:solidFill>
                  <a:srgbClr val="0B0C0C"/>
                </a:solidFill>
                <a:effectLst/>
                <a:latin typeface="GDS Transport"/>
              </a:rPr>
              <a:t>August 30</a:t>
            </a:r>
            <a:r>
              <a:rPr kumimoji="0" lang="en-US" altLang="en-US" b="1" i="0" u="none" strike="noStrike" cap="none" normalizeH="0" baseline="30000" dirty="0">
                <a:ln>
                  <a:noFill/>
                </a:ln>
                <a:solidFill>
                  <a:srgbClr val="0B0C0C"/>
                </a:solidFill>
                <a:effectLst/>
                <a:latin typeface="GDS Transport"/>
              </a:rPr>
              <a:t>th,</a:t>
            </a:r>
            <a:r>
              <a:rPr kumimoji="0" lang="en-US" altLang="en-US" b="1" i="0" u="none" strike="noStrike" cap="none" normalizeH="0" baseline="0" dirty="0">
                <a:ln>
                  <a:noFill/>
                </a:ln>
                <a:solidFill>
                  <a:srgbClr val="0B0C0C"/>
                </a:solidFill>
                <a:effectLst/>
                <a:latin typeface="GDS Transport"/>
              </a:rPr>
              <a:t> 2024 – Kate Terroni </a:t>
            </a:r>
            <a:endParaRPr lang="en-US" altLang="en-US" sz="1400" dirty="0">
              <a:solidFill>
                <a:srgbClr val="0B0C0C"/>
              </a:solidFill>
              <a:latin typeface="GDS Transport"/>
            </a:endParaRPr>
          </a:p>
          <a:p>
            <a:pPr defTabSz="914400" eaLnBrk="0" fontAlgn="base" hangingPunct="0">
              <a:spcBef>
                <a:spcPct val="0"/>
              </a:spcBef>
              <a:spcAft>
                <a:spcPct val="0"/>
              </a:spcAft>
            </a:pPr>
            <a:r>
              <a:rPr lang="en-GB" sz="1200" b="0" i="0" kern="1200" dirty="0">
                <a:solidFill>
                  <a:schemeClr val="dk1"/>
                </a:solidFill>
                <a:effectLst/>
                <a:latin typeface="+mn-lt"/>
                <a:ea typeface="+mn-ea"/>
                <a:cs typeface="+mn-cs"/>
              </a:rPr>
              <a:t>Piloting a new approach from 16th September, initially in the NHS sector, for example, having a named Inspector oversight lead to offer a single point of contact</a:t>
            </a:r>
            <a:br>
              <a:rPr lang="en-GB" sz="1200" b="0" i="0" kern="1200" dirty="0">
                <a:solidFill>
                  <a:schemeClr val="dk1"/>
                </a:solidFill>
                <a:effectLst/>
                <a:latin typeface="+mn-lt"/>
                <a:ea typeface="+mn-ea"/>
                <a:cs typeface="+mn-cs"/>
              </a:rPr>
            </a:br>
            <a:r>
              <a:rPr lang="en-GB" sz="1200" b="0" i="0" kern="1200" dirty="0">
                <a:solidFill>
                  <a:schemeClr val="dk1"/>
                </a:solidFill>
                <a:effectLst/>
                <a:latin typeface="+mn-lt"/>
                <a:ea typeface="+mn-ea"/>
                <a:cs typeface="+mn-cs"/>
              </a:rPr>
              <a:t>Returning to three Chief Inspectors and will be progressing with recruitment as soon as possible</a:t>
            </a:r>
            <a:br>
              <a:rPr lang="en-GB" sz="1200" b="0" i="0" kern="1200" dirty="0">
                <a:solidFill>
                  <a:schemeClr val="dk1"/>
                </a:solidFill>
                <a:effectLst/>
                <a:latin typeface="+mn-lt"/>
                <a:ea typeface="+mn-ea"/>
                <a:cs typeface="+mn-cs"/>
              </a:rPr>
            </a:br>
            <a:r>
              <a:rPr lang="en-GB" sz="1200" b="0" i="0" kern="1200" dirty="0">
                <a:solidFill>
                  <a:schemeClr val="dk1"/>
                </a:solidFill>
                <a:effectLst/>
                <a:latin typeface="+mn-lt"/>
                <a:ea typeface="+mn-ea"/>
                <a:cs typeface="+mn-cs"/>
              </a:rPr>
              <a:t>Revert to the single inspector role so that more colleagues can deliver inspection activity.</a:t>
            </a:r>
            <a:br>
              <a:rPr lang="en-GB" sz="1200" b="0" i="0" kern="1200" dirty="0">
                <a:solidFill>
                  <a:schemeClr val="dk1"/>
                </a:solidFill>
                <a:effectLst/>
                <a:latin typeface="+mn-lt"/>
                <a:ea typeface="+mn-ea"/>
                <a:cs typeface="+mn-cs"/>
              </a:rPr>
            </a:br>
            <a:r>
              <a:rPr lang="en-GB" sz="1200" b="0" i="0" kern="1200" dirty="0">
                <a:solidFill>
                  <a:schemeClr val="dk1"/>
                </a:solidFill>
                <a:effectLst/>
                <a:latin typeface="+mn-lt"/>
                <a:ea typeface="+mn-ea"/>
                <a:cs typeface="+mn-cs"/>
              </a:rPr>
              <a:t>We will reach out to people who have left the CQC recently </a:t>
            </a:r>
            <a:br>
              <a:rPr lang="en-GB" sz="1200" b="0" i="0" kern="1200" dirty="0">
                <a:solidFill>
                  <a:schemeClr val="dk1"/>
                </a:solidFill>
                <a:effectLst/>
                <a:latin typeface="+mn-lt"/>
                <a:ea typeface="+mn-ea"/>
                <a:cs typeface="+mn-cs"/>
              </a:rPr>
            </a:br>
            <a:r>
              <a:rPr lang="en-GB" sz="1200" b="0" i="0" kern="1200" dirty="0">
                <a:solidFill>
                  <a:schemeClr val="dk1"/>
                </a:solidFill>
                <a:effectLst/>
                <a:latin typeface="+mn-lt"/>
                <a:ea typeface="+mn-ea"/>
                <a:cs typeface="+mn-cs"/>
              </a:rPr>
              <a:t>More Work Needed to Develop Good Quality Assessment </a:t>
            </a:r>
            <a:br>
              <a:rPr lang="en-GB" sz="1200" b="0" i="0" kern="1200" dirty="0">
                <a:solidFill>
                  <a:schemeClr val="dk1"/>
                </a:solidFill>
                <a:effectLst/>
                <a:latin typeface="+mn-lt"/>
                <a:ea typeface="+mn-ea"/>
                <a:cs typeface="+mn-cs"/>
              </a:rPr>
            </a:br>
            <a:r>
              <a:rPr lang="en-GB" sz="1200" b="0" i="0" kern="1200" dirty="0">
                <a:solidFill>
                  <a:schemeClr val="dk1"/>
                </a:solidFill>
                <a:effectLst/>
                <a:latin typeface="+mn-lt"/>
                <a:ea typeface="+mn-ea"/>
                <a:cs typeface="+mn-cs"/>
              </a:rPr>
              <a:t>Work is underway however not evolved to provide timescales yet for the Inspection </a:t>
            </a:r>
            <a:br>
              <a:rPr lang="en-GB" sz="1200" b="0" i="0" kern="1200" dirty="0">
                <a:solidFill>
                  <a:schemeClr val="dk1"/>
                </a:solidFill>
                <a:effectLst/>
                <a:latin typeface="+mn-lt"/>
                <a:ea typeface="+mn-ea"/>
                <a:cs typeface="+mn-cs"/>
              </a:rPr>
            </a:br>
            <a:r>
              <a:rPr lang="en-GB" sz="1200" b="0" i="0" kern="1200" dirty="0">
                <a:solidFill>
                  <a:schemeClr val="dk1"/>
                </a:solidFill>
                <a:effectLst/>
                <a:latin typeface="+mn-lt"/>
                <a:ea typeface="+mn-ea"/>
                <a:cs typeface="+mn-cs"/>
              </a:rPr>
              <a:t>A Provider handbook is underway</a:t>
            </a:r>
            <a:endParaRPr lang="en-GB" sz="1200" b="0" i="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endParaRPr kumimoji="0" lang="en-US" altLang="en-US" sz="1400" b="0" i="0" u="none" strike="noStrike" cap="none" normalizeH="0" baseline="0" dirty="0">
              <a:ln>
                <a:noFill/>
              </a:ln>
              <a:solidFill>
                <a:srgbClr val="0B0C0C"/>
              </a:solidFill>
              <a:effectLst/>
              <a:latin typeface="GDS Transpor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8" name="Picture 7">
            <a:extLst>
              <a:ext uri="{FF2B5EF4-FFF2-40B4-BE49-F238E27FC236}">
                <a16:creationId xmlns:a16="http://schemas.microsoft.com/office/drawing/2014/main" id="{A280DA34-B170-2014-96B3-BF13E030B681}"/>
              </a:ext>
            </a:extLst>
          </p:cNvPr>
          <p:cNvPicPr>
            <a:picLocks noChangeAspect="1"/>
          </p:cNvPicPr>
          <p:nvPr/>
        </p:nvPicPr>
        <p:blipFill>
          <a:blip r:embed="rId3"/>
          <a:stretch>
            <a:fillRect/>
          </a:stretch>
        </p:blipFill>
        <p:spPr>
          <a:xfrm>
            <a:off x="510497" y="6085492"/>
            <a:ext cx="2353455" cy="772508"/>
          </a:xfrm>
          <a:prstGeom prst="rect">
            <a:avLst/>
          </a:prstGeom>
        </p:spPr>
      </p:pic>
    </p:spTree>
    <p:extLst>
      <p:ext uri="{BB962C8B-B14F-4D97-AF65-F5344CB8AC3E}">
        <p14:creationId xmlns:p14="http://schemas.microsoft.com/office/powerpoint/2010/main" val="3856642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564B289-9BCD-AE7B-9D9D-3E00E0C72DFB}"/>
              </a:ext>
            </a:extLst>
          </p:cNvPr>
          <p:cNvSpPr/>
          <p:nvPr/>
        </p:nvSpPr>
        <p:spPr>
          <a:xfrm>
            <a:off x="7046976" y="-14288"/>
            <a:ext cx="5145024" cy="699451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EEFAD791-E813-75D9-F1EA-5279E484D06D}"/>
              </a:ext>
            </a:extLst>
          </p:cNvPr>
          <p:cNvSpPr txBox="1"/>
          <p:nvPr/>
        </p:nvSpPr>
        <p:spPr>
          <a:xfrm>
            <a:off x="864086" y="1090702"/>
            <a:ext cx="10807457" cy="5000793"/>
          </a:xfrm>
          <a:prstGeom prst="rect">
            <a:avLst/>
          </a:prstGeom>
          <a:noFill/>
        </p:spPr>
        <p:txBody>
          <a:bodyPr wrap="square">
            <a:spAutoFit/>
          </a:bodyPr>
          <a:lstStyle/>
          <a:p>
            <a:pPr marL="342900" indent="-342900">
              <a:lnSpc>
                <a:spcPct val="107000"/>
              </a:lnSpc>
              <a:spcAft>
                <a:spcPts val="600"/>
              </a:spcAft>
              <a:buClr>
                <a:srgbClr val="14D5BB"/>
              </a:buClr>
              <a:buSzPct val="120000"/>
              <a:buFont typeface="Arial" panose="020B0604020202020204" pitchFamily="34" charset="0"/>
              <a:buChar char="•"/>
            </a:pPr>
            <a:r>
              <a:rPr lang="en-GB" sz="1400" b="1" kern="100" spc="50" dirty="0">
                <a:solidFill>
                  <a:srgbClr val="246F74"/>
                </a:solidFill>
                <a:latin typeface="Calibri" panose="020F0502020204030204" pitchFamily="34" charset="0"/>
                <a:ea typeface="Calibri" panose="020F0502020204030204" pitchFamily="34" charset="0"/>
                <a:cs typeface="Calibri" panose="020F0502020204030204" pitchFamily="34" charset="0"/>
              </a:rPr>
              <a:t>Whistleblowing</a:t>
            </a:r>
            <a:r>
              <a:rPr lang="en-GB" sz="1400"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 - CQC will review their KPI’s to ensure whistleblowing concerns are responded to more responsively</a:t>
            </a:r>
          </a:p>
          <a:p>
            <a:pPr marL="342900" indent="-342900">
              <a:lnSpc>
                <a:spcPct val="107000"/>
              </a:lnSpc>
              <a:spcAft>
                <a:spcPts val="600"/>
              </a:spcAft>
              <a:buClr>
                <a:srgbClr val="14D5BB"/>
              </a:buClr>
              <a:buSzPct val="120000"/>
              <a:buFont typeface="Arial" panose="020B0604020202020204" pitchFamily="34" charset="0"/>
              <a:buChar char="•"/>
            </a:pPr>
            <a:r>
              <a:rPr lang="en-GB" sz="1400" b="1" kern="100" spc="50" dirty="0">
                <a:solidFill>
                  <a:srgbClr val="246F74"/>
                </a:solidFill>
                <a:latin typeface="Calibri" panose="020F0502020204030204" pitchFamily="34" charset="0"/>
                <a:ea typeface="Calibri" panose="020F0502020204030204" pitchFamily="34" charset="0"/>
                <a:cs typeface="Calibri" panose="020F0502020204030204" pitchFamily="34" charset="0"/>
              </a:rPr>
              <a:t>CQC Confirmed there will be a handbook for providers </a:t>
            </a:r>
          </a:p>
          <a:p>
            <a:pPr marL="342900" indent="-342900">
              <a:lnSpc>
                <a:spcPct val="107000"/>
              </a:lnSpc>
              <a:spcAft>
                <a:spcPts val="600"/>
              </a:spcAft>
              <a:buClr>
                <a:srgbClr val="14D5BB"/>
              </a:buClr>
              <a:buSzPct val="120000"/>
              <a:buFont typeface="Arial" panose="020B0604020202020204" pitchFamily="34" charset="0"/>
              <a:buChar char="•"/>
            </a:pPr>
            <a:r>
              <a:rPr lang="en-GB" sz="1400" b="1" kern="100" spc="50" dirty="0">
                <a:solidFill>
                  <a:srgbClr val="246F74"/>
                </a:solidFill>
                <a:latin typeface="Calibri" panose="020F0502020204030204" pitchFamily="34" charset="0"/>
                <a:ea typeface="Calibri" panose="020F0502020204030204" pitchFamily="34" charset="0"/>
                <a:cs typeface="Calibri" panose="020F0502020204030204" pitchFamily="34" charset="0"/>
              </a:rPr>
              <a:t>Drive Registration Applications </a:t>
            </a:r>
            <a:r>
              <a:rPr lang="en-GB" sz="1400"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 continue to recruit to meet the need of Registration and reduce sitting applications </a:t>
            </a:r>
          </a:p>
          <a:p>
            <a:pPr marL="342900" indent="-342900">
              <a:lnSpc>
                <a:spcPct val="107000"/>
              </a:lnSpc>
              <a:spcAft>
                <a:spcPts val="600"/>
              </a:spcAft>
              <a:buClr>
                <a:srgbClr val="14D5BB"/>
              </a:buClr>
              <a:buSzPct val="120000"/>
              <a:buFont typeface="Arial" panose="020B0604020202020204" pitchFamily="34" charset="0"/>
              <a:buChar char="•"/>
            </a:pPr>
            <a:r>
              <a:rPr lang="en-GB" sz="1400" b="1" kern="100" spc="50" dirty="0">
                <a:solidFill>
                  <a:srgbClr val="246F74"/>
                </a:solidFill>
                <a:latin typeface="Calibri" panose="020F0502020204030204" pitchFamily="34" charset="0"/>
                <a:ea typeface="Calibri" panose="020F0502020204030204" pitchFamily="34" charset="0"/>
                <a:cs typeface="Calibri" panose="020F0502020204030204" pitchFamily="34" charset="0"/>
              </a:rPr>
              <a:t>A review of services which currently hold Good Ratings being able to add on additional services without delay due to data already held regarding the provider- to increase services available and avoid hospital admissions</a:t>
            </a:r>
            <a:r>
              <a:rPr lang="en-GB" sz="1400"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a:t>
            </a:r>
          </a:p>
          <a:p>
            <a:pPr marL="342900" indent="-342900">
              <a:lnSpc>
                <a:spcPct val="107000"/>
              </a:lnSpc>
              <a:spcAft>
                <a:spcPts val="600"/>
              </a:spcAft>
              <a:buClr>
                <a:srgbClr val="14D5BB"/>
              </a:buClr>
              <a:buSzPct val="120000"/>
              <a:buFont typeface="Arial" panose="020B0604020202020204" pitchFamily="34" charset="0"/>
              <a:buChar char="•"/>
            </a:pPr>
            <a:r>
              <a:rPr lang="en-GB" sz="1400" b="1" kern="100" spc="50" dirty="0">
                <a:solidFill>
                  <a:srgbClr val="246F74"/>
                </a:solidFill>
                <a:latin typeface="Calibri" panose="020F0502020204030204" pitchFamily="34" charset="0"/>
                <a:ea typeface="Calibri" panose="020F0502020204030204" pitchFamily="34" charset="0"/>
                <a:cs typeface="Calibri" panose="020F0502020204030204" pitchFamily="34" charset="0"/>
              </a:rPr>
              <a:t>Those wishing to expand may have delays with their applications due to backlog </a:t>
            </a:r>
            <a:r>
              <a:rPr lang="en-GB" sz="1400"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 also ensure you do a deeper dive into investment as CQC failings has meant service ratings aren’t always reflective of current circumstances. </a:t>
            </a:r>
          </a:p>
          <a:p>
            <a:pPr marL="342900" indent="-342900">
              <a:lnSpc>
                <a:spcPct val="107000"/>
              </a:lnSpc>
              <a:spcAft>
                <a:spcPts val="600"/>
              </a:spcAft>
              <a:buClr>
                <a:srgbClr val="14D5BB"/>
              </a:buClr>
              <a:buSzPct val="120000"/>
              <a:buFont typeface="Arial" panose="020B0604020202020204" pitchFamily="34" charset="0"/>
              <a:buChar char="•"/>
            </a:pPr>
            <a:r>
              <a:rPr lang="en-GB" sz="1400" b="1" kern="100" spc="50" dirty="0">
                <a:solidFill>
                  <a:srgbClr val="246F74"/>
                </a:solidFill>
                <a:latin typeface="Calibri" panose="020F0502020204030204" pitchFamily="34" charset="0"/>
                <a:ea typeface="Calibri" panose="020F0502020204030204" pitchFamily="34" charset="0"/>
                <a:cs typeface="Calibri" panose="020F0502020204030204" pitchFamily="34" charset="0"/>
              </a:rPr>
              <a:t>Quality Improvement plans may be used as a single source of truth-</a:t>
            </a:r>
            <a:r>
              <a:rPr lang="en-GB" sz="1400"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 ensuring evidence and feedback is used proactively to drive service improvement throughout delivery of care and support. </a:t>
            </a:r>
          </a:p>
          <a:p>
            <a:pPr marL="342900" indent="-342900">
              <a:lnSpc>
                <a:spcPct val="107000"/>
              </a:lnSpc>
              <a:spcAft>
                <a:spcPts val="600"/>
              </a:spcAft>
              <a:buClr>
                <a:srgbClr val="14D5BB"/>
              </a:buClr>
              <a:buSzPct val="120000"/>
              <a:buFont typeface="Arial" panose="020B0604020202020204" pitchFamily="34" charset="0"/>
              <a:buChar char="•"/>
            </a:pPr>
            <a:r>
              <a:rPr lang="en-GB" sz="1400" b="1" kern="100" spc="50" dirty="0">
                <a:solidFill>
                  <a:srgbClr val="246F74"/>
                </a:solidFill>
                <a:latin typeface="Calibri" panose="020F0502020204030204" pitchFamily="34" charset="0"/>
                <a:ea typeface="Calibri" panose="020F0502020204030204" pitchFamily="34" charset="0"/>
                <a:cs typeface="Calibri" panose="020F0502020204030204" pitchFamily="34" charset="0"/>
              </a:rPr>
              <a:t>An influx of Inspection </a:t>
            </a:r>
            <a:r>
              <a:rPr lang="en-GB" sz="1400"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 CQC reviewing services that have continued Inadequate ratings from historical information </a:t>
            </a:r>
          </a:p>
          <a:p>
            <a:pPr marL="342900" indent="-342900">
              <a:lnSpc>
                <a:spcPct val="107000"/>
              </a:lnSpc>
              <a:spcAft>
                <a:spcPts val="600"/>
              </a:spcAft>
              <a:buClr>
                <a:srgbClr val="14D5BB"/>
              </a:buClr>
              <a:buSzPct val="120000"/>
              <a:buFont typeface="Arial" panose="020B0604020202020204" pitchFamily="34" charset="0"/>
              <a:buChar char="•"/>
            </a:pPr>
            <a:r>
              <a:rPr lang="en-GB" sz="1400" b="1" kern="100" spc="50" dirty="0">
                <a:solidFill>
                  <a:srgbClr val="246F74"/>
                </a:solidFill>
                <a:latin typeface="Calibri" panose="020F0502020204030204" pitchFamily="34" charset="0"/>
                <a:ea typeface="Calibri" panose="020F0502020204030204" pitchFamily="34" charset="0"/>
                <a:cs typeface="Calibri" panose="020F0502020204030204" pitchFamily="34" charset="0"/>
              </a:rPr>
              <a:t>Services which have previously been rated Inadequate or Requires Improvement receiving a comprehensive Inspection for the areas which were given this rating. </a:t>
            </a:r>
          </a:p>
          <a:p>
            <a:pPr marL="342900" indent="-342900">
              <a:lnSpc>
                <a:spcPct val="107000"/>
              </a:lnSpc>
              <a:spcAft>
                <a:spcPts val="600"/>
              </a:spcAft>
              <a:buClr>
                <a:srgbClr val="14D5BB"/>
              </a:buClr>
              <a:buSzPct val="120000"/>
              <a:buFont typeface="Arial" panose="020B0604020202020204" pitchFamily="34" charset="0"/>
              <a:buChar char="•"/>
            </a:pPr>
            <a:r>
              <a:rPr lang="en-GB" sz="1400" b="1" kern="100" spc="50" dirty="0">
                <a:solidFill>
                  <a:srgbClr val="246F74"/>
                </a:solidFill>
                <a:latin typeface="Calibri" panose="020F0502020204030204" pitchFamily="34" charset="0"/>
                <a:ea typeface="Calibri" panose="020F0502020204030204" pitchFamily="34" charset="0"/>
                <a:cs typeface="Calibri" panose="020F0502020204030204" pitchFamily="34" charset="0"/>
              </a:rPr>
              <a:t>Revert to previous timeframes of Inspection </a:t>
            </a:r>
            <a:r>
              <a:rPr lang="en-GB" sz="1400"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e.g. Inadequate Services receive inspection within 6 months, Requires Improvement – 18 months Consultation around Inspection – release of guidance for providers to outline the frequency of inspection.  Feedback is valued and drawn upon to highlight a need for Inspection. </a:t>
            </a:r>
          </a:p>
          <a:p>
            <a:pPr marL="342900" indent="-342900">
              <a:lnSpc>
                <a:spcPct val="107000"/>
              </a:lnSpc>
              <a:spcAft>
                <a:spcPts val="600"/>
              </a:spcAft>
              <a:buClr>
                <a:srgbClr val="14D5BB"/>
              </a:buClr>
              <a:buSzPct val="120000"/>
              <a:buFont typeface="Arial" panose="020B0604020202020204" pitchFamily="34" charset="0"/>
              <a:buChar char="•"/>
            </a:pPr>
            <a:r>
              <a:rPr lang="en-GB" sz="1400" b="1" kern="100" spc="50" dirty="0">
                <a:solidFill>
                  <a:srgbClr val="246F74"/>
                </a:solidFill>
                <a:latin typeface="Calibri" panose="020F0502020204030204" pitchFamily="34" charset="0"/>
                <a:ea typeface="Calibri" panose="020F0502020204030204" pitchFamily="34" charset="0"/>
                <a:cs typeface="Calibri" panose="020F0502020204030204" pitchFamily="34" charset="0"/>
              </a:rPr>
              <a:t>Requests for data and how you as a provider has used this to implement positive changes or be proactive in risk management </a:t>
            </a:r>
          </a:p>
          <a:p>
            <a:pPr marL="342900" indent="-342900">
              <a:lnSpc>
                <a:spcPct val="107000"/>
              </a:lnSpc>
              <a:spcAft>
                <a:spcPts val="600"/>
              </a:spcAft>
              <a:buClr>
                <a:srgbClr val="14D5BB"/>
              </a:buClr>
              <a:buSzPct val="120000"/>
              <a:buFont typeface="Arial" panose="020B0604020202020204" pitchFamily="34" charset="0"/>
              <a:buChar char="•"/>
            </a:pPr>
            <a:r>
              <a:rPr lang="en-GB" sz="1400" b="1" kern="100" spc="50" dirty="0">
                <a:solidFill>
                  <a:srgbClr val="246F74"/>
                </a:solidFill>
                <a:latin typeface="Calibri" panose="020F0502020204030204" pitchFamily="34" charset="0"/>
                <a:ea typeface="Calibri" panose="020F0502020204030204" pitchFamily="34" charset="0"/>
                <a:cs typeface="Calibri" panose="020F0502020204030204" pitchFamily="34" charset="0"/>
              </a:rPr>
              <a:t>Reports being published sooner </a:t>
            </a:r>
            <a:r>
              <a:rPr lang="en-GB" sz="1400" kern="100" spc="50" dirty="0">
                <a:solidFill>
                  <a:srgbClr val="262C42"/>
                </a:solidFill>
                <a:latin typeface="Calibri" panose="020F0502020204030204" pitchFamily="34" charset="0"/>
                <a:ea typeface="Calibri" panose="020F0502020204030204" pitchFamily="34" charset="0"/>
                <a:cs typeface="Calibri" panose="020F0502020204030204" pitchFamily="34" charset="0"/>
              </a:rPr>
              <a:t>– we found evidence from inspections in the past 7 months of Inspections producing Inadequate ratings yet reports not being published until 6 months later. </a:t>
            </a:r>
          </a:p>
        </p:txBody>
      </p:sp>
      <p:pic>
        <p:nvPicPr>
          <p:cNvPr id="7" name="Picture 6">
            <a:extLst>
              <a:ext uri="{FF2B5EF4-FFF2-40B4-BE49-F238E27FC236}">
                <a16:creationId xmlns:a16="http://schemas.microsoft.com/office/drawing/2014/main" id="{55B25B07-39D7-12E3-3E43-D7B91C54DB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5220" y="222624"/>
            <a:ext cx="1965960" cy="631166"/>
          </a:xfrm>
          <a:prstGeom prst="rect">
            <a:avLst/>
          </a:prstGeom>
        </p:spPr>
      </p:pic>
      <p:sp>
        <p:nvSpPr>
          <p:cNvPr id="8" name="TextBox 7">
            <a:extLst>
              <a:ext uri="{FF2B5EF4-FFF2-40B4-BE49-F238E27FC236}">
                <a16:creationId xmlns:a16="http://schemas.microsoft.com/office/drawing/2014/main" id="{980B5681-2FD5-5DBC-77F5-8277259E08B7}"/>
              </a:ext>
            </a:extLst>
          </p:cNvPr>
          <p:cNvSpPr txBox="1"/>
          <p:nvPr/>
        </p:nvSpPr>
        <p:spPr>
          <a:xfrm>
            <a:off x="864086" y="400459"/>
            <a:ext cx="7868091" cy="584775"/>
          </a:xfrm>
          <a:prstGeom prst="rect">
            <a:avLst/>
          </a:prstGeom>
          <a:noFill/>
        </p:spPr>
        <p:txBody>
          <a:bodyPr wrap="square" rtlCol="0">
            <a:spAutoFit/>
          </a:bodyPr>
          <a:lstStyle/>
          <a:p>
            <a:r>
              <a:rPr lang="en-GB" sz="3200" b="1" dirty="0">
                <a:solidFill>
                  <a:srgbClr val="246F74"/>
                </a:solidFill>
                <a:latin typeface="Calibri" panose="020F0502020204030204" pitchFamily="34" charset="0"/>
                <a:ea typeface="Calibri" panose="020F0502020204030204" pitchFamily="34" charset="0"/>
                <a:cs typeface="Calibri" panose="020F0502020204030204" pitchFamily="34" charset="0"/>
              </a:rPr>
              <a:t>The Benefits…</a:t>
            </a:r>
            <a:endParaRPr lang="en-GB" sz="3200" dirty="0">
              <a:solidFill>
                <a:srgbClr val="246F74"/>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61598316"/>
      </p:ext>
    </p:extLst>
  </p:cSld>
  <p:clrMapOvr>
    <a:masterClrMapping/>
  </p:clrMapOvr>
</p:sld>
</file>

<file path=ppt/theme/theme1.xml><?xml version="1.0" encoding="utf-8"?>
<a:theme xmlns:a="http://schemas.openxmlformats.org/drawingml/2006/main" name="Facet">
  <a:themeElements>
    <a:clrScheme name="Custom 5">
      <a:dk1>
        <a:sysClr val="windowText" lastClr="000000"/>
      </a:dk1>
      <a:lt1>
        <a:sysClr val="window" lastClr="FFFFFF"/>
      </a:lt1>
      <a:dk2>
        <a:srgbClr val="2C3C43"/>
      </a:dk2>
      <a:lt2>
        <a:srgbClr val="EBEBEB"/>
      </a:lt2>
      <a:accent1>
        <a:srgbClr val="22696F"/>
      </a:accent1>
      <a:accent2>
        <a:srgbClr val="14D5BB"/>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1CC1BD42A45B41A5B5967B591196DB" ma:contentTypeVersion="16" ma:contentTypeDescription="Create a new document." ma:contentTypeScope="" ma:versionID="b68854e4ff2d0019ed1c8ddd60cc072c">
  <xsd:schema xmlns:xsd="http://www.w3.org/2001/XMLSchema" xmlns:xs="http://www.w3.org/2001/XMLSchema" xmlns:p="http://schemas.microsoft.com/office/2006/metadata/properties" xmlns:ns2="ea81b3dc-3d72-4046-865a-3d19db8bad6d" xmlns:ns3="1a3d56c5-2c4b-4639-8090-01720d69c7a8" targetNamespace="http://schemas.microsoft.com/office/2006/metadata/properties" ma:root="true" ma:fieldsID="989e35e3cc22f185c0064996a6a47056" ns2:_="" ns3:_="">
    <xsd:import namespace="ea81b3dc-3d72-4046-865a-3d19db8bad6d"/>
    <xsd:import namespace="1a3d56c5-2c4b-4639-8090-01720d69c7a8"/>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Imag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81b3dc-3d72-4046-865a-3d19db8bad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a5c5b7b9-d7b5-4877-9e00-72022195986f"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Image" ma:index="21" nillable="true" ma:displayName="Image" ma:format="Thumbnail" ma:internalName="Image">
      <xsd:simpleType>
        <xsd:restriction base="dms:Unknown"/>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a3d56c5-2c4b-4639-8090-01720d69c7a8"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d73277a4-1b49-4203-8b45-07b404aaef6e}" ma:internalName="TaxCatchAll" ma:showField="CatchAllData" ma:web="1a3d56c5-2c4b-4639-8090-01720d69c7a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a3d56c5-2c4b-4639-8090-01720d69c7a8" xsi:nil="true"/>
    <Image xmlns="ea81b3dc-3d72-4046-865a-3d19db8bad6d" xsi:nil="true"/>
    <lcf76f155ced4ddcb4097134ff3c332f xmlns="ea81b3dc-3d72-4046-865a-3d19db8bad6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A616E0F-FB90-4E50-ACA1-DD315767659B}"/>
</file>

<file path=customXml/itemProps2.xml><?xml version="1.0" encoding="utf-8"?>
<ds:datastoreItem xmlns:ds="http://schemas.openxmlformats.org/officeDocument/2006/customXml" ds:itemID="{91B9364F-4709-4CF0-9635-AA1044BC58F2}"/>
</file>

<file path=customXml/itemProps3.xml><?xml version="1.0" encoding="utf-8"?>
<ds:datastoreItem xmlns:ds="http://schemas.openxmlformats.org/officeDocument/2006/customXml" ds:itemID="{B3A986EF-0A21-460C-8050-99DBEE1D55C7}"/>
</file>

<file path=docProps/app.xml><?xml version="1.0" encoding="utf-8"?>
<Properties xmlns="http://schemas.openxmlformats.org/officeDocument/2006/extended-properties" xmlns:vt="http://schemas.openxmlformats.org/officeDocument/2006/docPropsVTypes">
  <Template>Facet</Template>
  <TotalTime>3223</TotalTime>
  <Words>3786</Words>
  <Application>Microsoft Office PowerPoint</Application>
  <PresentationFormat>Widescreen</PresentationFormat>
  <Paragraphs>359</Paragraphs>
  <Slides>21</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Aptos</vt:lpstr>
      <vt:lpstr>Arial</vt:lpstr>
      <vt:lpstr>Calibri</vt:lpstr>
      <vt:lpstr>GDS Transport</vt:lpstr>
      <vt:lpstr>Open Sans</vt:lpstr>
      <vt:lpstr>Trebuchet MS</vt:lpstr>
      <vt:lpstr>Wingdings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Cooper</dc:creator>
  <cp:lastModifiedBy>Deborah Sinclair</cp:lastModifiedBy>
  <cp:revision>37</cp:revision>
  <dcterms:created xsi:type="dcterms:W3CDTF">2024-04-15T09:35:03Z</dcterms:created>
  <dcterms:modified xsi:type="dcterms:W3CDTF">2024-09-09T10:34:52Z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0x010100601CC1BD42A45B41A5B5967B591196DB</vt:lpwstr>
  </property>
</Properties>
</file>