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18.xml" ContentType="application/vnd.openxmlformats-officedocument.presentationml.notesSlide+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Metadata/LabelInfo.xml" ContentType="application/vnd.ms-office.classificationlabel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openxmlformats.org/officeDocument/2006/relationships/custom-properties" Target="docProps/custom.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256" r:id="rId2"/>
    <p:sldId id="377" r:id="rId3"/>
    <p:sldId id="404" r:id="rId4"/>
    <p:sldId id="382" r:id="rId5"/>
    <p:sldId id="383" r:id="rId6"/>
    <p:sldId id="429" r:id="rId7"/>
    <p:sldId id="430" r:id="rId8"/>
    <p:sldId id="431" r:id="rId9"/>
    <p:sldId id="432" r:id="rId10"/>
    <p:sldId id="434" r:id="rId11"/>
    <p:sldId id="438" r:id="rId12"/>
    <p:sldId id="439" r:id="rId13"/>
    <p:sldId id="302" r:id="rId14"/>
    <p:sldId id="284" r:id="rId15"/>
    <p:sldId id="441" r:id="rId16"/>
    <p:sldId id="288" r:id="rId17"/>
    <p:sldId id="303" r:id="rId18"/>
    <p:sldId id="320" r:id="rId19"/>
    <p:sldId id="304" r:id="rId20"/>
    <p:sldId id="305" r:id="rId21"/>
    <p:sldId id="309" r:id="rId22"/>
    <p:sldId id="307" r:id="rId23"/>
    <p:sldId id="308" r:id="rId24"/>
    <p:sldId id="299" r:id="rId25"/>
    <p:sldId id="317" r:id="rId26"/>
    <p:sldId id="319" r:id="rId27"/>
    <p:sldId id="323" r:id="rId28"/>
    <p:sldId id="407" r:id="rId29"/>
    <p:sldId id="408" r:id="rId30"/>
    <p:sldId id="413" r:id="rId31"/>
    <p:sldId id="442" r:id="rId32"/>
    <p:sldId id="445" r:id="rId33"/>
    <p:sldId id="448" r:id="rId34"/>
    <p:sldId id="446" r:id="rId35"/>
    <p:sldId id="447" r:id="rId36"/>
    <p:sldId id="444" r:id="rId37"/>
    <p:sldId id="443" r:id="rId38"/>
    <p:sldId id="449" r:id="rId39"/>
    <p:sldId id="450" r:id="rId40"/>
    <p:sldId id="451" r:id="rId41"/>
    <p:sldId id="452" r:id="rId42"/>
    <p:sldId id="453" r:id="rId43"/>
    <p:sldId id="454" r:id="rId44"/>
    <p:sldId id="455" r:id="rId45"/>
    <p:sldId id="456" r:id="rId46"/>
  </p:sldIdLst>
  <p:sldSz cx="12192000" cy="6858000"/>
  <p:notesSz cx="6808788"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105" d="100"/>
          <a:sy n="105" d="100"/>
        </p:scale>
        <p:origin x="77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customXml" Target="../customXml/item2.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885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6737" y="0"/>
            <a:ext cx="2950475" cy="498852"/>
          </a:xfrm>
          <a:prstGeom prst="rect">
            <a:avLst/>
          </a:prstGeom>
        </p:spPr>
        <p:txBody>
          <a:bodyPr vert="horz" lIns="91440" tIns="45720" rIns="91440" bIns="45720" rtlCol="0"/>
          <a:lstStyle>
            <a:lvl1pPr algn="r">
              <a:defRPr sz="1200"/>
            </a:lvl1pPr>
          </a:lstStyle>
          <a:p>
            <a:fld id="{F24F70E9-7D6E-4E48-A8FB-4BBF787A76E6}" type="datetimeFigureOut">
              <a:rPr lang="en-GB" smtClean="0"/>
              <a:t>27/08/2024</a:t>
            </a:fld>
            <a:endParaRPr lang="en-GB"/>
          </a:p>
        </p:txBody>
      </p:sp>
      <p:sp>
        <p:nvSpPr>
          <p:cNvPr id="4" name="Slide Image Placeholder 3"/>
          <p:cNvSpPr>
            <a:spLocks noGrp="1" noRot="1" noChangeAspect="1"/>
          </p:cNvSpPr>
          <p:nvPr>
            <p:ph type="sldImg" idx="2"/>
          </p:nvPr>
        </p:nvSpPr>
        <p:spPr>
          <a:xfrm>
            <a:off x="422275" y="1243013"/>
            <a:ext cx="5964238" cy="33559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0879" y="4784835"/>
            <a:ext cx="5447030" cy="391486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3662"/>
            <a:ext cx="2950475" cy="49885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6737" y="9443662"/>
            <a:ext cx="2950475" cy="498851"/>
          </a:xfrm>
          <a:prstGeom prst="rect">
            <a:avLst/>
          </a:prstGeom>
        </p:spPr>
        <p:txBody>
          <a:bodyPr vert="horz" lIns="91440" tIns="45720" rIns="91440" bIns="45720" rtlCol="0" anchor="b"/>
          <a:lstStyle>
            <a:lvl1pPr algn="r">
              <a:defRPr sz="1200"/>
            </a:lvl1pPr>
          </a:lstStyle>
          <a:p>
            <a:fld id="{73AE2D3B-A91A-40C9-BFFA-13E96E90396F}" type="slidenum">
              <a:rPr lang="en-GB" smtClean="0"/>
              <a:t>‹#›</a:t>
            </a:fld>
            <a:endParaRPr lang="en-GB"/>
          </a:p>
        </p:txBody>
      </p:sp>
    </p:spTree>
    <p:extLst>
      <p:ext uri="{BB962C8B-B14F-4D97-AF65-F5344CB8AC3E}">
        <p14:creationId xmlns:p14="http://schemas.microsoft.com/office/powerpoint/2010/main" val="32491967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886C4C7B-3362-C22A-F716-310BE537705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5869E716-E907-F679-70AD-97D431C7A1D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80000"/>
              </a:lnSpc>
            </a:pPr>
            <a:r>
              <a:rPr lang="en-GB" altLang="en-US" sz="1100" b="1">
                <a:latin typeface="Arial" panose="020B0604020202020204" pitchFamily="34" charset="0"/>
              </a:rPr>
              <a:t>Slide 2</a:t>
            </a:r>
          </a:p>
          <a:p>
            <a:pPr eaLnBrk="1" hangingPunct="1">
              <a:lnSpc>
                <a:spcPct val="80000"/>
              </a:lnSpc>
            </a:pPr>
            <a:r>
              <a:rPr lang="en-GB" altLang="en-US" sz="1100" b="1">
                <a:latin typeface="Arial" panose="020B0604020202020204" pitchFamily="34" charset="0"/>
              </a:rPr>
              <a:t>Overview of Personal Independence Payment</a:t>
            </a:r>
          </a:p>
          <a:p>
            <a:pPr eaLnBrk="1" hangingPunct="1">
              <a:lnSpc>
                <a:spcPct val="80000"/>
              </a:lnSpc>
              <a:buFontTx/>
              <a:buChar char="•"/>
            </a:pPr>
            <a:r>
              <a:rPr lang="en-GB" altLang="en-US" sz="1100">
                <a:latin typeface="Arial" panose="020B0604020202020204" pitchFamily="34" charset="0"/>
              </a:rPr>
              <a:t>This slide outlines basic purpose of PIP – potential claimants can be signposted to claim – more information about eligibility is available in the PIP Toolkit for support organisations – link provided on the final slide of this pack.</a:t>
            </a:r>
          </a:p>
          <a:p>
            <a:pPr eaLnBrk="1" hangingPunct="1">
              <a:lnSpc>
                <a:spcPct val="80000"/>
              </a:lnSpc>
              <a:buFontTx/>
              <a:buChar char="•"/>
            </a:pPr>
            <a:r>
              <a:rPr lang="en-GB" altLang="en-US" sz="1100">
                <a:latin typeface="Arial" panose="020B0604020202020204" pitchFamily="34" charset="0"/>
              </a:rPr>
              <a:t>PIP is for adults aged 16 to 64, DLA remains for children up to the age of 16, and DLA recipients aged 65 or over (on 8 April 2013 – the day PIP was introduced)</a:t>
            </a:r>
          </a:p>
          <a:p>
            <a:pPr eaLnBrk="1" hangingPunct="1">
              <a:lnSpc>
                <a:spcPct val="80000"/>
              </a:lnSpc>
              <a:buFontTx/>
              <a:buChar char="•"/>
            </a:pPr>
            <a:r>
              <a:rPr lang="en-GB" altLang="en-US" sz="1100">
                <a:latin typeface="Arial" panose="020B0604020202020204" pitchFamily="34" charset="0"/>
              </a:rPr>
              <a:t>There are no automatic entitlements to PIP - Entitlement to PIP will be based on the effect a long-term health condition or disability has on the claimant’s daily life it is not based on the type of condition/illness or disability they have</a:t>
            </a:r>
          </a:p>
          <a:p>
            <a:pPr eaLnBrk="1" hangingPunct="1">
              <a:lnSpc>
                <a:spcPct val="80000"/>
              </a:lnSpc>
              <a:buFontTx/>
              <a:buChar char="•"/>
            </a:pPr>
            <a:r>
              <a:rPr lang="en-GB" altLang="en-US" sz="1100">
                <a:latin typeface="Arial" panose="020B0604020202020204" pitchFamily="34" charset="0"/>
              </a:rPr>
              <a:t>PIP is not means tested or taxed and can be paid whether the recipient is working or not</a:t>
            </a:r>
          </a:p>
          <a:p>
            <a:pPr eaLnBrk="1" hangingPunct="1">
              <a:lnSpc>
                <a:spcPct val="80000"/>
              </a:lnSpc>
              <a:buFontTx/>
              <a:buChar char="•"/>
            </a:pPr>
            <a:r>
              <a:rPr lang="en-GB" altLang="en-US" sz="1100">
                <a:latin typeface="Arial" panose="020B0604020202020204" pitchFamily="34" charset="0"/>
              </a:rPr>
              <a:t>Individuals must have needed help for at least three months and to be likely to need it for at least another nine months</a:t>
            </a:r>
          </a:p>
          <a:p>
            <a:pPr eaLnBrk="1" hangingPunct="1">
              <a:lnSpc>
                <a:spcPct val="80000"/>
              </a:lnSpc>
              <a:buFontTx/>
              <a:buChar char="•"/>
            </a:pPr>
            <a:r>
              <a:rPr lang="en-GB" altLang="en-US" sz="1100">
                <a:latin typeface="Arial" panose="020B0604020202020204" pitchFamily="34" charset="0"/>
              </a:rPr>
              <a:t>More details about how PIP works can be found on slide 7 of this pack</a:t>
            </a:r>
          </a:p>
          <a:p>
            <a:pPr eaLnBrk="1" hangingPunct="1">
              <a:lnSpc>
                <a:spcPct val="80000"/>
              </a:lnSpc>
            </a:pPr>
            <a:endParaRPr lang="en-GB" altLang="en-US" sz="1100"/>
          </a:p>
        </p:txBody>
      </p:sp>
      <p:sp>
        <p:nvSpPr>
          <p:cNvPr id="93188" name="Slide Number Placeholder 3">
            <a:extLst>
              <a:ext uri="{FF2B5EF4-FFF2-40B4-BE49-F238E27FC236}">
                <a16:creationId xmlns:a16="http://schemas.microsoft.com/office/drawing/2014/main" id="{AD6C88B0-113A-863E-44F7-D0F2FD57E08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5F670AE-E194-455C-974D-8B51D2077530}" type="slidenum">
              <a:rPr lang="en-US" altLang="en-US"/>
              <a:pPr>
                <a:spcBef>
                  <a:spcPct val="0"/>
                </a:spcBef>
              </a:pPr>
              <a:t>2</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0850" y="1265238"/>
            <a:ext cx="6072188" cy="3416300"/>
          </a:xfrm>
        </p:spPr>
      </p:sp>
      <p:sp>
        <p:nvSpPr>
          <p:cNvPr id="3" name="Notes Placeholder 2"/>
          <p:cNvSpPr>
            <a:spLocks noGrp="1"/>
          </p:cNvSpPr>
          <p:nvPr>
            <p:ph type="body" idx="1"/>
          </p:nvPr>
        </p:nvSpPr>
        <p:spPr/>
        <p:txBody>
          <a:bodyPr/>
          <a:lstStyle/>
          <a:p>
            <a:endParaRPr lang="en-GB" dirty="0">
              <a:solidFill>
                <a:srgbClr val="FF0000"/>
              </a:solidFill>
              <a:cs typeface="Calibri"/>
            </a:endParaRPr>
          </a:p>
        </p:txBody>
      </p:sp>
      <p:sp>
        <p:nvSpPr>
          <p:cNvPr id="4" name="Slide Number Placeholder 3"/>
          <p:cNvSpPr>
            <a:spLocks noGrp="1"/>
          </p:cNvSpPr>
          <p:nvPr>
            <p:ph type="sldNum" sz="quarter" idx="10"/>
          </p:nvPr>
        </p:nvSpPr>
        <p:spPr/>
        <p:txBody>
          <a:bodyPr/>
          <a:lstStyle/>
          <a:p>
            <a:fld id="{14C9AA3D-428A-4CAF-91D9-0CAB6C90C175}" type="slidenum">
              <a:rPr lang="en-GB" smtClean="0"/>
              <a:t>15</a:t>
            </a:fld>
            <a:endParaRPr lang="en-GB"/>
          </a:p>
        </p:txBody>
      </p:sp>
    </p:spTree>
    <p:extLst>
      <p:ext uri="{BB962C8B-B14F-4D97-AF65-F5344CB8AC3E}">
        <p14:creationId xmlns:p14="http://schemas.microsoft.com/office/powerpoint/2010/main" val="34205616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0850" y="1265238"/>
            <a:ext cx="6072188" cy="3416300"/>
          </a:xfrm>
        </p:spPr>
      </p:sp>
      <p:sp>
        <p:nvSpPr>
          <p:cNvPr id="3" name="Notes Placeholder 2"/>
          <p:cNvSpPr>
            <a:spLocks noGrp="1"/>
          </p:cNvSpPr>
          <p:nvPr>
            <p:ph type="body" idx="1"/>
          </p:nvPr>
        </p:nvSpPr>
        <p:spPr/>
        <p:txBody>
          <a:bodyPr/>
          <a:lstStyle/>
          <a:p>
            <a:endParaRPr lang="en-GB" dirty="0">
              <a:ea typeface="Calibri"/>
              <a:cs typeface="Calibri"/>
            </a:endParaRPr>
          </a:p>
        </p:txBody>
      </p:sp>
      <p:sp>
        <p:nvSpPr>
          <p:cNvPr id="4" name="Slide Number Placeholder 3"/>
          <p:cNvSpPr>
            <a:spLocks noGrp="1"/>
          </p:cNvSpPr>
          <p:nvPr>
            <p:ph type="sldNum" sz="quarter" idx="10"/>
          </p:nvPr>
        </p:nvSpPr>
        <p:spPr/>
        <p:txBody>
          <a:bodyPr/>
          <a:lstStyle/>
          <a:p>
            <a:fld id="{14C9AA3D-428A-4CAF-91D9-0CAB6C90C175}" type="slidenum">
              <a:rPr lang="en-GB" smtClean="0"/>
              <a:t>16</a:t>
            </a:fld>
            <a:endParaRPr lang="en-GB"/>
          </a:p>
        </p:txBody>
      </p:sp>
    </p:spTree>
    <p:extLst>
      <p:ext uri="{BB962C8B-B14F-4D97-AF65-F5344CB8AC3E}">
        <p14:creationId xmlns:p14="http://schemas.microsoft.com/office/powerpoint/2010/main" val="30526742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0850" y="1265238"/>
            <a:ext cx="6072188" cy="34163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4C9AA3D-428A-4CAF-91D9-0CAB6C90C175}" type="slidenum">
              <a:rPr lang="en-GB" smtClean="0"/>
              <a:t>17</a:t>
            </a:fld>
            <a:endParaRPr lang="en-GB"/>
          </a:p>
        </p:txBody>
      </p:sp>
    </p:spTree>
    <p:extLst>
      <p:ext uri="{BB962C8B-B14F-4D97-AF65-F5344CB8AC3E}">
        <p14:creationId xmlns:p14="http://schemas.microsoft.com/office/powerpoint/2010/main" val="33778900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0850" y="1265238"/>
            <a:ext cx="6072188" cy="3416300"/>
          </a:xfrm>
        </p:spPr>
      </p:sp>
      <p:sp>
        <p:nvSpPr>
          <p:cNvPr id="3" name="Notes Placeholder 2"/>
          <p:cNvSpPr>
            <a:spLocks noGrp="1"/>
          </p:cNvSpPr>
          <p:nvPr>
            <p:ph type="body" idx="1"/>
          </p:nvPr>
        </p:nvSpPr>
        <p:spPr/>
        <p:txBody>
          <a:bodyPr/>
          <a:lstStyle/>
          <a:p>
            <a:pPr>
              <a:buSzPts val="1000"/>
              <a:tabLst>
                <a:tab pos="457200" algn="l"/>
              </a:tabLst>
              <a:defRPr/>
            </a:pPr>
            <a:endParaRPr kumimoji="0" lang="en-GB" sz="1200" b="1"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14C9AA3D-428A-4CAF-91D9-0CAB6C90C175}" type="slidenum">
              <a:rPr lang="en-GB" smtClean="0"/>
              <a:t>19</a:t>
            </a:fld>
            <a:endParaRPr lang="en-GB"/>
          </a:p>
        </p:txBody>
      </p:sp>
    </p:spTree>
    <p:extLst>
      <p:ext uri="{BB962C8B-B14F-4D97-AF65-F5344CB8AC3E}">
        <p14:creationId xmlns:p14="http://schemas.microsoft.com/office/powerpoint/2010/main" val="18691688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0850" y="1265238"/>
            <a:ext cx="6072188" cy="3416300"/>
          </a:xfrm>
        </p:spPr>
      </p:sp>
      <p:sp>
        <p:nvSpPr>
          <p:cNvPr id="3" name="Notes Placeholder 2"/>
          <p:cNvSpPr>
            <a:spLocks noGrp="1"/>
          </p:cNvSpPr>
          <p:nvPr>
            <p:ph type="body" idx="1"/>
          </p:nvPr>
        </p:nvSpPr>
        <p:spPr/>
        <p:txBody>
          <a:bodyPr/>
          <a:lstStyle/>
          <a:p>
            <a:pPr lvl="0"/>
            <a:endParaRPr lang="en-GB" dirty="0"/>
          </a:p>
        </p:txBody>
      </p:sp>
      <p:sp>
        <p:nvSpPr>
          <p:cNvPr id="4" name="Slide Number Placeholder 3"/>
          <p:cNvSpPr>
            <a:spLocks noGrp="1"/>
          </p:cNvSpPr>
          <p:nvPr>
            <p:ph type="sldNum" sz="quarter" idx="10"/>
          </p:nvPr>
        </p:nvSpPr>
        <p:spPr/>
        <p:txBody>
          <a:bodyPr/>
          <a:lstStyle/>
          <a:p>
            <a:fld id="{14C9AA3D-428A-4CAF-91D9-0CAB6C90C175}" type="slidenum">
              <a:rPr lang="en-GB" smtClean="0"/>
              <a:t>20</a:t>
            </a:fld>
            <a:endParaRPr lang="en-GB"/>
          </a:p>
        </p:txBody>
      </p:sp>
    </p:spTree>
    <p:extLst>
      <p:ext uri="{BB962C8B-B14F-4D97-AF65-F5344CB8AC3E}">
        <p14:creationId xmlns:p14="http://schemas.microsoft.com/office/powerpoint/2010/main" val="19791768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0850" y="1265238"/>
            <a:ext cx="6072188" cy="3416300"/>
          </a:xfrm>
        </p:spPr>
      </p:sp>
      <p:sp>
        <p:nvSpPr>
          <p:cNvPr id="3" name="Notes Placeholder 2"/>
          <p:cNvSpPr>
            <a:spLocks noGrp="1"/>
          </p:cNvSpPr>
          <p:nvPr>
            <p:ph type="body" idx="1"/>
          </p:nvPr>
        </p:nvSpPr>
        <p:spPr/>
        <p:txBody>
          <a:bodyPr/>
          <a:lstStyle/>
          <a:p>
            <a:pPr eaLnBrk="1" hangingPunct="1">
              <a:spcBef>
                <a:spcPct val="0"/>
              </a:spcBef>
              <a:defRPr/>
            </a:pPr>
            <a:endParaRPr lang="en-GB" sz="1200" dirty="0"/>
          </a:p>
        </p:txBody>
      </p:sp>
      <p:sp>
        <p:nvSpPr>
          <p:cNvPr id="4" name="Slide Number Placeholder 3"/>
          <p:cNvSpPr>
            <a:spLocks noGrp="1"/>
          </p:cNvSpPr>
          <p:nvPr>
            <p:ph type="sldNum" sz="quarter" idx="10"/>
          </p:nvPr>
        </p:nvSpPr>
        <p:spPr/>
        <p:txBody>
          <a:bodyPr/>
          <a:lstStyle/>
          <a:p>
            <a:fld id="{14C9AA3D-428A-4CAF-91D9-0CAB6C90C175}" type="slidenum">
              <a:rPr lang="en-GB" smtClean="0"/>
              <a:t>21</a:t>
            </a:fld>
            <a:endParaRPr lang="en-GB"/>
          </a:p>
        </p:txBody>
      </p:sp>
    </p:spTree>
    <p:extLst>
      <p:ext uri="{BB962C8B-B14F-4D97-AF65-F5344CB8AC3E}">
        <p14:creationId xmlns:p14="http://schemas.microsoft.com/office/powerpoint/2010/main" val="17067034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0850" y="1265238"/>
            <a:ext cx="6072188" cy="34163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4C9AA3D-428A-4CAF-91D9-0CAB6C90C175}" type="slidenum">
              <a:rPr lang="en-GB" smtClean="0"/>
              <a:t>22</a:t>
            </a:fld>
            <a:endParaRPr lang="en-GB"/>
          </a:p>
        </p:txBody>
      </p:sp>
    </p:spTree>
    <p:extLst>
      <p:ext uri="{BB962C8B-B14F-4D97-AF65-F5344CB8AC3E}">
        <p14:creationId xmlns:p14="http://schemas.microsoft.com/office/powerpoint/2010/main" val="30839227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0850" y="1265238"/>
            <a:ext cx="6072188" cy="3416300"/>
          </a:xfrm>
        </p:spPr>
      </p:sp>
      <p:sp>
        <p:nvSpPr>
          <p:cNvPr id="3" name="Notes Placeholder 2"/>
          <p:cNvSpPr>
            <a:spLocks noGrp="1"/>
          </p:cNvSpPr>
          <p:nvPr>
            <p:ph type="body" idx="1"/>
          </p:nvPr>
        </p:nvSpPr>
        <p:spPr/>
        <p:txBody>
          <a:bodyPr/>
          <a:lstStyle/>
          <a:p>
            <a:pPr lvl="0"/>
            <a:endParaRPr lang="en-GB" dirty="0"/>
          </a:p>
        </p:txBody>
      </p:sp>
      <p:sp>
        <p:nvSpPr>
          <p:cNvPr id="4" name="Slide Number Placeholder 3"/>
          <p:cNvSpPr>
            <a:spLocks noGrp="1"/>
          </p:cNvSpPr>
          <p:nvPr>
            <p:ph type="sldNum" sz="quarter" idx="10"/>
          </p:nvPr>
        </p:nvSpPr>
        <p:spPr/>
        <p:txBody>
          <a:bodyPr/>
          <a:lstStyle/>
          <a:p>
            <a:fld id="{14C9AA3D-428A-4CAF-91D9-0CAB6C90C175}" type="slidenum">
              <a:rPr lang="en-GB" smtClean="0"/>
              <a:t>23</a:t>
            </a:fld>
            <a:endParaRPr lang="en-GB"/>
          </a:p>
        </p:txBody>
      </p:sp>
    </p:spTree>
    <p:extLst>
      <p:ext uri="{BB962C8B-B14F-4D97-AF65-F5344CB8AC3E}">
        <p14:creationId xmlns:p14="http://schemas.microsoft.com/office/powerpoint/2010/main" val="18841470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0850" y="1265238"/>
            <a:ext cx="6072188" cy="3416300"/>
          </a:xfrm>
        </p:spPr>
      </p:sp>
      <p:sp>
        <p:nvSpPr>
          <p:cNvPr id="3" name="Notes Placeholder 2"/>
          <p:cNvSpPr>
            <a:spLocks noGrp="1"/>
          </p:cNvSpPr>
          <p:nvPr>
            <p:ph type="body" idx="1"/>
          </p:nvPr>
        </p:nvSpPr>
        <p:spPr/>
        <p:txBody>
          <a:bodyPr/>
          <a:lstStyle/>
          <a:p>
            <a:endParaRPr lang="en-GB" baseline="0" dirty="0">
              <a:cs typeface="Calibri"/>
            </a:endParaRPr>
          </a:p>
        </p:txBody>
      </p:sp>
      <p:sp>
        <p:nvSpPr>
          <p:cNvPr id="4" name="Slide Number Placeholder 3"/>
          <p:cNvSpPr>
            <a:spLocks noGrp="1"/>
          </p:cNvSpPr>
          <p:nvPr>
            <p:ph type="sldNum" sz="quarter" idx="10"/>
          </p:nvPr>
        </p:nvSpPr>
        <p:spPr/>
        <p:txBody>
          <a:bodyPr/>
          <a:lstStyle/>
          <a:p>
            <a:fld id="{14C9AA3D-428A-4CAF-91D9-0CAB6C90C175}" type="slidenum">
              <a:rPr lang="en-GB" smtClean="0"/>
              <a:t>24</a:t>
            </a:fld>
            <a:endParaRPr lang="en-GB"/>
          </a:p>
        </p:txBody>
      </p:sp>
    </p:spTree>
    <p:extLst>
      <p:ext uri="{BB962C8B-B14F-4D97-AF65-F5344CB8AC3E}">
        <p14:creationId xmlns:p14="http://schemas.microsoft.com/office/powerpoint/2010/main" val="10705028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0850" y="1265238"/>
            <a:ext cx="6072188" cy="3416300"/>
          </a:xfrm>
        </p:spPr>
      </p:sp>
      <p:sp>
        <p:nvSpPr>
          <p:cNvPr id="3" name="Notes Placeholder 2"/>
          <p:cNvSpPr>
            <a:spLocks noGrp="1"/>
          </p:cNvSpPr>
          <p:nvPr>
            <p:ph type="body" idx="1"/>
          </p:nvPr>
        </p:nvSpPr>
        <p:spPr/>
        <p:txBody>
          <a:bodyPr/>
          <a:lstStyle/>
          <a:p>
            <a:pPr marL="0" lvl="0" indent="0">
              <a:lnSpc>
                <a:spcPct val="130000"/>
              </a:lnSpc>
              <a:spcBef>
                <a:spcPts val="0"/>
              </a:spcBef>
              <a:spcAft>
                <a:spcPts val="900"/>
              </a:spcAft>
              <a:buFont typeface="Symbol" panose="05050102010706020507" pitchFamily="18" charset="2"/>
              <a:buNone/>
            </a:pPr>
            <a:endParaRPr lang="en-GB" sz="1200" dirty="0">
              <a:effectLst/>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14C9AA3D-428A-4CAF-91D9-0CAB6C90C175}" type="slidenum">
              <a:rPr lang="en-GB" smtClean="0"/>
              <a:t>25</a:t>
            </a:fld>
            <a:endParaRPr lang="en-GB"/>
          </a:p>
        </p:txBody>
      </p:sp>
    </p:spTree>
    <p:extLst>
      <p:ext uri="{BB962C8B-B14F-4D97-AF65-F5344CB8AC3E}">
        <p14:creationId xmlns:p14="http://schemas.microsoft.com/office/powerpoint/2010/main" val="1586347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a:extLst>
              <a:ext uri="{FF2B5EF4-FFF2-40B4-BE49-F238E27FC236}">
                <a16:creationId xmlns:a16="http://schemas.microsoft.com/office/drawing/2014/main" id="{AD201EA8-F5EF-0BDF-DFAF-50F23D800F41}"/>
              </a:ext>
            </a:extLst>
          </p:cNvPr>
          <p:cNvSpPr>
            <a:spLocks noGrp="1" noRot="1" noChangeAspect="1" noTextEdit="1"/>
          </p:cNvSpPr>
          <p:nvPr>
            <p:ph type="sldImg"/>
          </p:nvPr>
        </p:nvSpPr>
        <p:spPr bwMode="auto">
          <a:xfrm>
            <a:off x="90488" y="746125"/>
            <a:ext cx="6627812" cy="37290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Rectangle 3">
            <a:extLst>
              <a:ext uri="{FF2B5EF4-FFF2-40B4-BE49-F238E27FC236}">
                <a16:creationId xmlns:a16="http://schemas.microsoft.com/office/drawing/2014/main" id="{77C0B04A-A6CF-F83D-7B0F-69B439B1B07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80000"/>
              </a:lnSpc>
            </a:pPr>
            <a:endParaRPr lang="en-US" altLang="en-US" sz="1000" b="1"/>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0850" y="1265238"/>
            <a:ext cx="6072188" cy="3416300"/>
          </a:xfrm>
        </p:spPr>
      </p:sp>
      <p:sp>
        <p:nvSpPr>
          <p:cNvPr id="3" name="Notes Placeholder 2"/>
          <p:cNvSpPr>
            <a:spLocks noGrp="1"/>
          </p:cNvSpPr>
          <p:nvPr>
            <p:ph type="body" idx="1"/>
          </p:nvPr>
        </p:nvSpPr>
        <p:spPr/>
        <p:txBody>
          <a:bodyPr/>
          <a:lstStyle/>
          <a:p>
            <a:pPr>
              <a:lnSpc>
                <a:spcPct val="110000"/>
              </a:lnSpc>
              <a:spcAft>
                <a:spcPts val="900"/>
              </a:spcAft>
            </a:pPr>
            <a:endParaRPr lang="en-GB" dirty="0"/>
          </a:p>
        </p:txBody>
      </p:sp>
      <p:sp>
        <p:nvSpPr>
          <p:cNvPr id="4" name="Slide Number Placeholder 3"/>
          <p:cNvSpPr>
            <a:spLocks noGrp="1"/>
          </p:cNvSpPr>
          <p:nvPr>
            <p:ph type="sldNum" sz="quarter" idx="5"/>
          </p:nvPr>
        </p:nvSpPr>
        <p:spPr/>
        <p:txBody>
          <a:bodyPr/>
          <a:lstStyle/>
          <a:p>
            <a:fld id="{14C9AA3D-428A-4CAF-91D9-0CAB6C90C175}" type="slidenum">
              <a:rPr lang="en-GB" smtClean="0"/>
              <a:t>26</a:t>
            </a:fld>
            <a:endParaRPr lang="en-GB"/>
          </a:p>
        </p:txBody>
      </p:sp>
    </p:spTree>
    <p:extLst>
      <p:ext uri="{BB962C8B-B14F-4D97-AF65-F5344CB8AC3E}">
        <p14:creationId xmlns:p14="http://schemas.microsoft.com/office/powerpoint/2010/main" val="25488186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a:extLst>
              <a:ext uri="{FF2B5EF4-FFF2-40B4-BE49-F238E27FC236}">
                <a16:creationId xmlns:a16="http://schemas.microsoft.com/office/drawing/2014/main" id="{FC7CB985-5680-BF7D-A29C-0CA38B96ED83}"/>
              </a:ext>
            </a:extLst>
          </p:cNvPr>
          <p:cNvSpPr>
            <a:spLocks noGrp="1" noRot="1" noChangeAspect="1" noTextEdit="1"/>
          </p:cNvSpPr>
          <p:nvPr>
            <p:ph type="sldImg"/>
          </p:nvPr>
        </p:nvSpPr>
        <p:spPr bwMode="auto">
          <a:xfrm>
            <a:off x="90488" y="746125"/>
            <a:ext cx="6627812" cy="37290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Rectangle 3">
            <a:extLst>
              <a:ext uri="{FF2B5EF4-FFF2-40B4-BE49-F238E27FC236}">
                <a16:creationId xmlns:a16="http://schemas.microsoft.com/office/drawing/2014/main" id="{E20F830F-BCAE-F0F8-8371-B0C9EB5619B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sz="1000" b="1"/>
              <a:t>Slide 9</a:t>
            </a:r>
          </a:p>
          <a:p>
            <a:r>
              <a:rPr lang="en-GB" altLang="en-US" sz="1000" b="1"/>
              <a:t>Assessment Criteria</a:t>
            </a:r>
          </a:p>
          <a:p>
            <a:endParaRPr lang="en-GB" altLang="en-US" sz="1000" b="1" u="sng"/>
          </a:p>
          <a:p>
            <a:pPr>
              <a:buFontTx/>
              <a:buChar char="•"/>
            </a:pPr>
            <a:r>
              <a:rPr lang="en-GB" altLang="en-US" sz="1000"/>
              <a:t>There are 12 assessment criteria that take into account whether activities can be carried out safely, to an acceptable standard, repeatedly and in a reasonable time period. </a:t>
            </a:r>
          </a:p>
          <a:p>
            <a:pPr>
              <a:buFontTx/>
              <a:buChar char="•"/>
            </a:pPr>
            <a:r>
              <a:rPr lang="en-GB" altLang="en-US" sz="1000"/>
              <a:t>Individuals will receive a point score for each activity, depending on how well they can carry the activity out and the help they need to do so.  The total scores will determine whether a component is payable, and if so, whether at the standard or enhanced rate. The point thresholds for both components are 8 points for the standard rate and 12 points for the enhanced rate.</a:t>
            </a:r>
          </a:p>
          <a:p>
            <a:pPr>
              <a:buFontTx/>
              <a:buChar char="•"/>
            </a:pPr>
            <a:r>
              <a:rPr lang="en-GB" altLang="en-US" sz="1000"/>
              <a:t>The DWP Decision Maker makes the final decision, using all the relevant evidence they have – including the health professional’s report</a:t>
            </a:r>
          </a:p>
          <a:p>
            <a:pPr>
              <a:buFontTx/>
              <a:buChar char="•"/>
            </a:pPr>
            <a:r>
              <a:rPr lang="en-GB" altLang="en-US" sz="1000"/>
              <a:t>More information about the PIP Assessment criteria and how this is applied can be found in the PIP assessment guide – a link to this has been provided on the final slide of this pack</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a:extLst>
              <a:ext uri="{FF2B5EF4-FFF2-40B4-BE49-F238E27FC236}">
                <a16:creationId xmlns:a16="http://schemas.microsoft.com/office/drawing/2014/main" id="{96345326-14AE-D077-0ECE-8749452FEE4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79" name="Rectangle 3">
            <a:extLst>
              <a:ext uri="{FF2B5EF4-FFF2-40B4-BE49-F238E27FC236}">
                <a16:creationId xmlns:a16="http://schemas.microsoft.com/office/drawing/2014/main" id="{155DB7B8-5037-3B76-C91E-EA5F6B103CB6}"/>
              </a:ext>
            </a:extLst>
          </p:cNvPr>
          <p:cNvSpPr>
            <a:spLocks noGrp="1"/>
          </p:cNvSpPr>
          <p:nvPr>
            <p:ph type="body" idx="1"/>
          </p:nvPr>
        </p:nvSpPr>
        <p:spPr bwMode="auto">
          <a:xfrm>
            <a:off x="329408" y="5135240"/>
            <a:ext cx="6131061" cy="52370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7800" indent="-177800" eaLnBrk="1" hangingPunct="1">
              <a:lnSpc>
                <a:spcPct val="90000"/>
              </a:lnSpc>
            </a:pPr>
            <a:endParaRPr lang="en-GB" altLang="en-US" sz="1000">
              <a:latin typeface="Arial" panose="020B0604020202020204" pitchFamily="34" charset="0"/>
            </a:endParaRPr>
          </a:p>
          <a:p>
            <a:pPr marL="177800" indent="-177800" eaLnBrk="1" hangingPunct="1">
              <a:lnSpc>
                <a:spcPct val="90000"/>
              </a:lnSpc>
            </a:pPr>
            <a:endParaRPr lang="en-GB" altLang="en-US" sz="1000">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a:extLst>
              <a:ext uri="{FF2B5EF4-FFF2-40B4-BE49-F238E27FC236}">
                <a16:creationId xmlns:a16="http://schemas.microsoft.com/office/drawing/2014/main" id="{1224DEEE-501E-D38B-6AA7-06046F770BE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7" name="Rectangle 3">
            <a:extLst>
              <a:ext uri="{FF2B5EF4-FFF2-40B4-BE49-F238E27FC236}">
                <a16:creationId xmlns:a16="http://schemas.microsoft.com/office/drawing/2014/main" id="{8177ACDB-4AB5-A78C-F5BC-5B05305A60C4}"/>
              </a:ext>
            </a:extLst>
          </p:cNvPr>
          <p:cNvSpPr>
            <a:spLocks noGrp="1"/>
          </p:cNvSpPr>
          <p:nvPr>
            <p:ph type="body" idx="1"/>
          </p:nvPr>
        </p:nvSpPr>
        <p:spPr bwMode="auto">
          <a:xfrm>
            <a:off x="676151" y="5135239"/>
            <a:ext cx="5409204" cy="51697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altLang="en-US" sz="1100">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a:extLst>
              <a:ext uri="{FF2B5EF4-FFF2-40B4-BE49-F238E27FC236}">
                <a16:creationId xmlns:a16="http://schemas.microsoft.com/office/drawing/2014/main" id="{DB82A6FB-5B4A-852B-FA2A-947743DD435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5" name="Rectangle 3">
            <a:extLst>
              <a:ext uri="{FF2B5EF4-FFF2-40B4-BE49-F238E27FC236}">
                <a16:creationId xmlns:a16="http://schemas.microsoft.com/office/drawing/2014/main" id="{CA1B3771-7622-856F-4ABE-00E59BA1164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28600" indent="-228600" eaLnBrk="1" hangingPunct="1">
              <a:lnSpc>
                <a:spcPct val="80000"/>
              </a:lnSpc>
            </a:pPr>
            <a:endParaRPr lang="en-GB" altLang="en-US">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636BB114-0B8E-4726-D757-D7B03BDCB1D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3" name="Rectangle 3">
            <a:extLst>
              <a:ext uri="{FF2B5EF4-FFF2-40B4-BE49-F238E27FC236}">
                <a16:creationId xmlns:a16="http://schemas.microsoft.com/office/drawing/2014/main" id="{61848094-764B-7795-C099-80977D4435E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altLang="en-US">
              <a:latin typeface="Arial" panose="020B0604020202020204" pitchFamily="34" charset="0"/>
            </a:endParaRPr>
          </a:p>
          <a:p>
            <a:pPr eaLnBrk="1" hangingPunct="1"/>
            <a:endParaRPr lang="en-GB" altLang="en-US">
              <a:latin typeface="Arial" panose="020B0604020202020204" pitchFamily="34" charset="0"/>
            </a:endParaRPr>
          </a:p>
          <a:p>
            <a:pPr eaLnBrk="1" hangingPunct="1"/>
            <a:endParaRPr lang="en-GB" altLang="en-US">
              <a:latin typeface="Arial" panose="020B0604020202020204" pitchFamily="34" charset="0"/>
            </a:endParaRPr>
          </a:p>
          <a:p>
            <a:pPr eaLnBrk="1" hangingPunct="1"/>
            <a:endParaRPr lang="en-GB" altLang="en-US">
              <a:latin typeface="Arial" panose="020B0604020202020204" pitchFamily="34" charset="0"/>
            </a:endParaRPr>
          </a:p>
          <a:p>
            <a:pPr eaLnBrk="1" hangingPunct="1"/>
            <a:endParaRPr lang="en-GB" altLang="en-US">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0850" y="1265238"/>
            <a:ext cx="6072188" cy="34163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Pts val="1000"/>
              <a:buFont typeface="Symbol" panose="05050102010706020507" pitchFamily="18" charset="2"/>
              <a:buNone/>
              <a:tabLst>
                <a:tab pos="457200" algn="l"/>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14C9AA3D-428A-4CAF-91D9-0CAB6C90C175}" type="slidenum">
              <a:rPr lang="en-GB" smtClean="0"/>
              <a:t>13</a:t>
            </a:fld>
            <a:endParaRPr lang="en-GB"/>
          </a:p>
        </p:txBody>
      </p:sp>
    </p:spTree>
    <p:extLst>
      <p:ext uri="{BB962C8B-B14F-4D97-AF65-F5344CB8AC3E}">
        <p14:creationId xmlns:p14="http://schemas.microsoft.com/office/powerpoint/2010/main" val="10192880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0850" y="1265238"/>
            <a:ext cx="6072188" cy="3416300"/>
          </a:xfrm>
        </p:spPr>
      </p:sp>
      <p:sp>
        <p:nvSpPr>
          <p:cNvPr id="3" name="Notes Placeholder 2"/>
          <p:cNvSpPr>
            <a:spLocks noGrp="1"/>
          </p:cNvSpPr>
          <p:nvPr>
            <p:ph type="body" idx="1"/>
          </p:nvPr>
        </p:nvSpPr>
        <p:spPr/>
        <p:txBody>
          <a:bodyPr/>
          <a:lstStyle/>
          <a:p>
            <a:endParaRPr lang="en-GB" dirty="0">
              <a:solidFill>
                <a:srgbClr val="FF0000"/>
              </a:solidFill>
              <a:cs typeface="Calibri"/>
            </a:endParaRPr>
          </a:p>
        </p:txBody>
      </p:sp>
      <p:sp>
        <p:nvSpPr>
          <p:cNvPr id="4" name="Slide Number Placeholder 3"/>
          <p:cNvSpPr>
            <a:spLocks noGrp="1"/>
          </p:cNvSpPr>
          <p:nvPr>
            <p:ph type="sldNum" sz="quarter" idx="10"/>
          </p:nvPr>
        </p:nvSpPr>
        <p:spPr/>
        <p:txBody>
          <a:bodyPr/>
          <a:lstStyle/>
          <a:p>
            <a:fld id="{14C9AA3D-428A-4CAF-91D9-0CAB6C90C175}" type="slidenum">
              <a:rPr lang="en-GB" smtClean="0"/>
              <a:t>14</a:t>
            </a:fld>
            <a:endParaRPr lang="en-GB"/>
          </a:p>
        </p:txBody>
      </p:sp>
    </p:spTree>
    <p:extLst>
      <p:ext uri="{BB962C8B-B14F-4D97-AF65-F5344CB8AC3E}">
        <p14:creationId xmlns:p14="http://schemas.microsoft.com/office/powerpoint/2010/main" val="2028041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E1167-D0BB-78D4-834B-7FC8181916C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F9E0AFC-3FAE-4645-91AE-58B0E035247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11C39C7-7FB9-C50F-1F55-5F8B1E0DEB77}"/>
              </a:ext>
            </a:extLst>
          </p:cNvPr>
          <p:cNvSpPr>
            <a:spLocks noGrp="1"/>
          </p:cNvSpPr>
          <p:nvPr>
            <p:ph type="dt" sz="half" idx="10"/>
          </p:nvPr>
        </p:nvSpPr>
        <p:spPr/>
        <p:txBody>
          <a:bodyPr/>
          <a:lstStyle/>
          <a:p>
            <a:fld id="{03149094-9D89-4640-9B83-6BDA02C225B4}" type="datetimeFigureOut">
              <a:rPr lang="en-GB" smtClean="0"/>
              <a:t>27/08/2024</a:t>
            </a:fld>
            <a:endParaRPr lang="en-GB"/>
          </a:p>
        </p:txBody>
      </p:sp>
      <p:sp>
        <p:nvSpPr>
          <p:cNvPr id="5" name="Footer Placeholder 4">
            <a:extLst>
              <a:ext uri="{FF2B5EF4-FFF2-40B4-BE49-F238E27FC236}">
                <a16:creationId xmlns:a16="http://schemas.microsoft.com/office/drawing/2014/main" id="{EBD9C06F-E9E5-2BF6-E0D6-486A6F1C9A3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94C28C0-7E70-39C9-6311-9590E503B949}"/>
              </a:ext>
            </a:extLst>
          </p:cNvPr>
          <p:cNvSpPr>
            <a:spLocks noGrp="1"/>
          </p:cNvSpPr>
          <p:nvPr>
            <p:ph type="sldNum" sz="quarter" idx="12"/>
          </p:nvPr>
        </p:nvSpPr>
        <p:spPr/>
        <p:txBody>
          <a:bodyPr/>
          <a:lstStyle/>
          <a:p>
            <a:fld id="{7CF0556A-B286-44EC-A4B0-557E1B481DDA}" type="slidenum">
              <a:rPr lang="en-GB" smtClean="0"/>
              <a:t>‹#›</a:t>
            </a:fld>
            <a:endParaRPr lang="en-GB"/>
          </a:p>
        </p:txBody>
      </p:sp>
    </p:spTree>
    <p:extLst>
      <p:ext uri="{BB962C8B-B14F-4D97-AF65-F5344CB8AC3E}">
        <p14:creationId xmlns:p14="http://schemas.microsoft.com/office/powerpoint/2010/main" val="766653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DFF11-FF05-6168-CC24-47A540EF9D8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83584F8-0DA8-E130-82DC-A57A509D8BA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CB14922-2144-126F-F8C4-0CD5E95BF1BB}"/>
              </a:ext>
            </a:extLst>
          </p:cNvPr>
          <p:cNvSpPr>
            <a:spLocks noGrp="1"/>
          </p:cNvSpPr>
          <p:nvPr>
            <p:ph type="dt" sz="half" idx="10"/>
          </p:nvPr>
        </p:nvSpPr>
        <p:spPr/>
        <p:txBody>
          <a:bodyPr/>
          <a:lstStyle/>
          <a:p>
            <a:fld id="{03149094-9D89-4640-9B83-6BDA02C225B4}" type="datetimeFigureOut">
              <a:rPr lang="en-GB" smtClean="0"/>
              <a:t>27/08/2024</a:t>
            </a:fld>
            <a:endParaRPr lang="en-GB"/>
          </a:p>
        </p:txBody>
      </p:sp>
      <p:sp>
        <p:nvSpPr>
          <p:cNvPr id="5" name="Footer Placeholder 4">
            <a:extLst>
              <a:ext uri="{FF2B5EF4-FFF2-40B4-BE49-F238E27FC236}">
                <a16:creationId xmlns:a16="http://schemas.microsoft.com/office/drawing/2014/main" id="{1CCDA85B-1B72-82CF-12EA-3DEBABD9CBC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62D2937-1DDC-9D96-B614-DE94E549B34D}"/>
              </a:ext>
            </a:extLst>
          </p:cNvPr>
          <p:cNvSpPr>
            <a:spLocks noGrp="1"/>
          </p:cNvSpPr>
          <p:nvPr>
            <p:ph type="sldNum" sz="quarter" idx="12"/>
          </p:nvPr>
        </p:nvSpPr>
        <p:spPr/>
        <p:txBody>
          <a:bodyPr/>
          <a:lstStyle/>
          <a:p>
            <a:fld id="{7CF0556A-B286-44EC-A4B0-557E1B481DDA}" type="slidenum">
              <a:rPr lang="en-GB" smtClean="0"/>
              <a:t>‹#›</a:t>
            </a:fld>
            <a:endParaRPr lang="en-GB"/>
          </a:p>
        </p:txBody>
      </p:sp>
    </p:spTree>
    <p:extLst>
      <p:ext uri="{BB962C8B-B14F-4D97-AF65-F5344CB8AC3E}">
        <p14:creationId xmlns:p14="http://schemas.microsoft.com/office/powerpoint/2010/main" val="1750494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E718388-D412-997D-7719-B3791A1D2D1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74943C0-F9B7-A500-5401-4F39BA843F7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E7D22C7-3806-2EDA-2DA0-68FBB7EF6686}"/>
              </a:ext>
            </a:extLst>
          </p:cNvPr>
          <p:cNvSpPr>
            <a:spLocks noGrp="1"/>
          </p:cNvSpPr>
          <p:nvPr>
            <p:ph type="dt" sz="half" idx="10"/>
          </p:nvPr>
        </p:nvSpPr>
        <p:spPr/>
        <p:txBody>
          <a:bodyPr/>
          <a:lstStyle/>
          <a:p>
            <a:fld id="{03149094-9D89-4640-9B83-6BDA02C225B4}" type="datetimeFigureOut">
              <a:rPr lang="en-GB" smtClean="0"/>
              <a:t>27/08/2024</a:t>
            </a:fld>
            <a:endParaRPr lang="en-GB"/>
          </a:p>
        </p:txBody>
      </p:sp>
      <p:sp>
        <p:nvSpPr>
          <p:cNvPr id="5" name="Footer Placeholder 4">
            <a:extLst>
              <a:ext uri="{FF2B5EF4-FFF2-40B4-BE49-F238E27FC236}">
                <a16:creationId xmlns:a16="http://schemas.microsoft.com/office/drawing/2014/main" id="{DF8878BE-368E-A702-8039-3C950DF73E2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5547C40-7A9F-236E-9585-97AEBC673506}"/>
              </a:ext>
            </a:extLst>
          </p:cNvPr>
          <p:cNvSpPr>
            <a:spLocks noGrp="1"/>
          </p:cNvSpPr>
          <p:nvPr>
            <p:ph type="sldNum" sz="quarter" idx="12"/>
          </p:nvPr>
        </p:nvSpPr>
        <p:spPr/>
        <p:txBody>
          <a:bodyPr/>
          <a:lstStyle/>
          <a:p>
            <a:fld id="{7CF0556A-B286-44EC-A4B0-557E1B481DDA}" type="slidenum">
              <a:rPr lang="en-GB" smtClean="0"/>
              <a:t>‹#›</a:t>
            </a:fld>
            <a:endParaRPr lang="en-GB"/>
          </a:p>
        </p:txBody>
      </p:sp>
    </p:spTree>
    <p:extLst>
      <p:ext uri="{BB962C8B-B14F-4D97-AF65-F5344CB8AC3E}">
        <p14:creationId xmlns:p14="http://schemas.microsoft.com/office/powerpoint/2010/main" val="13519863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Tree>
    <p:extLst>
      <p:ext uri="{BB962C8B-B14F-4D97-AF65-F5344CB8AC3E}">
        <p14:creationId xmlns:p14="http://schemas.microsoft.com/office/powerpoint/2010/main" val="875260991"/>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8CE7B-EB28-18B3-E9C6-3B787BB442C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4B2661A-29C0-9DB8-1361-F6FBC034C1D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49427EB-ED26-76D3-DA6A-B43FC592909D}"/>
              </a:ext>
            </a:extLst>
          </p:cNvPr>
          <p:cNvSpPr>
            <a:spLocks noGrp="1"/>
          </p:cNvSpPr>
          <p:nvPr>
            <p:ph type="dt" sz="half" idx="10"/>
          </p:nvPr>
        </p:nvSpPr>
        <p:spPr/>
        <p:txBody>
          <a:bodyPr/>
          <a:lstStyle/>
          <a:p>
            <a:fld id="{03149094-9D89-4640-9B83-6BDA02C225B4}" type="datetimeFigureOut">
              <a:rPr lang="en-GB" smtClean="0"/>
              <a:t>27/08/2024</a:t>
            </a:fld>
            <a:endParaRPr lang="en-GB"/>
          </a:p>
        </p:txBody>
      </p:sp>
      <p:sp>
        <p:nvSpPr>
          <p:cNvPr id="5" name="Footer Placeholder 4">
            <a:extLst>
              <a:ext uri="{FF2B5EF4-FFF2-40B4-BE49-F238E27FC236}">
                <a16:creationId xmlns:a16="http://schemas.microsoft.com/office/drawing/2014/main" id="{F0D7550E-BA28-6487-6363-2DFCF2A9656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645AC78-1B6D-611A-A910-3B55F1A9937B}"/>
              </a:ext>
            </a:extLst>
          </p:cNvPr>
          <p:cNvSpPr>
            <a:spLocks noGrp="1"/>
          </p:cNvSpPr>
          <p:nvPr>
            <p:ph type="sldNum" sz="quarter" idx="12"/>
          </p:nvPr>
        </p:nvSpPr>
        <p:spPr/>
        <p:txBody>
          <a:bodyPr/>
          <a:lstStyle/>
          <a:p>
            <a:fld id="{7CF0556A-B286-44EC-A4B0-557E1B481DDA}" type="slidenum">
              <a:rPr lang="en-GB" smtClean="0"/>
              <a:t>‹#›</a:t>
            </a:fld>
            <a:endParaRPr lang="en-GB"/>
          </a:p>
        </p:txBody>
      </p:sp>
    </p:spTree>
    <p:extLst>
      <p:ext uri="{BB962C8B-B14F-4D97-AF65-F5344CB8AC3E}">
        <p14:creationId xmlns:p14="http://schemas.microsoft.com/office/powerpoint/2010/main" val="3530950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84D21-A30C-3582-50E3-E6FDABF01BD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2F90ABB-904A-CD73-251F-2C131AAF420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F46FA8B-D4D8-BA08-9728-829BD91C9030}"/>
              </a:ext>
            </a:extLst>
          </p:cNvPr>
          <p:cNvSpPr>
            <a:spLocks noGrp="1"/>
          </p:cNvSpPr>
          <p:nvPr>
            <p:ph type="dt" sz="half" idx="10"/>
          </p:nvPr>
        </p:nvSpPr>
        <p:spPr/>
        <p:txBody>
          <a:bodyPr/>
          <a:lstStyle/>
          <a:p>
            <a:fld id="{03149094-9D89-4640-9B83-6BDA02C225B4}" type="datetimeFigureOut">
              <a:rPr lang="en-GB" smtClean="0"/>
              <a:t>27/08/2024</a:t>
            </a:fld>
            <a:endParaRPr lang="en-GB"/>
          </a:p>
        </p:txBody>
      </p:sp>
      <p:sp>
        <p:nvSpPr>
          <p:cNvPr id="5" name="Footer Placeholder 4">
            <a:extLst>
              <a:ext uri="{FF2B5EF4-FFF2-40B4-BE49-F238E27FC236}">
                <a16:creationId xmlns:a16="http://schemas.microsoft.com/office/drawing/2014/main" id="{E6CB8E1B-4D12-4990-F98E-54233012041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234F6B1-C828-4FDA-46B7-7BF3E4CCB2C1}"/>
              </a:ext>
            </a:extLst>
          </p:cNvPr>
          <p:cNvSpPr>
            <a:spLocks noGrp="1"/>
          </p:cNvSpPr>
          <p:nvPr>
            <p:ph type="sldNum" sz="quarter" idx="12"/>
          </p:nvPr>
        </p:nvSpPr>
        <p:spPr/>
        <p:txBody>
          <a:bodyPr/>
          <a:lstStyle/>
          <a:p>
            <a:fld id="{7CF0556A-B286-44EC-A4B0-557E1B481DDA}" type="slidenum">
              <a:rPr lang="en-GB" smtClean="0"/>
              <a:t>‹#›</a:t>
            </a:fld>
            <a:endParaRPr lang="en-GB"/>
          </a:p>
        </p:txBody>
      </p:sp>
    </p:spTree>
    <p:extLst>
      <p:ext uri="{BB962C8B-B14F-4D97-AF65-F5344CB8AC3E}">
        <p14:creationId xmlns:p14="http://schemas.microsoft.com/office/powerpoint/2010/main" val="912330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FB45F-B6CC-8609-F284-038C60CC06B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29559B9-750F-54C9-BC02-D90F523FCF3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29A09B7-9F4D-38E3-1370-9387758151E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48858D3-5313-CB65-604E-3DB491493CEF}"/>
              </a:ext>
            </a:extLst>
          </p:cNvPr>
          <p:cNvSpPr>
            <a:spLocks noGrp="1"/>
          </p:cNvSpPr>
          <p:nvPr>
            <p:ph type="dt" sz="half" idx="10"/>
          </p:nvPr>
        </p:nvSpPr>
        <p:spPr/>
        <p:txBody>
          <a:bodyPr/>
          <a:lstStyle/>
          <a:p>
            <a:fld id="{03149094-9D89-4640-9B83-6BDA02C225B4}" type="datetimeFigureOut">
              <a:rPr lang="en-GB" smtClean="0"/>
              <a:t>27/08/2024</a:t>
            </a:fld>
            <a:endParaRPr lang="en-GB"/>
          </a:p>
        </p:txBody>
      </p:sp>
      <p:sp>
        <p:nvSpPr>
          <p:cNvPr id="6" name="Footer Placeholder 5">
            <a:extLst>
              <a:ext uri="{FF2B5EF4-FFF2-40B4-BE49-F238E27FC236}">
                <a16:creationId xmlns:a16="http://schemas.microsoft.com/office/drawing/2014/main" id="{AB40AB3A-1796-D7E0-52D4-FC98CA17D1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8B93C3A-B484-2FE6-E869-6DAE948BBE54}"/>
              </a:ext>
            </a:extLst>
          </p:cNvPr>
          <p:cNvSpPr>
            <a:spLocks noGrp="1"/>
          </p:cNvSpPr>
          <p:nvPr>
            <p:ph type="sldNum" sz="quarter" idx="12"/>
          </p:nvPr>
        </p:nvSpPr>
        <p:spPr/>
        <p:txBody>
          <a:bodyPr/>
          <a:lstStyle/>
          <a:p>
            <a:fld id="{7CF0556A-B286-44EC-A4B0-557E1B481DDA}" type="slidenum">
              <a:rPr lang="en-GB" smtClean="0"/>
              <a:t>‹#›</a:t>
            </a:fld>
            <a:endParaRPr lang="en-GB"/>
          </a:p>
        </p:txBody>
      </p:sp>
    </p:spTree>
    <p:extLst>
      <p:ext uri="{BB962C8B-B14F-4D97-AF65-F5344CB8AC3E}">
        <p14:creationId xmlns:p14="http://schemas.microsoft.com/office/powerpoint/2010/main" val="1801104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993599-B372-58D4-4908-118601D9535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620A81B-74C5-696E-DF12-50284E1FBE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A669E6-4C6F-8887-AC1A-512F6C5FCF7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B409C02-5E64-D590-9B12-A3A738207C4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613D22B-62BC-2567-E2ED-972D6E72207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F640717-79E9-6DFF-5C52-8DDA44D8CB23}"/>
              </a:ext>
            </a:extLst>
          </p:cNvPr>
          <p:cNvSpPr>
            <a:spLocks noGrp="1"/>
          </p:cNvSpPr>
          <p:nvPr>
            <p:ph type="dt" sz="half" idx="10"/>
          </p:nvPr>
        </p:nvSpPr>
        <p:spPr/>
        <p:txBody>
          <a:bodyPr/>
          <a:lstStyle/>
          <a:p>
            <a:fld id="{03149094-9D89-4640-9B83-6BDA02C225B4}" type="datetimeFigureOut">
              <a:rPr lang="en-GB" smtClean="0"/>
              <a:t>27/08/2024</a:t>
            </a:fld>
            <a:endParaRPr lang="en-GB"/>
          </a:p>
        </p:txBody>
      </p:sp>
      <p:sp>
        <p:nvSpPr>
          <p:cNvPr id="8" name="Footer Placeholder 7">
            <a:extLst>
              <a:ext uri="{FF2B5EF4-FFF2-40B4-BE49-F238E27FC236}">
                <a16:creationId xmlns:a16="http://schemas.microsoft.com/office/drawing/2014/main" id="{14DACB7D-9B56-8EB7-5038-19158F67E03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F90EC55-D2BE-24F9-200E-FBC4CB009136}"/>
              </a:ext>
            </a:extLst>
          </p:cNvPr>
          <p:cNvSpPr>
            <a:spLocks noGrp="1"/>
          </p:cNvSpPr>
          <p:nvPr>
            <p:ph type="sldNum" sz="quarter" idx="12"/>
          </p:nvPr>
        </p:nvSpPr>
        <p:spPr/>
        <p:txBody>
          <a:bodyPr/>
          <a:lstStyle/>
          <a:p>
            <a:fld id="{7CF0556A-B286-44EC-A4B0-557E1B481DDA}" type="slidenum">
              <a:rPr lang="en-GB" smtClean="0"/>
              <a:t>‹#›</a:t>
            </a:fld>
            <a:endParaRPr lang="en-GB"/>
          </a:p>
        </p:txBody>
      </p:sp>
    </p:spTree>
    <p:extLst>
      <p:ext uri="{BB962C8B-B14F-4D97-AF65-F5344CB8AC3E}">
        <p14:creationId xmlns:p14="http://schemas.microsoft.com/office/powerpoint/2010/main" val="2315170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A6901-6271-A1EA-F4B6-9DFE78D8E65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8C993C6-697E-6F04-C5CF-D5B476496DA9}"/>
              </a:ext>
            </a:extLst>
          </p:cNvPr>
          <p:cNvSpPr>
            <a:spLocks noGrp="1"/>
          </p:cNvSpPr>
          <p:nvPr>
            <p:ph type="dt" sz="half" idx="10"/>
          </p:nvPr>
        </p:nvSpPr>
        <p:spPr/>
        <p:txBody>
          <a:bodyPr/>
          <a:lstStyle/>
          <a:p>
            <a:fld id="{03149094-9D89-4640-9B83-6BDA02C225B4}" type="datetimeFigureOut">
              <a:rPr lang="en-GB" smtClean="0"/>
              <a:t>27/08/2024</a:t>
            </a:fld>
            <a:endParaRPr lang="en-GB"/>
          </a:p>
        </p:txBody>
      </p:sp>
      <p:sp>
        <p:nvSpPr>
          <p:cNvPr id="4" name="Footer Placeholder 3">
            <a:extLst>
              <a:ext uri="{FF2B5EF4-FFF2-40B4-BE49-F238E27FC236}">
                <a16:creationId xmlns:a16="http://schemas.microsoft.com/office/drawing/2014/main" id="{ADBB76AE-8C69-8A46-4EE1-399895DFA91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F444044-7031-8F7B-5D7D-740C4036A57E}"/>
              </a:ext>
            </a:extLst>
          </p:cNvPr>
          <p:cNvSpPr>
            <a:spLocks noGrp="1"/>
          </p:cNvSpPr>
          <p:nvPr>
            <p:ph type="sldNum" sz="quarter" idx="12"/>
          </p:nvPr>
        </p:nvSpPr>
        <p:spPr/>
        <p:txBody>
          <a:bodyPr/>
          <a:lstStyle/>
          <a:p>
            <a:fld id="{7CF0556A-B286-44EC-A4B0-557E1B481DDA}" type="slidenum">
              <a:rPr lang="en-GB" smtClean="0"/>
              <a:t>‹#›</a:t>
            </a:fld>
            <a:endParaRPr lang="en-GB"/>
          </a:p>
        </p:txBody>
      </p:sp>
    </p:spTree>
    <p:extLst>
      <p:ext uri="{BB962C8B-B14F-4D97-AF65-F5344CB8AC3E}">
        <p14:creationId xmlns:p14="http://schemas.microsoft.com/office/powerpoint/2010/main" val="4112179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BFFD9EE-C741-799A-ACE4-9ED0DF919D91}"/>
              </a:ext>
            </a:extLst>
          </p:cNvPr>
          <p:cNvSpPr>
            <a:spLocks noGrp="1"/>
          </p:cNvSpPr>
          <p:nvPr>
            <p:ph type="dt" sz="half" idx="10"/>
          </p:nvPr>
        </p:nvSpPr>
        <p:spPr/>
        <p:txBody>
          <a:bodyPr/>
          <a:lstStyle/>
          <a:p>
            <a:fld id="{03149094-9D89-4640-9B83-6BDA02C225B4}" type="datetimeFigureOut">
              <a:rPr lang="en-GB" smtClean="0"/>
              <a:t>27/08/2024</a:t>
            </a:fld>
            <a:endParaRPr lang="en-GB"/>
          </a:p>
        </p:txBody>
      </p:sp>
      <p:sp>
        <p:nvSpPr>
          <p:cNvPr id="3" name="Footer Placeholder 2">
            <a:extLst>
              <a:ext uri="{FF2B5EF4-FFF2-40B4-BE49-F238E27FC236}">
                <a16:creationId xmlns:a16="http://schemas.microsoft.com/office/drawing/2014/main" id="{8D9723DD-8E8A-657C-2326-1AE410F093B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4807C67-47E8-D3D4-2915-13BB5219E46B}"/>
              </a:ext>
            </a:extLst>
          </p:cNvPr>
          <p:cNvSpPr>
            <a:spLocks noGrp="1"/>
          </p:cNvSpPr>
          <p:nvPr>
            <p:ph type="sldNum" sz="quarter" idx="12"/>
          </p:nvPr>
        </p:nvSpPr>
        <p:spPr/>
        <p:txBody>
          <a:bodyPr/>
          <a:lstStyle/>
          <a:p>
            <a:fld id="{7CF0556A-B286-44EC-A4B0-557E1B481DDA}" type="slidenum">
              <a:rPr lang="en-GB" smtClean="0"/>
              <a:t>‹#›</a:t>
            </a:fld>
            <a:endParaRPr lang="en-GB"/>
          </a:p>
        </p:txBody>
      </p:sp>
    </p:spTree>
    <p:extLst>
      <p:ext uri="{BB962C8B-B14F-4D97-AF65-F5344CB8AC3E}">
        <p14:creationId xmlns:p14="http://schemas.microsoft.com/office/powerpoint/2010/main" val="1342498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7CC4D-D984-445C-93F2-7D3F952E475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E065904-BD33-9EE4-0D63-D650AECC84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E7DE574-F2A5-2673-C38E-FFB3516B39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5A8AC5-0FF6-BB85-D763-B3FC3ACAFA38}"/>
              </a:ext>
            </a:extLst>
          </p:cNvPr>
          <p:cNvSpPr>
            <a:spLocks noGrp="1"/>
          </p:cNvSpPr>
          <p:nvPr>
            <p:ph type="dt" sz="half" idx="10"/>
          </p:nvPr>
        </p:nvSpPr>
        <p:spPr/>
        <p:txBody>
          <a:bodyPr/>
          <a:lstStyle/>
          <a:p>
            <a:fld id="{03149094-9D89-4640-9B83-6BDA02C225B4}" type="datetimeFigureOut">
              <a:rPr lang="en-GB" smtClean="0"/>
              <a:t>27/08/2024</a:t>
            </a:fld>
            <a:endParaRPr lang="en-GB"/>
          </a:p>
        </p:txBody>
      </p:sp>
      <p:sp>
        <p:nvSpPr>
          <p:cNvPr id="6" name="Footer Placeholder 5">
            <a:extLst>
              <a:ext uri="{FF2B5EF4-FFF2-40B4-BE49-F238E27FC236}">
                <a16:creationId xmlns:a16="http://schemas.microsoft.com/office/drawing/2014/main" id="{B78B241E-9F84-C075-BCD6-5C23C93DD6B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7A2C2A0-2983-FA5A-4CE5-DBC891F20D44}"/>
              </a:ext>
            </a:extLst>
          </p:cNvPr>
          <p:cNvSpPr>
            <a:spLocks noGrp="1"/>
          </p:cNvSpPr>
          <p:nvPr>
            <p:ph type="sldNum" sz="quarter" idx="12"/>
          </p:nvPr>
        </p:nvSpPr>
        <p:spPr/>
        <p:txBody>
          <a:bodyPr/>
          <a:lstStyle/>
          <a:p>
            <a:fld id="{7CF0556A-B286-44EC-A4B0-557E1B481DDA}" type="slidenum">
              <a:rPr lang="en-GB" smtClean="0"/>
              <a:t>‹#›</a:t>
            </a:fld>
            <a:endParaRPr lang="en-GB"/>
          </a:p>
        </p:txBody>
      </p:sp>
    </p:spTree>
    <p:extLst>
      <p:ext uri="{BB962C8B-B14F-4D97-AF65-F5344CB8AC3E}">
        <p14:creationId xmlns:p14="http://schemas.microsoft.com/office/powerpoint/2010/main" val="2830380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1E9CE-0FCE-8D80-F130-73956DCE31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EBCA860-94D7-7ABD-5243-910C2395E4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5A37037-B60F-6C7E-A7CE-AC8FEB38F0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6EA23A-3918-9E68-FDB5-B82E1DF32CF9}"/>
              </a:ext>
            </a:extLst>
          </p:cNvPr>
          <p:cNvSpPr>
            <a:spLocks noGrp="1"/>
          </p:cNvSpPr>
          <p:nvPr>
            <p:ph type="dt" sz="half" idx="10"/>
          </p:nvPr>
        </p:nvSpPr>
        <p:spPr/>
        <p:txBody>
          <a:bodyPr/>
          <a:lstStyle/>
          <a:p>
            <a:fld id="{03149094-9D89-4640-9B83-6BDA02C225B4}" type="datetimeFigureOut">
              <a:rPr lang="en-GB" smtClean="0"/>
              <a:t>27/08/2024</a:t>
            </a:fld>
            <a:endParaRPr lang="en-GB"/>
          </a:p>
        </p:txBody>
      </p:sp>
      <p:sp>
        <p:nvSpPr>
          <p:cNvPr id="6" name="Footer Placeholder 5">
            <a:extLst>
              <a:ext uri="{FF2B5EF4-FFF2-40B4-BE49-F238E27FC236}">
                <a16:creationId xmlns:a16="http://schemas.microsoft.com/office/drawing/2014/main" id="{8DF0A276-2364-14BC-761A-6FD89AD1D2D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678D93A-EF66-E25C-830A-59AE33F57CD2}"/>
              </a:ext>
            </a:extLst>
          </p:cNvPr>
          <p:cNvSpPr>
            <a:spLocks noGrp="1"/>
          </p:cNvSpPr>
          <p:nvPr>
            <p:ph type="sldNum" sz="quarter" idx="12"/>
          </p:nvPr>
        </p:nvSpPr>
        <p:spPr/>
        <p:txBody>
          <a:bodyPr/>
          <a:lstStyle/>
          <a:p>
            <a:fld id="{7CF0556A-B286-44EC-A4B0-557E1B481DDA}" type="slidenum">
              <a:rPr lang="en-GB" smtClean="0"/>
              <a:t>‹#›</a:t>
            </a:fld>
            <a:endParaRPr lang="en-GB"/>
          </a:p>
        </p:txBody>
      </p:sp>
    </p:spTree>
    <p:extLst>
      <p:ext uri="{BB962C8B-B14F-4D97-AF65-F5344CB8AC3E}">
        <p14:creationId xmlns:p14="http://schemas.microsoft.com/office/powerpoint/2010/main" val="3101193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71AFD98-E450-2C2C-ADD7-D8EBC800AB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37C3228-6001-EF11-727A-5175EAF9BF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7AC8620-6BC3-9361-3109-13C47D1F816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3149094-9D89-4640-9B83-6BDA02C225B4}" type="datetimeFigureOut">
              <a:rPr lang="en-GB" smtClean="0"/>
              <a:t>27/08/2024</a:t>
            </a:fld>
            <a:endParaRPr lang="en-GB"/>
          </a:p>
        </p:txBody>
      </p:sp>
      <p:sp>
        <p:nvSpPr>
          <p:cNvPr id="5" name="Footer Placeholder 4">
            <a:extLst>
              <a:ext uri="{FF2B5EF4-FFF2-40B4-BE49-F238E27FC236}">
                <a16:creationId xmlns:a16="http://schemas.microsoft.com/office/drawing/2014/main" id="{7FF9BD70-53CF-294D-490B-BC8C93F03E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C8A81D0F-112F-3DBB-75A0-D01E019F538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CF0556A-B286-44EC-A4B0-557E1B481DDA}" type="slidenum">
              <a:rPr lang="en-GB" smtClean="0"/>
              <a:t>‹#›</a:t>
            </a:fld>
            <a:endParaRPr lang="en-GB"/>
          </a:p>
        </p:txBody>
      </p:sp>
    </p:spTree>
    <p:extLst>
      <p:ext uri="{BB962C8B-B14F-4D97-AF65-F5344CB8AC3E}">
        <p14:creationId xmlns:p14="http://schemas.microsoft.com/office/powerpoint/2010/main" val="30491980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gov.uk/pip" TargetMode="External"/><Relationship Id="rId7" Type="http://schemas.openxmlformats.org/officeDocument/2006/relationships/hyperlink" Target="https://www.gov.uk/guidance/benefits-and-pensions-for-uk-nationals-in-the-eea-or-switzerland"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www.citizensadvice.org.uk/immigration/are-you-subject-to-immigration-control" TargetMode="External"/><Relationship Id="rId5" Type="http://schemas.openxmlformats.org/officeDocument/2006/relationships/hyperlink" Target="https://www.citizensadvice.org.uk/benefits/claiming-benefits-if-youre-from-the-EU/before-you-apply/check-if-you-can-pass-the-habitual-residence-test-for-benefits/" TargetMode="External"/><Relationship Id="rId4" Type="http://schemas.openxmlformats.org/officeDocument/2006/relationships/hyperlink" Target="https://www.gov.uk/eu-eea"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www.gov.uk/"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hyperlink" Target="http://dwpdla.signvideo.net/" TargetMode="External"/><Relationship Id="rId4" Type="http://schemas.openxmlformats.org/officeDocument/2006/relationships/hyperlink" Target="https://www.relayuk.bt.com/"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gov.uk/government/publications/challenge-a-decision-made-by-the-department-for-work-and-pensions-dwp"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www.gov.uk/guidance/the-personal-independence-payment-pip-toolkit"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www.pngall.com/checklist-png/download/45668"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s://creativecommons.org/licenses/by-nc/3.0/"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www.pngall.com/checklist-png/download/45668"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s://creativecommons.org/licenses/by-nc/3.0/"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www.dwp.gov.uk/"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gov.uk/universal-credit/eligibility" TargetMode="External"/><Relationship Id="rId2" Type="http://schemas.openxmlformats.org/officeDocument/2006/relationships/hyperlink" Target="https://www.gov.uk/housing-and-universal-credit"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www.citizensadvice.org.uk/about-us/contact-us/contact-us/help-to-claim/" TargetMode="External"/><Relationship Id="rId2" Type="http://schemas.openxmlformats.org/officeDocument/2006/relationships/hyperlink" Target="https://www.gov.uk/benefits-calculators" TargetMode="External"/><Relationship Id="rId1" Type="http://schemas.openxmlformats.org/officeDocument/2006/relationships/slideLayout" Target="../slideLayouts/slideLayout2.xml"/><Relationship Id="rId4" Type="http://schemas.openxmlformats.org/officeDocument/2006/relationships/hyperlink" Target="https://advicelocal.uk/find-an-adviser"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connect.interpreterslive.co.uk/vrs?ilc=DWP" TargetMode="External"/><Relationship Id="rId2" Type="http://schemas.openxmlformats.org/officeDocument/2006/relationships/hyperlink" Target="https://www.relayuk.bt.com/" TargetMode="External"/><Relationship Id="rId1" Type="http://schemas.openxmlformats.org/officeDocument/2006/relationships/slideLayout" Target="../slideLayouts/slideLayout2.xml"/><Relationship Id="rId5" Type="http://schemas.openxmlformats.org/officeDocument/2006/relationships/hyperlink" Target="https://www.gov.uk/call-charges" TargetMode="External"/><Relationship Id="rId4" Type="http://schemas.openxmlformats.org/officeDocument/2006/relationships/hyperlink" Target="https://www.youtube.com/watch?v=oELNMfAvDxw"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www.gov.uk/national-insurance/your-national-insurance-number" TargetMode="External"/><Relationship Id="rId2" Type="http://schemas.openxmlformats.org/officeDocument/2006/relationships/hyperlink" Target="https://www.gov.uk/housing-and-universal-credit" TargetMode="External"/><Relationship Id="rId1" Type="http://schemas.openxmlformats.org/officeDocument/2006/relationships/slideLayout" Target="../slideLayouts/slideLayout2.xml"/><Relationship Id="rId5" Type="http://schemas.openxmlformats.org/officeDocument/2006/relationships/hyperlink" Target="https://www.universal-credit.service.gov.uk/postcode-checker" TargetMode="External"/><Relationship Id="rId4" Type="http://schemas.openxmlformats.org/officeDocument/2006/relationships/hyperlink" Target="https://www.gov.uk/universal-credit/your-claimant-commitment"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www.gov.uk/health-conditions-disability-universal-credit/working" TargetMode="External"/><Relationship Id="rId2" Type="http://schemas.openxmlformats.org/officeDocument/2006/relationships/hyperlink" Target="https://www.gov.uk/universal-credit/how-to-claim"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www.gov.uk/universal-credit/other-financial-support" TargetMode="External"/><Relationship Id="rId2" Type="http://schemas.openxmlformats.org/officeDocument/2006/relationships/hyperlink" Target="https://www.gov.uk/how-to-claim-new-style-esa" TargetMode="External"/><Relationship Id="rId1" Type="http://schemas.openxmlformats.org/officeDocument/2006/relationships/slideLayout" Target="../slideLayouts/slideLayout2.xml"/><Relationship Id="rId6" Type="http://schemas.openxmlformats.org/officeDocument/2006/relationships/hyperlink" Target="https://www.gov.uk/health-conditions-disability-universal-credit/report-health-condition-disability" TargetMode="External"/><Relationship Id="rId5" Type="http://schemas.openxmlformats.org/officeDocument/2006/relationships/hyperlink" Target="https://www.gov.uk/benefits-end-of-life" TargetMode="External"/><Relationship Id="rId4" Type="http://schemas.openxmlformats.org/officeDocument/2006/relationships/hyperlink" Target="https://www.gov.uk/universal-credit/changes-of-circumstances"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www.youtube.com/playlist?list=PLC0aQWFFHARzJYt8cED-WX1g5jD0mApTv" TargetMode="External"/><Relationship Id="rId2" Type="http://schemas.openxmlformats.org/officeDocument/2006/relationships/hyperlink" Target="https://www.gov.uk/mynediad-at-waith" TargetMode="External"/><Relationship Id="rId1" Type="http://schemas.openxmlformats.org/officeDocument/2006/relationships/slideLayout" Target="../slideLayouts/slideLayout2.xml"/><Relationship Id="rId4" Type="http://schemas.openxmlformats.org/officeDocument/2006/relationships/hyperlink" Target="https://www.gov.uk/government/publications/easy-read-get-help-at-work-if-youre-disabled-or-have-a-health-condition-access-to-work"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www.gov.uk/access-to-work/apply" TargetMode="External"/><Relationship Id="rId2" Type="http://schemas.openxmlformats.org/officeDocument/2006/relationships/hyperlink" Target="https://www.gov.uk/access-to-work/eligibilit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gov.uk/government/publications/pip-conditions-of-entitlement"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able-futures.co.uk/individuals" TargetMode="External"/><Relationship Id="rId2" Type="http://schemas.openxmlformats.org/officeDocument/2006/relationships/hyperlink" Target="https://www.gov.uk/access-to-work/eligibility" TargetMode="External"/><Relationship Id="rId1" Type="http://schemas.openxmlformats.org/officeDocument/2006/relationships/slideLayout" Target="../slideLayouts/slideLayout2.xml"/><Relationship Id="rId6" Type="http://schemas.openxmlformats.org/officeDocument/2006/relationships/hyperlink" Target="https://www.gov.uk/reasonable-adjustments-for-disabled-workers" TargetMode="External"/><Relationship Id="rId5" Type="http://schemas.openxmlformats.org/officeDocument/2006/relationships/hyperlink" Target="https://www.gov.uk/guidance/apply-for-communication-support-at-a-job-interview-if-you-have-a-disability-or-health-condition-access-to-work" TargetMode="External"/><Relationship Id="rId4" Type="http://schemas.openxmlformats.org/officeDocument/2006/relationships/hyperlink" Target="https://atw.maximusuk.co.uk/"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www.gov.uk/guidance/apply-for-communication-support-at-a-job-interview-if-you-have-a-disability-or-health-condition-access-to-work" TargetMode="External"/><Relationship Id="rId2" Type="http://schemas.openxmlformats.org/officeDocument/2006/relationships/hyperlink" Target="http://www.nidirect.gov.uk/index/information-and-services/people-with-disabilities/employment-support/work-schemes-and-programmes/access-to-work-practical-help-at-work.htm"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www.gov.uk/employment-support-allowance/working-while-you-clai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5440E-6D68-0FD9-A3AD-4B8E6D57C874}"/>
              </a:ext>
            </a:extLst>
          </p:cNvPr>
          <p:cNvSpPr>
            <a:spLocks noGrp="1"/>
          </p:cNvSpPr>
          <p:nvPr>
            <p:ph type="ctrTitle"/>
          </p:nvPr>
        </p:nvSpPr>
        <p:spPr/>
        <p:txBody>
          <a:bodyPr>
            <a:normAutofit/>
          </a:bodyPr>
          <a:lstStyle/>
          <a:p>
            <a:r>
              <a:rPr lang="en-GB" sz="4000" dirty="0"/>
              <a:t>Personal Independence Payment</a:t>
            </a:r>
            <a:br>
              <a:rPr lang="en-GB" sz="4000" dirty="0"/>
            </a:br>
            <a:r>
              <a:rPr lang="en-GB" sz="4000" dirty="0"/>
              <a:t>Disability Living Allowance for Children</a:t>
            </a:r>
            <a:br>
              <a:rPr lang="en-GB" sz="4000" dirty="0"/>
            </a:br>
            <a:r>
              <a:rPr lang="en-GB" sz="4000" dirty="0" err="1"/>
              <a:t>Attendce</a:t>
            </a:r>
            <a:r>
              <a:rPr lang="en-GB" sz="4000" dirty="0"/>
              <a:t> Allowance</a:t>
            </a:r>
            <a:br>
              <a:rPr lang="en-GB" sz="4000" dirty="0"/>
            </a:br>
            <a:r>
              <a:rPr lang="en-GB" sz="4000" dirty="0"/>
              <a:t>Carers Allowance</a:t>
            </a:r>
          </a:p>
        </p:txBody>
      </p:sp>
      <p:sp>
        <p:nvSpPr>
          <p:cNvPr id="3" name="Subtitle 2">
            <a:extLst>
              <a:ext uri="{FF2B5EF4-FFF2-40B4-BE49-F238E27FC236}">
                <a16:creationId xmlns:a16="http://schemas.microsoft.com/office/drawing/2014/main" id="{493AB522-1139-ECC0-2E23-58AC37430244}"/>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1607897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914D6B2-F7CF-974E-2260-280652B17065}"/>
              </a:ext>
            </a:extLst>
          </p:cNvPr>
          <p:cNvSpPr>
            <a:spLocks noGrp="1"/>
          </p:cNvSpPr>
          <p:nvPr>
            <p:ph type="title"/>
          </p:nvPr>
        </p:nvSpPr>
        <p:spPr/>
        <p:txBody>
          <a:bodyPr/>
          <a:lstStyle/>
          <a:p>
            <a:pPr eaLnBrk="1" hangingPunct="1"/>
            <a:r>
              <a:rPr lang="en-GB" altLang="en-US" sz="2800"/>
              <a:t>How much is Attendance Allowance</a:t>
            </a:r>
          </a:p>
        </p:txBody>
      </p:sp>
      <p:sp>
        <p:nvSpPr>
          <p:cNvPr id="369667" name="Rectangle 3">
            <a:extLst>
              <a:ext uri="{FF2B5EF4-FFF2-40B4-BE49-F238E27FC236}">
                <a16:creationId xmlns:a16="http://schemas.microsoft.com/office/drawing/2014/main" id="{AFCCB95B-1EB1-F321-9929-2B5EF8C60FB5}"/>
              </a:ext>
            </a:extLst>
          </p:cNvPr>
          <p:cNvSpPr>
            <a:spLocks noGrp="1"/>
          </p:cNvSpPr>
          <p:nvPr>
            <p:ph type="body" idx="1"/>
          </p:nvPr>
        </p:nvSpPr>
        <p:spPr>
          <a:xfrm>
            <a:off x="1981200" y="1600201"/>
            <a:ext cx="8229600" cy="4525963"/>
          </a:xfrm>
        </p:spPr>
        <p:txBody>
          <a:bodyPr/>
          <a:lstStyle/>
          <a:p>
            <a:pPr marL="271463" indent="-271463" algn="ctr">
              <a:spcBef>
                <a:spcPct val="20000"/>
              </a:spcBef>
              <a:buFont typeface="Arial" charset="0"/>
              <a:buChar char="•"/>
              <a:defRPr/>
            </a:pPr>
            <a:endParaRPr lang="en-GB" dirty="0"/>
          </a:p>
          <a:p>
            <a:pPr eaLnBrk="1" hangingPunct="1">
              <a:spcBef>
                <a:spcPct val="20000"/>
              </a:spcBef>
              <a:buFont typeface="Arial" charset="0"/>
              <a:buNone/>
              <a:defRPr/>
            </a:pPr>
            <a:r>
              <a:rPr lang="en-GB" sz="2000" dirty="0"/>
              <a:t>There are two rates of Attendance Allowance:</a:t>
            </a:r>
          </a:p>
          <a:p>
            <a:pPr marL="271463" indent="-271463">
              <a:spcBef>
                <a:spcPct val="20000"/>
              </a:spcBef>
              <a:buFont typeface="Arial" charset="0"/>
              <a:buChar char="•"/>
              <a:defRPr/>
            </a:pPr>
            <a:r>
              <a:rPr lang="en-GB" sz="2000" dirty="0"/>
              <a:t>Higher £108.55</a:t>
            </a:r>
          </a:p>
          <a:p>
            <a:pPr marL="271463" indent="-271463">
              <a:spcBef>
                <a:spcPct val="20000"/>
              </a:spcBef>
              <a:buFont typeface="Arial" charset="0"/>
              <a:buChar char="•"/>
              <a:defRPr/>
            </a:pPr>
            <a:r>
              <a:rPr lang="en-GB" sz="2000" dirty="0"/>
              <a:t>Lower  £72.65</a:t>
            </a:r>
          </a:p>
          <a:p>
            <a:pPr marL="271463" indent="-271463">
              <a:spcBef>
                <a:spcPct val="20000"/>
              </a:spcBef>
              <a:buFont typeface="Arial" charset="0"/>
              <a:buChar char="•"/>
              <a:defRPr/>
            </a:pPr>
            <a:r>
              <a:rPr lang="en-GB" sz="2000" dirty="0"/>
              <a:t>You will be paid the higher rate of Attendance Allowance if you meet one of the following criteria:</a:t>
            </a:r>
          </a:p>
          <a:p>
            <a:pPr eaLnBrk="1" hangingPunct="1">
              <a:spcBef>
                <a:spcPct val="20000"/>
              </a:spcBef>
              <a:buFont typeface="Arial" charset="0"/>
              <a:buNone/>
              <a:defRPr/>
            </a:pPr>
            <a:r>
              <a:rPr lang="en-GB" sz="2000" dirty="0"/>
              <a:t>	- you satisfy both the daytime and night-time tests</a:t>
            </a:r>
          </a:p>
          <a:p>
            <a:pPr eaLnBrk="1" hangingPunct="1">
              <a:spcBef>
                <a:spcPct val="20000"/>
              </a:spcBef>
              <a:buFont typeface="Arial" charset="0"/>
              <a:buNone/>
              <a:defRPr/>
            </a:pPr>
            <a:r>
              <a:rPr lang="en-GB" sz="2000" dirty="0"/>
              <a:t>	-you are terminally ill (someone is classified as terminally ill if</a:t>
            </a:r>
          </a:p>
          <a:p>
            <a:pPr eaLnBrk="1" hangingPunct="1">
              <a:spcBef>
                <a:spcPct val="20000"/>
              </a:spcBef>
              <a:buFont typeface="Arial" charset="0"/>
              <a:buNone/>
              <a:defRPr/>
            </a:pPr>
            <a:r>
              <a:rPr lang="en-GB" sz="2000" dirty="0"/>
              <a:t>	 they are not expected to live longer than 6 months)</a:t>
            </a:r>
          </a:p>
          <a:p>
            <a:pPr marL="271463" indent="-271463">
              <a:spcBef>
                <a:spcPct val="20000"/>
              </a:spcBef>
              <a:buFont typeface="Arial" charset="0"/>
              <a:buChar char="•"/>
              <a:defRPr/>
            </a:pPr>
            <a:r>
              <a:rPr lang="en-GB" sz="2000" dirty="0"/>
              <a:t>You will be paid the lower rate of Attendance Allowance if:</a:t>
            </a:r>
          </a:p>
          <a:p>
            <a:pPr eaLnBrk="1" hangingPunct="1">
              <a:spcBef>
                <a:spcPct val="20000"/>
              </a:spcBef>
              <a:buFont typeface="Arial" charset="0"/>
              <a:buNone/>
              <a:defRPr/>
            </a:pPr>
            <a:r>
              <a:rPr lang="en-GB" sz="2000" dirty="0"/>
              <a:t>	- you satisfy the daytime or night-time tests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Title 1">
            <a:extLst>
              <a:ext uri="{FF2B5EF4-FFF2-40B4-BE49-F238E27FC236}">
                <a16:creationId xmlns:a16="http://schemas.microsoft.com/office/drawing/2014/main" id="{1F552271-9275-D82B-A957-960EB3057C80}"/>
              </a:ext>
            </a:extLst>
          </p:cNvPr>
          <p:cNvSpPr>
            <a:spLocks noGrp="1"/>
          </p:cNvSpPr>
          <p:nvPr>
            <p:ph type="title"/>
          </p:nvPr>
        </p:nvSpPr>
        <p:spPr/>
        <p:txBody>
          <a:bodyPr/>
          <a:lstStyle/>
          <a:p>
            <a:pPr eaLnBrk="1" hangingPunct="1"/>
            <a:r>
              <a:rPr lang="en-GB" altLang="en-US" sz="2800"/>
              <a:t>Benefit helplines</a:t>
            </a:r>
          </a:p>
        </p:txBody>
      </p:sp>
      <p:sp>
        <p:nvSpPr>
          <p:cNvPr id="108547" name="Content Placeholder 2">
            <a:extLst>
              <a:ext uri="{FF2B5EF4-FFF2-40B4-BE49-F238E27FC236}">
                <a16:creationId xmlns:a16="http://schemas.microsoft.com/office/drawing/2014/main" id="{F16805F4-D145-C7A8-05EA-6725BA491F82}"/>
              </a:ext>
            </a:extLst>
          </p:cNvPr>
          <p:cNvSpPr>
            <a:spLocks noGrp="1"/>
          </p:cNvSpPr>
          <p:nvPr>
            <p:ph idx="1"/>
          </p:nvPr>
        </p:nvSpPr>
        <p:spPr>
          <a:xfrm>
            <a:off x="1981200" y="1401763"/>
            <a:ext cx="8229600" cy="4724400"/>
          </a:xfrm>
        </p:spPr>
        <p:txBody>
          <a:bodyPr>
            <a:normAutofit lnSpcReduction="10000"/>
          </a:bodyPr>
          <a:lstStyle/>
          <a:p>
            <a:pPr eaLnBrk="1" hangingPunct="1"/>
            <a:endParaRPr lang="en-GB" altLang="en-US"/>
          </a:p>
          <a:p>
            <a:pPr eaLnBrk="1" hangingPunct="1"/>
            <a:r>
              <a:rPr lang="en-GB" altLang="en-US"/>
              <a:t>Attendance Allowance</a:t>
            </a:r>
          </a:p>
          <a:p>
            <a:pPr eaLnBrk="1" hangingPunct="1"/>
            <a:r>
              <a:rPr lang="en-GB" altLang="en-US"/>
              <a:t>0800 731 0122 Textphone  0800 731 0317</a:t>
            </a:r>
          </a:p>
          <a:p>
            <a:pPr eaLnBrk="1" hangingPunct="1"/>
            <a:r>
              <a:rPr lang="en-GB" altLang="en-US"/>
              <a:t>Carer’s Allowance Unit</a:t>
            </a:r>
          </a:p>
          <a:p>
            <a:pPr eaLnBrk="1" hangingPunct="1"/>
            <a:r>
              <a:rPr lang="en-GB" altLang="en-US"/>
              <a:t>www.gov.uk/carers-allowance</a:t>
            </a:r>
          </a:p>
          <a:p>
            <a:pPr eaLnBrk="1" hangingPunct="1"/>
            <a:r>
              <a:rPr lang="en-GB" altLang="en-US"/>
              <a:t>0800 731 0297 Textphone 0800 731 0317</a:t>
            </a:r>
          </a:p>
          <a:p>
            <a:pPr eaLnBrk="1" hangingPunct="1"/>
            <a:endParaRPr lang="en-GB" altLang="en-US"/>
          </a:p>
          <a:p>
            <a:pPr eaLnBrk="1" hangingPunct="1"/>
            <a:endParaRPr lang="en-GB" altLang="en-US"/>
          </a:p>
          <a:p>
            <a:pPr eaLnBrk="1" hangingPunct="1"/>
            <a:r>
              <a:rPr lang="en-GB" altLang="en-US"/>
              <a:t>Information is also available on line at the gov.uk website.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7F362-4B68-5668-5369-F3491DACA635}"/>
              </a:ext>
            </a:extLst>
          </p:cNvPr>
          <p:cNvSpPr>
            <a:spLocks noGrp="1"/>
          </p:cNvSpPr>
          <p:nvPr>
            <p:ph type="title"/>
          </p:nvPr>
        </p:nvSpPr>
        <p:spPr/>
        <p:txBody>
          <a:bodyPr/>
          <a:lstStyle/>
          <a:p>
            <a:r>
              <a:rPr lang="en-GB" dirty="0"/>
              <a:t>Disability Living Allowance for Children</a:t>
            </a:r>
            <a:br>
              <a:rPr lang="en-GB" dirty="0"/>
            </a:br>
            <a:endParaRPr lang="en-GB" dirty="0"/>
          </a:p>
        </p:txBody>
      </p:sp>
      <p:sp>
        <p:nvSpPr>
          <p:cNvPr id="3" name="Content Placeholder 2">
            <a:extLst>
              <a:ext uri="{FF2B5EF4-FFF2-40B4-BE49-F238E27FC236}">
                <a16:creationId xmlns:a16="http://schemas.microsoft.com/office/drawing/2014/main" id="{913D6DC6-BA67-DA0F-C281-48871BCB4342}"/>
              </a:ext>
            </a:extLst>
          </p:cNvPr>
          <p:cNvSpPr>
            <a:spLocks noGrp="1"/>
          </p:cNvSpPr>
          <p:nvPr>
            <p:ph idx="1"/>
          </p:nvPr>
        </p:nvSpPr>
        <p:spPr/>
        <p:txBody>
          <a:bodyPr/>
          <a:lstStyle/>
          <a:p>
            <a:endParaRPr lang="en-GB" dirty="0"/>
          </a:p>
        </p:txBody>
      </p:sp>
    </p:spTree>
    <p:extLst>
      <p:ext uri="{BB962C8B-B14F-4D97-AF65-F5344CB8AC3E}">
        <p14:creationId xmlns:p14="http://schemas.microsoft.com/office/powerpoint/2010/main" val="21778434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524005" y="6525344"/>
            <a:ext cx="9143999" cy="332656"/>
          </a:xfrm>
          <a:prstGeom prst="rect">
            <a:avLst/>
          </a:prstGeom>
          <a:solidFill>
            <a:srgbClr val="2DB4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p:cNvSpPr/>
          <p:nvPr/>
        </p:nvSpPr>
        <p:spPr>
          <a:xfrm>
            <a:off x="872067" y="1352379"/>
            <a:ext cx="9598097" cy="3816429"/>
          </a:xfrm>
          <a:prstGeom prst="rect">
            <a:avLst/>
          </a:prstGeom>
        </p:spPr>
        <p:txBody>
          <a:bodyPr wrap="square">
            <a:spAutoFit/>
          </a:bodyPr>
          <a:lstStyle/>
          <a:p>
            <a:pPr>
              <a:spcBef>
                <a:spcPts val="600"/>
              </a:spcBef>
              <a:spcAft>
                <a:spcPts val="600"/>
              </a:spcAft>
              <a:buClr>
                <a:srgbClr val="2DB4B5"/>
              </a:buClr>
              <a:buSzPct val="120000"/>
            </a:pPr>
            <a:r>
              <a:rPr lang="en-GB" b="1" dirty="0">
                <a:latin typeface="Arial" panose="020B0604020202020204" pitchFamily="34" charset="0"/>
                <a:cs typeface="Arial" panose="020B0604020202020204" pitchFamily="34" charset="0"/>
              </a:rPr>
              <a:t>Disability Living Allowance (DLA) for children may help with the extra costs of looking after a child who:</a:t>
            </a:r>
          </a:p>
          <a:p>
            <a:pPr marL="285744" indent="-285744">
              <a:lnSpc>
                <a:spcPct val="150000"/>
              </a:lnSpc>
              <a:spcAft>
                <a:spcPts val="600"/>
              </a:spcAft>
              <a:buFont typeface="Arial" panose="020B0604020202020204" pitchFamily="34" charset="0"/>
              <a:buChar char="•"/>
            </a:pPr>
            <a:r>
              <a:rPr lang="en-GB" dirty="0">
                <a:latin typeface="Arial" panose="020B0604020202020204" pitchFamily="34" charset="0"/>
                <a:cs typeface="Arial" panose="020B0604020202020204" pitchFamily="34" charset="0"/>
              </a:rPr>
              <a:t>Is under 16</a:t>
            </a:r>
          </a:p>
          <a:p>
            <a:pPr marL="285744" indent="-285744">
              <a:lnSpc>
                <a:spcPct val="150000"/>
              </a:lnSpc>
              <a:spcAft>
                <a:spcPts val="600"/>
              </a:spcAft>
              <a:buFont typeface="Arial" panose="020B0604020202020204" pitchFamily="34" charset="0"/>
              <a:buChar char="•"/>
            </a:pPr>
            <a:r>
              <a:rPr lang="en-GB" dirty="0">
                <a:latin typeface="Arial" panose="020B0604020202020204" pitchFamily="34" charset="0"/>
                <a:cs typeface="Arial" panose="020B0604020202020204" pitchFamily="34" charset="0"/>
              </a:rPr>
              <a:t>Has difficulties walking or needs much more looking after than a child of the same age who does not have a disability</a:t>
            </a:r>
          </a:p>
          <a:p>
            <a:pPr>
              <a:lnSpc>
                <a:spcPct val="150000"/>
              </a:lnSpc>
              <a:spcAft>
                <a:spcPts val="600"/>
              </a:spcAft>
            </a:pPr>
            <a:r>
              <a:rPr lang="en-GB" dirty="0">
                <a:latin typeface="Arial" panose="020B0604020202020204" pitchFamily="34" charset="0"/>
                <a:cs typeface="Arial" panose="020B0604020202020204" pitchFamily="34" charset="0"/>
              </a:rPr>
              <a:t>There are two parts to DLA Child - the Mobility Component and the Care Component.</a:t>
            </a:r>
          </a:p>
          <a:p>
            <a:pPr>
              <a:lnSpc>
                <a:spcPct val="150000"/>
              </a:lnSpc>
              <a:spcAft>
                <a:spcPts val="600"/>
              </a:spcAft>
            </a:pPr>
            <a:r>
              <a:rPr lang="en-GB" dirty="0">
                <a:latin typeface="Arial" panose="020B0604020202020204" pitchFamily="34" charset="0"/>
                <a:cs typeface="Arial" panose="020B0604020202020204" pitchFamily="34" charset="0"/>
              </a:rPr>
              <a:t>It is a non-means tested benefit and can be a passport to other benefits like carers allowance. </a:t>
            </a:r>
          </a:p>
          <a:p>
            <a:pPr>
              <a:spcBef>
                <a:spcPts val="600"/>
              </a:spcBef>
              <a:spcAft>
                <a:spcPts val="600"/>
              </a:spcAft>
              <a:buClr>
                <a:srgbClr val="2DB4B5"/>
              </a:buClr>
              <a:buSzPct val="120000"/>
            </a:pPr>
            <a:endParaRPr lang="en-GB" sz="1400" b="1" dirty="0"/>
          </a:p>
        </p:txBody>
      </p:sp>
      <p:sp>
        <p:nvSpPr>
          <p:cNvPr id="4" name="Footer Placeholder 3">
            <a:extLst>
              <a:ext uri="{FF2B5EF4-FFF2-40B4-BE49-F238E27FC236}">
                <a16:creationId xmlns:a16="http://schemas.microsoft.com/office/drawing/2014/main" id="{6DB354CF-5A15-51F8-BCC4-D891B3306EA5}"/>
              </a:ext>
            </a:extLst>
          </p:cNvPr>
          <p:cNvSpPr>
            <a:spLocks noGrp="1"/>
          </p:cNvSpPr>
          <p:nvPr>
            <p:ph type="ftr" sz="quarter" idx="11"/>
          </p:nvPr>
        </p:nvSpPr>
        <p:spPr/>
        <p:txBody>
          <a:bodyPr/>
          <a:lstStyle/>
          <a:p>
            <a:r>
              <a:rPr lang="en-GB" dirty="0"/>
              <a:t>Correct as of 01/07/2024</a:t>
            </a:r>
          </a:p>
          <a:p>
            <a:endParaRPr lang="en-GB" dirty="0"/>
          </a:p>
        </p:txBody>
      </p:sp>
    </p:spTree>
    <p:extLst>
      <p:ext uri="{BB962C8B-B14F-4D97-AF65-F5344CB8AC3E}">
        <p14:creationId xmlns:p14="http://schemas.microsoft.com/office/powerpoint/2010/main" val="3413652685"/>
      </p:ext>
    </p:extLst>
  </p:cSld>
  <p:clrMapOvr>
    <a:masterClrMapping/>
  </p:clrMapOvr>
  <mc:AlternateContent xmlns:mc="http://schemas.openxmlformats.org/markup-compatibility/2006" xmlns:p14="http://schemas.microsoft.com/office/powerpoint/2010/main">
    <mc:Choice Requires="p14">
      <p:transition spd="slow" p14:dur="1500">
        <p:pull/>
      </p:transition>
    </mc:Choice>
    <mc:Fallback xmlns="">
      <p:transition spd="slow">
        <p:pull/>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524005" y="6525344"/>
            <a:ext cx="9143999" cy="332656"/>
          </a:xfrm>
          <a:prstGeom prst="rect">
            <a:avLst/>
          </a:prstGeom>
          <a:solidFill>
            <a:srgbClr val="2DB4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p:cNvSpPr/>
          <p:nvPr/>
        </p:nvSpPr>
        <p:spPr>
          <a:xfrm>
            <a:off x="1168400" y="937760"/>
            <a:ext cx="9347200" cy="4647426"/>
          </a:xfrm>
          <a:prstGeom prst="rect">
            <a:avLst/>
          </a:prstGeom>
        </p:spPr>
        <p:txBody>
          <a:bodyPr wrap="square" lIns="91440" tIns="45720" rIns="91440" bIns="45720" anchor="t">
            <a:spAutoFit/>
          </a:bodyPr>
          <a:lstStyle/>
          <a:p>
            <a:pPr>
              <a:spcBef>
                <a:spcPts val="600"/>
              </a:spcBef>
              <a:spcAft>
                <a:spcPts val="1200"/>
              </a:spcAft>
              <a:buClr>
                <a:srgbClr val="2DB4B5"/>
              </a:buClr>
              <a:buSzPct val="120000"/>
            </a:pPr>
            <a:r>
              <a:rPr lang="en-GB" b="1" dirty="0">
                <a:latin typeface="Arial" panose="020B0604020202020204" pitchFamily="34" charset="0"/>
                <a:cs typeface="Arial" panose="020B0604020202020204" pitchFamily="34" charset="0"/>
              </a:rPr>
              <a:t>Usually, to qualify for Disability Living Allowance (DLA) for children the child must:</a:t>
            </a:r>
            <a:endParaRPr lang="en-US" altLang="en-US" dirty="0">
              <a:latin typeface="Arial" panose="020B0604020202020204" pitchFamily="34" charset="0"/>
              <a:cs typeface="Arial" panose="020B0604020202020204" pitchFamily="34" charset="0"/>
            </a:endParaRPr>
          </a:p>
          <a:p>
            <a:pPr marL="285744" indent="-285744" eaLnBrk="0" fontAlgn="base" hangingPunct="0">
              <a:spcBef>
                <a:spcPct val="0"/>
              </a:spcBef>
              <a:spcAft>
                <a:spcPts val="1200"/>
              </a:spcAft>
              <a:buFont typeface="Arial" panose="020B0604020202020204" pitchFamily="34" charset="0"/>
              <a:buChar char="•"/>
            </a:pPr>
            <a:r>
              <a:rPr lang="en-US" altLang="en-US" dirty="0">
                <a:solidFill>
                  <a:srgbClr val="0B0C0C"/>
                </a:solidFill>
                <a:latin typeface="Arial" panose="020B0604020202020204" pitchFamily="34" charset="0"/>
                <a:cs typeface="Arial" panose="020B0604020202020204" pitchFamily="34" charset="0"/>
              </a:rPr>
              <a:t>be under 16 - anyone over 16 must apply for </a:t>
            </a:r>
            <a:r>
              <a:rPr lang="en-US" altLang="en-US" dirty="0">
                <a:solidFill>
                  <a:srgbClr val="1D70B8"/>
                </a:solidFill>
                <a:latin typeface="Arial" panose="020B0604020202020204" pitchFamily="34" charset="0"/>
                <a:cs typeface="Arial" panose="020B0604020202020204" pitchFamily="34" charset="0"/>
                <a:hlinkClick r:id="rId3"/>
              </a:rPr>
              <a:t>Personal Independence Payment (PIP)</a:t>
            </a:r>
            <a:endParaRPr lang="en-US" altLang="en-US" dirty="0">
              <a:solidFill>
                <a:srgbClr val="0B0C0C"/>
              </a:solidFill>
              <a:latin typeface="Arial" panose="020B0604020202020204" pitchFamily="34" charset="0"/>
              <a:cs typeface="Arial" panose="020B0604020202020204" pitchFamily="34" charset="0"/>
            </a:endParaRPr>
          </a:p>
          <a:p>
            <a:pPr marL="285744" indent="-285744" eaLnBrk="0" fontAlgn="base" hangingPunct="0">
              <a:spcBef>
                <a:spcPct val="0"/>
              </a:spcBef>
              <a:spcAft>
                <a:spcPts val="1200"/>
              </a:spcAft>
              <a:buFont typeface="Arial" panose="020B0604020202020204" pitchFamily="34" charset="0"/>
              <a:buChar char="•"/>
            </a:pPr>
            <a:r>
              <a:rPr lang="en-US" altLang="en-US" dirty="0">
                <a:solidFill>
                  <a:srgbClr val="0B0C0C"/>
                </a:solidFill>
                <a:latin typeface="Arial" panose="020B0604020202020204" pitchFamily="34" charset="0"/>
                <a:cs typeface="Arial" panose="020B0604020202020204" pitchFamily="34" charset="0"/>
              </a:rPr>
              <a:t>need extra looking after or have walking difﬁculties</a:t>
            </a:r>
          </a:p>
          <a:p>
            <a:pPr marL="285744" indent="-285744" eaLnBrk="0" fontAlgn="base" hangingPunct="0">
              <a:spcBef>
                <a:spcPct val="0"/>
              </a:spcBef>
              <a:spcAft>
                <a:spcPts val="1200"/>
              </a:spcAft>
              <a:buFont typeface="Arial" panose="020B0604020202020204" pitchFamily="34" charset="0"/>
              <a:buChar char="•"/>
            </a:pPr>
            <a:r>
              <a:rPr lang="en-GB" dirty="0">
                <a:latin typeface="Arial" panose="020B0604020202020204" pitchFamily="34" charset="0"/>
                <a:cs typeface="Arial" panose="020B0604020202020204" pitchFamily="34" charset="0"/>
              </a:rPr>
              <a:t>The child must have had these difficulties for at least 3 months and expect them to last for at least 6 months.</a:t>
            </a:r>
            <a:endParaRPr lang="en-US" altLang="en-US" dirty="0">
              <a:solidFill>
                <a:srgbClr val="0B0C0C"/>
              </a:solidFill>
              <a:latin typeface="Arial" panose="020B0604020202020204" pitchFamily="34" charset="0"/>
              <a:cs typeface="Arial" panose="020B0604020202020204" pitchFamily="34" charset="0"/>
            </a:endParaRPr>
          </a:p>
          <a:p>
            <a:pPr marL="285744" indent="-285744" eaLnBrk="0" fontAlgn="base" hangingPunct="0">
              <a:spcBef>
                <a:spcPct val="0"/>
              </a:spcBef>
              <a:spcAft>
                <a:spcPts val="1200"/>
              </a:spcAft>
              <a:buFont typeface="Arial" panose="020B0604020202020204" pitchFamily="34" charset="0"/>
              <a:buChar char="•"/>
            </a:pPr>
            <a:r>
              <a:rPr lang="en-US" altLang="en-US" dirty="0">
                <a:solidFill>
                  <a:srgbClr val="0B0C0C"/>
                </a:solidFill>
                <a:latin typeface="Arial" panose="020B0604020202020204" pitchFamily="34" charset="0"/>
                <a:cs typeface="Arial" panose="020B0604020202020204" pitchFamily="34" charset="0"/>
              </a:rPr>
              <a:t>be in England, Wales, a </a:t>
            </a:r>
            <a:r>
              <a:rPr lang="en-US" altLang="en-US" dirty="0">
                <a:solidFill>
                  <a:srgbClr val="1D70B8"/>
                </a:solidFill>
                <a:latin typeface="Arial" panose="020B0604020202020204" pitchFamily="34" charset="0"/>
                <a:cs typeface="Arial" panose="020B0604020202020204" pitchFamily="34" charset="0"/>
                <a:hlinkClick r:id="rId4"/>
              </a:rPr>
              <a:t>European Economic Area (EEA) country</a:t>
            </a:r>
            <a:r>
              <a:rPr lang="en-US" altLang="en-US" dirty="0">
                <a:solidFill>
                  <a:srgbClr val="0B0C0C"/>
                </a:solidFill>
                <a:latin typeface="Arial" panose="020B0604020202020204" pitchFamily="34" charset="0"/>
                <a:cs typeface="Arial" panose="020B0604020202020204" pitchFamily="34" charset="0"/>
              </a:rPr>
              <a:t> or Switzerland when you claim - there are some exceptions, such as family members of the Armed Forces</a:t>
            </a:r>
          </a:p>
          <a:p>
            <a:pPr marL="285744" indent="-285744" eaLnBrk="0" fontAlgn="base" hangingPunct="0">
              <a:spcBef>
                <a:spcPct val="0"/>
              </a:spcBef>
              <a:spcAft>
                <a:spcPts val="1200"/>
              </a:spcAft>
              <a:buFont typeface="Arial" panose="020B0604020202020204" pitchFamily="34" charset="0"/>
              <a:buChar char="•"/>
            </a:pPr>
            <a:r>
              <a:rPr lang="en-US" altLang="en-US" dirty="0">
                <a:solidFill>
                  <a:srgbClr val="0B0C0C"/>
                </a:solidFill>
                <a:latin typeface="Arial" panose="020B0604020202020204" pitchFamily="34" charset="0"/>
                <a:cs typeface="Arial" panose="020B0604020202020204" pitchFamily="34" charset="0"/>
              </a:rPr>
              <a:t>be </a:t>
            </a:r>
            <a:r>
              <a:rPr lang="en-US" altLang="en-US" dirty="0">
                <a:solidFill>
                  <a:srgbClr val="1D70B8"/>
                </a:solidFill>
                <a:latin typeface="Arial" panose="020B0604020202020204" pitchFamily="34" charset="0"/>
                <a:cs typeface="Arial" panose="020B0604020202020204" pitchFamily="34" charset="0"/>
                <a:hlinkClick r:id="rId5"/>
              </a:rPr>
              <a:t>habitually resident</a:t>
            </a:r>
            <a:r>
              <a:rPr lang="en-US" altLang="en-US" dirty="0">
                <a:solidFill>
                  <a:srgbClr val="0B0C0C"/>
                </a:solidFill>
                <a:latin typeface="Arial" panose="020B0604020202020204" pitchFamily="34" charset="0"/>
                <a:cs typeface="Arial" panose="020B0604020202020204" pitchFamily="34" charset="0"/>
              </a:rPr>
              <a:t> in the UK, Ireland, Isle of Man or the Channel Islands</a:t>
            </a:r>
          </a:p>
          <a:p>
            <a:pPr marL="285744" indent="-285744" eaLnBrk="0" fontAlgn="base" hangingPunct="0">
              <a:spcBef>
                <a:spcPct val="0"/>
              </a:spcBef>
              <a:spcAft>
                <a:spcPts val="1200"/>
              </a:spcAft>
              <a:buFont typeface="Arial" panose="020B0604020202020204" pitchFamily="34" charset="0"/>
              <a:buChar char="•"/>
            </a:pPr>
            <a:r>
              <a:rPr lang="en-US" altLang="en-US" dirty="0">
                <a:solidFill>
                  <a:srgbClr val="0B0C0C"/>
                </a:solidFill>
                <a:latin typeface="Arial" panose="020B0604020202020204" pitchFamily="34" charset="0"/>
                <a:cs typeface="Arial" panose="020B0604020202020204" pitchFamily="34" charset="0"/>
              </a:rPr>
              <a:t>not be subject to </a:t>
            </a:r>
            <a:r>
              <a:rPr lang="en-US" altLang="en-US" dirty="0">
                <a:solidFill>
                  <a:srgbClr val="1D70B8"/>
                </a:solidFill>
                <a:latin typeface="Arial" panose="020B0604020202020204" pitchFamily="34" charset="0"/>
                <a:cs typeface="Arial" panose="020B0604020202020204" pitchFamily="34" charset="0"/>
                <a:hlinkClick r:id="rId6"/>
              </a:rPr>
              <a:t>immigration control</a:t>
            </a:r>
            <a:endParaRPr lang="en-US" altLang="en-US" dirty="0">
              <a:solidFill>
                <a:srgbClr val="1D70B8"/>
              </a:solidFill>
              <a:latin typeface="Arial" panose="020B0604020202020204" pitchFamily="34" charset="0"/>
              <a:cs typeface="Arial" panose="020B0604020202020204" pitchFamily="34" charset="0"/>
            </a:endParaRPr>
          </a:p>
          <a:p>
            <a:pPr marL="285744" indent="-285744" eaLnBrk="0" fontAlgn="base" hangingPunct="0">
              <a:spcBef>
                <a:spcPct val="0"/>
              </a:spcBef>
              <a:spcAft>
                <a:spcPts val="1200"/>
              </a:spcAft>
              <a:buFont typeface="Arial" panose="020B0604020202020204" pitchFamily="34" charset="0"/>
              <a:buChar char="•"/>
            </a:pPr>
            <a:r>
              <a:rPr lang="en-US" altLang="en-US" dirty="0">
                <a:solidFill>
                  <a:srgbClr val="0B0C0C"/>
                </a:solidFill>
                <a:latin typeface="Arial" panose="020B0604020202020204" pitchFamily="34" charset="0"/>
                <a:cs typeface="Arial" panose="020B0604020202020204" pitchFamily="34" charset="0"/>
              </a:rPr>
              <a:t>have lived in Great Britain for at least 6 of the last 12 months, if over 3 years old.</a:t>
            </a:r>
          </a:p>
          <a:p>
            <a:pPr eaLnBrk="0" fontAlgn="base" hangingPunct="0">
              <a:spcBef>
                <a:spcPct val="0"/>
              </a:spcBef>
              <a:spcAft>
                <a:spcPts val="1200"/>
              </a:spcAft>
            </a:pPr>
            <a:r>
              <a:rPr lang="en-GB" dirty="0">
                <a:latin typeface="Arial" panose="020B0604020202020204" pitchFamily="34" charset="0"/>
                <a:cs typeface="Arial" panose="020B0604020202020204" pitchFamily="34" charset="0"/>
              </a:rPr>
              <a:t>There are special rules for end of life if the child is not expected to live more than 12 months.</a:t>
            </a:r>
            <a:endParaRPr lang="en-GB" dirty="0">
              <a:latin typeface="Arial" panose="020B0604020202020204" pitchFamily="34" charset="0"/>
              <a:cs typeface="Arial" panose="020B0604020202020204" pitchFamily="34" charset="0"/>
              <a:hlinkClick r:id="rId7"/>
            </a:endParaRPr>
          </a:p>
        </p:txBody>
      </p:sp>
      <p:sp>
        <p:nvSpPr>
          <p:cNvPr id="6" name="TextBox 5">
            <a:extLst>
              <a:ext uri="{FF2B5EF4-FFF2-40B4-BE49-F238E27FC236}">
                <a16:creationId xmlns:a16="http://schemas.microsoft.com/office/drawing/2014/main" id="{743B4265-99BA-4D06-A995-9BCC8FC41E50}"/>
              </a:ext>
            </a:extLst>
          </p:cNvPr>
          <p:cNvSpPr txBox="1"/>
          <p:nvPr/>
        </p:nvSpPr>
        <p:spPr>
          <a:xfrm>
            <a:off x="6096000" y="375051"/>
            <a:ext cx="2880320" cy="461665"/>
          </a:xfrm>
          <a:prstGeom prst="rect">
            <a:avLst/>
          </a:prstGeom>
          <a:noFill/>
        </p:spPr>
        <p:txBody>
          <a:bodyPr wrap="square" rtlCol="0">
            <a:spAutoFit/>
          </a:bodyPr>
          <a:lstStyle/>
          <a:p>
            <a:r>
              <a:rPr lang="en-GB" sz="2400" b="1"/>
              <a:t>Eligibility</a:t>
            </a:r>
          </a:p>
        </p:txBody>
      </p:sp>
      <p:sp>
        <p:nvSpPr>
          <p:cNvPr id="8" name="Rectangle 3">
            <a:extLst>
              <a:ext uri="{FF2B5EF4-FFF2-40B4-BE49-F238E27FC236}">
                <a16:creationId xmlns:a16="http://schemas.microsoft.com/office/drawing/2014/main" id="{6C674EEF-D9D9-4B07-B99B-7ABF34C55674}"/>
              </a:ext>
            </a:extLst>
          </p:cNvPr>
          <p:cNvSpPr>
            <a:spLocks noChangeArrowheads="1"/>
          </p:cNvSpPr>
          <p:nvPr/>
        </p:nvSpPr>
        <p:spPr bwMode="auto">
          <a:xfrm>
            <a:off x="1524001" y="-234649"/>
            <a:ext cx="188547" cy="4692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5220" tIns="95220" rIns="91440" bIns="95220" numCol="1" anchor="ctr" anchorCtr="0" compatLnSpc="1">
            <a:prstTxWarp prst="textNoShape">
              <a:avLst/>
            </a:prstTxWarp>
            <a:spAutoFit/>
          </a:bodyPr>
          <a:lstStyle/>
          <a:p>
            <a:pPr eaLnBrk="0" fontAlgn="base" hangingPunct="0">
              <a:spcBef>
                <a:spcPct val="0"/>
              </a:spcBef>
              <a:spcAft>
                <a:spcPct val="0"/>
              </a:spcAft>
            </a:pPr>
            <a:endParaRPr lang="en-US" altLang="en-US">
              <a:latin typeface="Arial" panose="020B0604020202020204" pitchFamily="34" charset="0"/>
            </a:endParaRPr>
          </a:p>
        </p:txBody>
      </p:sp>
      <p:sp>
        <p:nvSpPr>
          <p:cNvPr id="4" name="Footer Placeholder 3">
            <a:extLst>
              <a:ext uri="{FF2B5EF4-FFF2-40B4-BE49-F238E27FC236}">
                <a16:creationId xmlns:a16="http://schemas.microsoft.com/office/drawing/2014/main" id="{F095F3A9-8C33-0D6D-467C-EA778A0598E9}"/>
              </a:ext>
            </a:extLst>
          </p:cNvPr>
          <p:cNvSpPr>
            <a:spLocks noGrp="1"/>
          </p:cNvSpPr>
          <p:nvPr>
            <p:ph type="ftr" sz="quarter" idx="11"/>
          </p:nvPr>
        </p:nvSpPr>
        <p:spPr/>
        <p:txBody>
          <a:bodyPr/>
          <a:lstStyle/>
          <a:p>
            <a:r>
              <a:rPr lang="en-GB" dirty="0"/>
              <a:t>Correct as of 01/07/2024</a:t>
            </a:r>
          </a:p>
          <a:p>
            <a:endParaRPr lang="en-GB" dirty="0"/>
          </a:p>
        </p:txBody>
      </p:sp>
      <p:sp>
        <p:nvSpPr>
          <p:cNvPr id="7" name="TextBox 6">
            <a:extLst>
              <a:ext uri="{FF2B5EF4-FFF2-40B4-BE49-F238E27FC236}">
                <a16:creationId xmlns:a16="http://schemas.microsoft.com/office/drawing/2014/main" id="{0BD58061-512B-3E93-90DA-29AF57000E06}"/>
              </a:ext>
            </a:extLst>
          </p:cNvPr>
          <p:cNvSpPr txBox="1"/>
          <p:nvPr/>
        </p:nvSpPr>
        <p:spPr>
          <a:xfrm>
            <a:off x="3048000" y="3125800"/>
            <a:ext cx="6096000" cy="369332"/>
          </a:xfrm>
          <a:prstGeom prst="rect">
            <a:avLst/>
          </a:prstGeom>
          <a:noFill/>
        </p:spPr>
        <p:txBody>
          <a:bodyPr wrap="square">
            <a:spAutoFit/>
          </a:bodyPr>
          <a:lstStyle/>
          <a:p>
            <a:r>
              <a:rPr lang="en-GB" dirty="0" err="1"/>
              <a:t>en</a:t>
            </a:r>
            <a:endParaRPr lang="en-GB" dirty="0"/>
          </a:p>
        </p:txBody>
      </p:sp>
    </p:spTree>
    <p:extLst>
      <p:ext uri="{BB962C8B-B14F-4D97-AF65-F5344CB8AC3E}">
        <p14:creationId xmlns:p14="http://schemas.microsoft.com/office/powerpoint/2010/main" val="4226904894"/>
      </p:ext>
    </p:extLst>
  </p:cSld>
  <p:clrMapOvr>
    <a:masterClrMapping/>
  </p:clrMapOvr>
  <mc:AlternateContent xmlns:mc="http://schemas.openxmlformats.org/markup-compatibility/2006" xmlns:p14="http://schemas.microsoft.com/office/powerpoint/2010/main">
    <mc:Choice Requires="p14">
      <p:transition spd="slow" p14:dur="1500">
        <p:pull/>
      </p:transition>
    </mc:Choice>
    <mc:Fallback xmlns="">
      <p:transition spd="slow">
        <p:pull/>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524005" y="6525344"/>
            <a:ext cx="9143999" cy="332656"/>
          </a:xfrm>
          <a:prstGeom prst="rect">
            <a:avLst/>
          </a:prstGeom>
          <a:solidFill>
            <a:srgbClr val="2DB4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743B4265-99BA-4D06-A995-9BCC8FC41E50}"/>
              </a:ext>
            </a:extLst>
          </p:cNvPr>
          <p:cNvSpPr txBox="1"/>
          <p:nvPr/>
        </p:nvSpPr>
        <p:spPr>
          <a:xfrm>
            <a:off x="6096000" y="375051"/>
            <a:ext cx="2880320" cy="461665"/>
          </a:xfrm>
          <a:prstGeom prst="rect">
            <a:avLst/>
          </a:prstGeom>
          <a:noFill/>
        </p:spPr>
        <p:txBody>
          <a:bodyPr wrap="square" rtlCol="0">
            <a:spAutoFit/>
          </a:bodyPr>
          <a:lstStyle/>
          <a:p>
            <a:r>
              <a:rPr lang="en-GB" sz="2400" b="1" dirty="0"/>
              <a:t>Rates</a:t>
            </a:r>
          </a:p>
        </p:txBody>
      </p:sp>
      <p:sp>
        <p:nvSpPr>
          <p:cNvPr id="8" name="Rectangle 3">
            <a:extLst>
              <a:ext uri="{FF2B5EF4-FFF2-40B4-BE49-F238E27FC236}">
                <a16:creationId xmlns:a16="http://schemas.microsoft.com/office/drawing/2014/main" id="{6C674EEF-D9D9-4B07-B99B-7ABF34C55674}"/>
              </a:ext>
            </a:extLst>
          </p:cNvPr>
          <p:cNvSpPr>
            <a:spLocks noChangeArrowheads="1"/>
          </p:cNvSpPr>
          <p:nvPr/>
        </p:nvSpPr>
        <p:spPr bwMode="auto">
          <a:xfrm>
            <a:off x="1524001" y="-234649"/>
            <a:ext cx="188547" cy="4692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5220" tIns="95220" rIns="91440" bIns="95220" numCol="1" anchor="ctr" anchorCtr="0" compatLnSpc="1">
            <a:prstTxWarp prst="textNoShape">
              <a:avLst/>
            </a:prstTxWarp>
            <a:spAutoFit/>
          </a:bodyPr>
          <a:lstStyle/>
          <a:p>
            <a:pPr eaLnBrk="0" fontAlgn="base" hangingPunct="0">
              <a:spcBef>
                <a:spcPct val="0"/>
              </a:spcBef>
              <a:spcAft>
                <a:spcPct val="0"/>
              </a:spcAft>
            </a:pPr>
            <a:endParaRPr lang="en-US" altLang="en-US">
              <a:latin typeface="Arial" panose="020B0604020202020204" pitchFamily="34" charset="0"/>
            </a:endParaRPr>
          </a:p>
        </p:txBody>
      </p:sp>
      <p:sp>
        <p:nvSpPr>
          <p:cNvPr id="4" name="Footer Placeholder 3">
            <a:extLst>
              <a:ext uri="{FF2B5EF4-FFF2-40B4-BE49-F238E27FC236}">
                <a16:creationId xmlns:a16="http://schemas.microsoft.com/office/drawing/2014/main" id="{F095F3A9-8C33-0D6D-467C-EA778A0598E9}"/>
              </a:ext>
            </a:extLst>
          </p:cNvPr>
          <p:cNvSpPr>
            <a:spLocks noGrp="1"/>
          </p:cNvSpPr>
          <p:nvPr>
            <p:ph type="ftr" sz="quarter" idx="11"/>
          </p:nvPr>
        </p:nvSpPr>
        <p:spPr/>
        <p:txBody>
          <a:bodyPr/>
          <a:lstStyle/>
          <a:p>
            <a:r>
              <a:rPr lang="en-GB" dirty="0"/>
              <a:t>Correct as of 01/07/2024</a:t>
            </a:r>
          </a:p>
          <a:p>
            <a:endParaRPr lang="en-GB" dirty="0"/>
          </a:p>
        </p:txBody>
      </p:sp>
      <p:sp>
        <p:nvSpPr>
          <p:cNvPr id="3" name="TextBox 2">
            <a:extLst>
              <a:ext uri="{FF2B5EF4-FFF2-40B4-BE49-F238E27FC236}">
                <a16:creationId xmlns:a16="http://schemas.microsoft.com/office/drawing/2014/main" id="{A0865478-16E1-BF19-D5F5-0F6D8401B0F2}"/>
              </a:ext>
            </a:extLst>
          </p:cNvPr>
          <p:cNvSpPr txBox="1"/>
          <p:nvPr/>
        </p:nvSpPr>
        <p:spPr>
          <a:xfrm>
            <a:off x="1642533" y="1532467"/>
            <a:ext cx="8373534" cy="3970318"/>
          </a:xfrm>
          <a:prstGeom prst="rect">
            <a:avLst/>
          </a:prstGeom>
          <a:noFill/>
        </p:spPr>
        <p:txBody>
          <a:bodyPr wrap="square" rtlCol="0">
            <a:spAutoFit/>
          </a:bodyPr>
          <a:lstStyle/>
          <a:p>
            <a:r>
              <a:rPr lang="en-GB" dirty="0"/>
              <a:t>Care Component</a:t>
            </a:r>
          </a:p>
          <a:p>
            <a:endParaRPr lang="en-GB" dirty="0"/>
          </a:p>
          <a:p>
            <a:r>
              <a:rPr lang="en-GB" dirty="0"/>
              <a:t>Highest     £108:55</a:t>
            </a:r>
          </a:p>
          <a:p>
            <a:endParaRPr lang="en-GB" dirty="0"/>
          </a:p>
          <a:p>
            <a:r>
              <a:rPr lang="en-GB" dirty="0"/>
              <a:t>Middle       £72.65</a:t>
            </a:r>
          </a:p>
          <a:p>
            <a:endParaRPr lang="en-GB" dirty="0"/>
          </a:p>
          <a:p>
            <a:r>
              <a:rPr lang="en-GB" dirty="0"/>
              <a:t>Lowest      £28.70</a:t>
            </a:r>
          </a:p>
          <a:p>
            <a:endParaRPr lang="en-GB" dirty="0"/>
          </a:p>
          <a:p>
            <a:endParaRPr lang="en-GB" dirty="0"/>
          </a:p>
          <a:p>
            <a:r>
              <a:rPr lang="en-GB" dirty="0"/>
              <a:t>Mobility Component</a:t>
            </a:r>
          </a:p>
          <a:p>
            <a:endParaRPr lang="en-GB" dirty="0"/>
          </a:p>
          <a:p>
            <a:r>
              <a:rPr lang="en-GB" dirty="0"/>
              <a:t>Higher      £75.85</a:t>
            </a:r>
          </a:p>
          <a:p>
            <a:endParaRPr lang="en-GB" dirty="0"/>
          </a:p>
          <a:p>
            <a:r>
              <a:rPr lang="en-GB" dirty="0"/>
              <a:t>Lower       £28.70</a:t>
            </a:r>
          </a:p>
        </p:txBody>
      </p:sp>
    </p:spTree>
    <p:extLst>
      <p:ext uri="{BB962C8B-B14F-4D97-AF65-F5344CB8AC3E}">
        <p14:creationId xmlns:p14="http://schemas.microsoft.com/office/powerpoint/2010/main" val="3911892942"/>
      </p:ext>
    </p:extLst>
  </p:cSld>
  <p:clrMapOvr>
    <a:masterClrMapping/>
  </p:clrMapOvr>
  <mc:AlternateContent xmlns:mc="http://schemas.openxmlformats.org/markup-compatibility/2006" xmlns:p14="http://schemas.microsoft.com/office/powerpoint/2010/main">
    <mc:Choice Requires="p14">
      <p:transition spd="slow" p14:dur="1500">
        <p:pull/>
      </p:transition>
    </mc:Choice>
    <mc:Fallback xmlns="">
      <p:transition spd="slow">
        <p:pull/>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200473" y="942978"/>
            <a:ext cx="9143999" cy="4893647"/>
          </a:xfrm>
          <a:prstGeom prst="rect">
            <a:avLst/>
          </a:prstGeom>
        </p:spPr>
        <p:txBody>
          <a:bodyPr wrap="square">
            <a:spAutoFit/>
          </a:bodyPr>
          <a:lstStyle/>
          <a:p>
            <a:pPr>
              <a:spcBef>
                <a:spcPts val="600"/>
              </a:spcBef>
              <a:spcAft>
                <a:spcPts val="600"/>
              </a:spcAft>
              <a:buClr>
                <a:srgbClr val="2DB4B5"/>
              </a:buClr>
              <a:buSzPct val="120000"/>
            </a:pPr>
            <a:r>
              <a:rPr lang="en-GB" dirty="0">
                <a:latin typeface="Arial" panose="020B0604020202020204" pitchFamily="34" charset="0"/>
                <a:cs typeface="Arial" panose="020B0604020202020204" pitchFamily="34" charset="0"/>
              </a:rPr>
              <a:t>To claim DLA for a child you need to be their parent or look after them as if you’re their parent. </a:t>
            </a:r>
          </a:p>
          <a:p>
            <a:pPr>
              <a:spcBef>
                <a:spcPts val="600"/>
              </a:spcBef>
              <a:spcAft>
                <a:spcPts val="600"/>
              </a:spcAft>
              <a:buClr>
                <a:srgbClr val="2DB4B5"/>
              </a:buClr>
              <a:buSzPct val="120000"/>
            </a:pPr>
            <a:r>
              <a:rPr lang="en-GB" b="1" dirty="0">
                <a:latin typeface="Arial" panose="020B0604020202020204" pitchFamily="34" charset="0"/>
                <a:cs typeface="Arial" panose="020B0604020202020204" pitchFamily="34" charset="0"/>
              </a:rPr>
              <a:t>To apply you can either:</a:t>
            </a:r>
          </a:p>
          <a:p>
            <a:pPr marL="285744" indent="-285744">
              <a:spcBef>
                <a:spcPts val="600"/>
              </a:spcBef>
              <a:spcAft>
                <a:spcPts val="600"/>
              </a:spcAft>
              <a:buSzPct val="120000"/>
              <a:buFont typeface="Arial" panose="020B0604020202020204" pitchFamily="34" charset="0"/>
              <a:buChar char="•"/>
            </a:pPr>
            <a:r>
              <a:rPr lang="en-GB" dirty="0">
                <a:latin typeface="Arial" panose="020B0604020202020204" pitchFamily="34" charset="0"/>
                <a:cs typeface="Arial" panose="020B0604020202020204" pitchFamily="34" charset="0"/>
              </a:rPr>
              <a:t>Print off and fill in the DLA claim form on </a:t>
            </a:r>
            <a:r>
              <a:rPr lang="en-GB" dirty="0">
                <a:latin typeface="Arial" panose="020B0604020202020204" pitchFamily="34" charset="0"/>
                <a:cs typeface="Arial" panose="020B0604020202020204" pitchFamily="34" charset="0"/>
                <a:hlinkClick r:id="rId3"/>
              </a:rPr>
              <a:t>www.gov.uk</a:t>
            </a:r>
            <a:endParaRPr lang="en-GB" dirty="0">
              <a:latin typeface="Arial" panose="020B0604020202020204" pitchFamily="34" charset="0"/>
              <a:cs typeface="Arial" panose="020B0604020202020204" pitchFamily="34" charset="0"/>
            </a:endParaRPr>
          </a:p>
          <a:p>
            <a:pPr marL="285744" indent="-285744">
              <a:spcBef>
                <a:spcPts val="600"/>
              </a:spcBef>
              <a:spcAft>
                <a:spcPts val="600"/>
              </a:spcAft>
              <a:buSzPct val="120000"/>
              <a:buFont typeface="Arial" panose="020B0604020202020204" pitchFamily="34" charset="0"/>
              <a:buChar char="•"/>
            </a:pPr>
            <a:r>
              <a:rPr lang="en-GB" dirty="0">
                <a:latin typeface="Arial" panose="020B0604020202020204" pitchFamily="34" charset="0"/>
                <a:cs typeface="Arial" panose="020B0604020202020204" pitchFamily="34" charset="0"/>
              </a:rPr>
              <a:t>Phone the Disability Living Allowance helpline and ask for a printed form</a:t>
            </a:r>
          </a:p>
          <a:p>
            <a:pPr>
              <a:spcBef>
                <a:spcPts val="600"/>
              </a:spcBef>
              <a:spcAft>
                <a:spcPts val="600"/>
              </a:spcAft>
            </a:pPr>
            <a:r>
              <a:rPr lang="en-GB" dirty="0">
                <a:latin typeface="Arial" panose="020B0604020202020204" pitchFamily="34" charset="0"/>
                <a:cs typeface="Arial" panose="020B0604020202020204" pitchFamily="34" charset="0"/>
              </a:rPr>
              <a:t>Telephone: </a:t>
            </a:r>
            <a:r>
              <a:rPr lang="en-GB" b="1" dirty="0">
                <a:latin typeface="Arial" panose="020B0604020202020204" pitchFamily="34" charset="0"/>
                <a:cs typeface="Arial" panose="020B0604020202020204" pitchFamily="34" charset="0"/>
              </a:rPr>
              <a:t>0800 121 4600</a:t>
            </a:r>
          </a:p>
          <a:p>
            <a:pPr>
              <a:spcBef>
                <a:spcPts val="600"/>
              </a:spcBef>
              <a:spcAft>
                <a:spcPts val="600"/>
              </a:spcAft>
            </a:pPr>
            <a:r>
              <a:rPr lang="en-GB" dirty="0">
                <a:latin typeface="Arial" panose="020B0604020202020204" pitchFamily="34" charset="0"/>
                <a:cs typeface="Arial" panose="020B0604020202020204" pitchFamily="34" charset="0"/>
              </a:rPr>
              <a:t>Textphone: </a:t>
            </a:r>
            <a:r>
              <a:rPr lang="en-GB" b="1" dirty="0">
                <a:latin typeface="Arial" panose="020B0604020202020204" pitchFamily="34" charset="0"/>
                <a:cs typeface="Arial" panose="020B0604020202020204" pitchFamily="34" charset="0"/>
              </a:rPr>
              <a:t>0800 121 4523 </a:t>
            </a:r>
          </a:p>
          <a:p>
            <a:pPr>
              <a:spcBef>
                <a:spcPts val="600"/>
              </a:spcBef>
              <a:spcAft>
                <a:spcPts val="600"/>
              </a:spcAft>
            </a:pPr>
            <a:r>
              <a:rPr lang="en-GB" dirty="0">
                <a:latin typeface="Arial" panose="020B0604020202020204" pitchFamily="34" charset="0"/>
                <a:cs typeface="Arial" panose="020B0604020202020204" pitchFamily="34" charset="0"/>
              </a:rPr>
              <a:t>Monday to Friday, 9am to 5pm</a:t>
            </a:r>
            <a:endParaRPr lang="en-GB" b="1" dirty="0">
              <a:latin typeface="Arial" panose="020B0604020202020204" pitchFamily="34" charset="0"/>
              <a:cs typeface="Arial" panose="020B0604020202020204" pitchFamily="34" charset="0"/>
            </a:endParaRPr>
          </a:p>
          <a:p>
            <a:pPr>
              <a:spcBef>
                <a:spcPts val="600"/>
              </a:spcBef>
              <a:spcAft>
                <a:spcPts val="600"/>
              </a:spcAft>
            </a:pPr>
            <a:r>
              <a:rPr lang="en-GB" b="1" dirty="0">
                <a:latin typeface="Arial" panose="020B0604020202020204" pitchFamily="34" charset="0"/>
                <a:cs typeface="Arial" panose="020B0604020202020204" pitchFamily="34" charset="0"/>
              </a:rPr>
              <a:t>Alternative formats are available:</a:t>
            </a:r>
          </a:p>
          <a:p>
            <a:pPr>
              <a:spcBef>
                <a:spcPts val="600"/>
              </a:spcBef>
              <a:spcAft>
                <a:spcPts val="600"/>
              </a:spcAft>
            </a:pPr>
            <a:r>
              <a:rPr lang="en-GB" dirty="0">
                <a:latin typeface="Arial" panose="020B0604020202020204" pitchFamily="34" charset="0"/>
                <a:cs typeface="Arial" panose="020B0604020202020204" pitchFamily="34" charset="0"/>
                <a:hlinkClick r:id="rId4"/>
              </a:rPr>
              <a:t>Relay UK </a:t>
            </a:r>
            <a:r>
              <a:rPr lang="en-GB" dirty="0">
                <a:latin typeface="Arial" panose="020B0604020202020204" pitchFamily="34" charset="0"/>
                <a:cs typeface="Arial" panose="020B0604020202020204" pitchFamily="34" charset="0"/>
              </a:rPr>
              <a:t>(if you cannot hear or speak on the phone): 18001 then 0800 121 4600</a:t>
            </a:r>
          </a:p>
          <a:p>
            <a:pPr>
              <a:spcBef>
                <a:spcPts val="600"/>
              </a:spcBef>
              <a:spcAft>
                <a:spcPts val="600"/>
              </a:spcAft>
            </a:pPr>
            <a:r>
              <a:rPr lang="en-GB" dirty="0">
                <a:latin typeface="Arial" panose="020B0604020202020204" pitchFamily="34" charset="0"/>
                <a:cs typeface="Arial" panose="020B0604020202020204" pitchFamily="34" charset="0"/>
                <a:hlinkClick r:id="rId5"/>
              </a:rPr>
              <a:t>Video Relay Service </a:t>
            </a:r>
            <a:r>
              <a:rPr lang="en-GB" dirty="0">
                <a:latin typeface="Arial" panose="020B0604020202020204" pitchFamily="34" charset="0"/>
                <a:cs typeface="Arial" panose="020B0604020202020204" pitchFamily="34" charset="0"/>
              </a:rPr>
              <a:t>for British Sign Language (BSL) users</a:t>
            </a:r>
          </a:p>
          <a:p>
            <a:pPr marL="171446" indent="-171446">
              <a:spcBef>
                <a:spcPts val="600"/>
              </a:spcBef>
              <a:spcAft>
                <a:spcPts val="600"/>
              </a:spcAft>
              <a:buSzPct val="120000"/>
              <a:buFont typeface="Wingdings" panose="05000000000000000000" pitchFamily="2" charset="2"/>
              <a:buChar char="§"/>
            </a:pPr>
            <a:endParaRPr lang="en-GB" sz="1400" dirty="0"/>
          </a:p>
        </p:txBody>
      </p:sp>
      <p:sp>
        <p:nvSpPr>
          <p:cNvPr id="7" name="Rectangle 6"/>
          <p:cNvSpPr/>
          <p:nvPr/>
        </p:nvSpPr>
        <p:spPr>
          <a:xfrm>
            <a:off x="1524005" y="6525344"/>
            <a:ext cx="9143999" cy="332656"/>
          </a:xfrm>
          <a:prstGeom prst="rect">
            <a:avLst/>
          </a:prstGeom>
          <a:solidFill>
            <a:srgbClr val="2DB4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BD969B14-EF3F-49CD-BBCF-2F2756F746FF}"/>
              </a:ext>
            </a:extLst>
          </p:cNvPr>
          <p:cNvSpPr txBox="1"/>
          <p:nvPr/>
        </p:nvSpPr>
        <p:spPr>
          <a:xfrm>
            <a:off x="6096000" y="375051"/>
            <a:ext cx="2880320" cy="461665"/>
          </a:xfrm>
          <a:prstGeom prst="rect">
            <a:avLst/>
          </a:prstGeom>
          <a:noFill/>
        </p:spPr>
        <p:txBody>
          <a:bodyPr wrap="square" rtlCol="0">
            <a:spAutoFit/>
          </a:bodyPr>
          <a:lstStyle/>
          <a:p>
            <a:r>
              <a:rPr lang="en-GB" sz="2400" b="1"/>
              <a:t>How to Claim</a:t>
            </a:r>
          </a:p>
        </p:txBody>
      </p:sp>
      <p:sp>
        <p:nvSpPr>
          <p:cNvPr id="4" name="Footer Placeholder 3">
            <a:extLst>
              <a:ext uri="{FF2B5EF4-FFF2-40B4-BE49-F238E27FC236}">
                <a16:creationId xmlns:a16="http://schemas.microsoft.com/office/drawing/2014/main" id="{E08268E9-5499-38D0-8C66-52E18E362F52}"/>
              </a:ext>
            </a:extLst>
          </p:cNvPr>
          <p:cNvSpPr>
            <a:spLocks noGrp="1"/>
          </p:cNvSpPr>
          <p:nvPr>
            <p:ph type="ftr" sz="quarter" idx="11"/>
          </p:nvPr>
        </p:nvSpPr>
        <p:spPr/>
        <p:txBody>
          <a:bodyPr/>
          <a:lstStyle/>
          <a:p>
            <a:r>
              <a:rPr lang="en-GB" dirty="0"/>
              <a:t>Correct as of 01/07/2024</a:t>
            </a:r>
          </a:p>
          <a:p>
            <a:endParaRPr lang="en-GB" dirty="0"/>
          </a:p>
        </p:txBody>
      </p:sp>
    </p:spTree>
    <p:extLst>
      <p:ext uri="{BB962C8B-B14F-4D97-AF65-F5344CB8AC3E}">
        <p14:creationId xmlns:p14="http://schemas.microsoft.com/office/powerpoint/2010/main" val="3924010402"/>
      </p:ext>
    </p:extLst>
  </p:cSld>
  <p:clrMapOvr>
    <a:masterClrMapping/>
  </p:clrMapOvr>
  <mc:AlternateContent xmlns:mc="http://schemas.openxmlformats.org/markup-compatibility/2006" xmlns:p14="http://schemas.microsoft.com/office/powerpoint/2010/main">
    <mc:Choice Requires="p14">
      <p:transition spd="slow" p14:dur="1500">
        <p:pull/>
      </p:transition>
    </mc:Choice>
    <mc:Fallback xmlns="">
      <p:transition spd="slow">
        <p:pull/>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863600" y="1196755"/>
            <a:ext cx="9660727" cy="5139869"/>
          </a:xfrm>
          <a:prstGeom prst="rect">
            <a:avLst/>
          </a:prstGeom>
        </p:spPr>
        <p:txBody>
          <a:bodyPr wrap="square">
            <a:spAutoFit/>
          </a:bodyPr>
          <a:lstStyle/>
          <a:p>
            <a:pPr marL="285744" indent="-285744">
              <a:spcAft>
                <a:spcPts val="1200"/>
              </a:spcAft>
              <a:buFont typeface="Arial" panose="020B0604020202020204" pitchFamily="34" charset="0"/>
              <a:buChar char="•"/>
            </a:pPr>
            <a:r>
              <a:rPr lang="en-GB" sz="1600" dirty="0">
                <a:latin typeface="Arial" panose="020B0604020202020204" pitchFamily="34" charset="0"/>
                <a:cs typeface="Arial" panose="020B0604020202020204" pitchFamily="34" charset="0"/>
              </a:rPr>
              <a:t>Carers Diaries</a:t>
            </a:r>
          </a:p>
          <a:p>
            <a:pPr marL="285744" indent="-285744">
              <a:spcAft>
                <a:spcPts val="1200"/>
              </a:spcAft>
              <a:buFont typeface="Arial" panose="020B0604020202020204" pitchFamily="34" charset="0"/>
              <a:buChar char="•"/>
            </a:pPr>
            <a:r>
              <a:rPr lang="en-GB" sz="1600" dirty="0">
                <a:latin typeface="Arial" panose="020B0604020202020204" pitchFamily="34" charset="0"/>
                <a:cs typeface="Arial" panose="020B0604020202020204" pitchFamily="34" charset="0"/>
              </a:rPr>
              <a:t>Diagnostic Tools e.g. Autism</a:t>
            </a:r>
          </a:p>
          <a:p>
            <a:pPr marL="285744" indent="-285744">
              <a:spcAft>
                <a:spcPts val="1200"/>
              </a:spcAft>
              <a:buFont typeface="Arial" panose="020B0604020202020204" pitchFamily="34" charset="0"/>
              <a:buChar char="•"/>
            </a:pPr>
            <a:r>
              <a:rPr lang="en-GB" sz="1600" dirty="0">
                <a:latin typeface="Arial" panose="020B0604020202020204" pitchFamily="34" charset="0"/>
                <a:cs typeface="Arial" panose="020B0604020202020204" pitchFamily="34" charset="0"/>
              </a:rPr>
              <a:t>Educational Health Care Plans</a:t>
            </a:r>
          </a:p>
          <a:p>
            <a:pPr marL="285744" indent="-285744">
              <a:spcAft>
                <a:spcPts val="1200"/>
              </a:spcAft>
              <a:buFont typeface="Arial" panose="020B0604020202020204" pitchFamily="34" charset="0"/>
              <a:buChar char="•"/>
            </a:pPr>
            <a:r>
              <a:rPr lang="en-GB" sz="1600" dirty="0">
                <a:latin typeface="Arial" panose="020B0604020202020204" pitchFamily="34" charset="0"/>
                <a:cs typeface="Arial" panose="020B0604020202020204" pitchFamily="34" charset="0"/>
              </a:rPr>
              <a:t>Current Occupational Therapist Reports</a:t>
            </a:r>
          </a:p>
          <a:p>
            <a:pPr marL="285744" indent="-285744">
              <a:spcAft>
                <a:spcPts val="1200"/>
              </a:spcAft>
              <a:buFont typeface="Arial" panose="020B0604020202020204" pitchFamily="34" charset="0"/>
              <a:buChar char="•"/>
            </a:pPr>
            <a:r>
              <a:rPr lang="en-GB" sz="1600" dirty="0">
                <a:latin typeface="Arial" panose="020B0604020202020204" pitchFamily="34" charset="0"/>
                <a:cs typeface="Arial" panose="020B0604020202020204" pitchFamily="34" charset="0"/>
              </a:rPr>
              <a:t>Speech and Language Assessments</a:t>
            </a:r>
          </a:p>
          <a:p>
            <a:pPr marL="285744" indent="-285744">
              <a:spcAft>
                <a:spcPts val="1200"/>
              </a:spcAft>
              <a:buFont typeface="Arial" panose="020B0604020202020204" pitchFamily="34" charset="0"/>
              <a:buChar char="•"/>
            </a:pPr>
            <a:r>
              <a:rPr lang="en-GB" sz="1600" dirty="0">
                <a:latin typeface="Arial" panose="020B0604020202020204" pitchFamily="34" charset="0"/>
                <a:cs typeface="Arial" panose="020B0604020202020204" pitchFamily="34" charset="0"/>
              </a:rPr>
              <a:t>Current care plans</a:t>
            </a:r>
          </a:p>
          <a:p>
            <a:pPr marL="285744" indent="-285744">
              <a:spcAft>
                <a:spcPts val="1200"/>
              </a:spcAft>
              <a:buFont typeface="Arial" panose="020B0604020202020204" pitchFamily="34" charset="0"/>
              <a:buChar char="•"/>
            </a:pPr>
            <a:r>
              <a:rPr lang="en-GB" sz="1600" dirty="0">
                <a:latin typeface="Arial" panose="020B0604020202020204" pitchFamily="34" charset="0"/>
                <a:cs typeface="Arial" panose="020B0604020202020204" pitchFamily="34" charset="0"/>
              </a:rPr>
              <a:t>GP Patient Records</a:t>
            </a:r>
          </a:p>
          <a:p>
            <a:pPr marL="285744" indent="-285744">
              <a:spcAft>
                <a:spcPts val="1200"/>
              </a:spcAft>
              <a:buFont typeface="Arial" panose="020B0604020202020204" pitchFamily="34" charset="0"/>
              <a:buChar char="•"/>
            </a:pPr>
            <a:r>
              <a:rPr lang="en-GB" sz="1600" dirty="0">
                <a:latin typeface="Arial" panose="020B0604020202020204" pitchFamily="34" charset="0"/>
                <a:cs typeface="Arial" panose="020B0604020202020204" pitchFamily="34" charset="0"/>
              </a:rPr>
              <a:t>Support letters</a:t>
            </a:r>
          </a:p>
          <a:p>
            <a:pPr marL="285744" indent="-285744">
              <a:spcAft>
                <a:spcPts val="1200"/>
              </a:spcAft>
              <a:buFont typeface="Arial" panose="020B0604020202020204" pitchFamily="34" charset="0"/>
              <a:buChar char="•"/>
            </a:pPr>
            <a:r>
              <a:rPr lang="en-GB" sz="1600" dirty="0">
                <a:latin typeface="Arial" panose="020B0604020202020204" pitchFamily="34" charset="0"/>
                <a:cs typeface="Arial" panose="020B0604020202020204" pitchFamily="34" charset="0"/>
              </a:rPr>
              <a:t>Current Carers Assessments</a:t>
            </a:r>
          </a:p>
          <a:p>
            <a:pPr marL="285744" indent="-285744">
              <a:spcAft>
                <a:spcPts val="1200"/>
              </a:spcAft>
              <a:buFont typeface="Arial" panose="020B0604020202020204" pitchFamily="34" charset="0"/>
              <a:buChar char="•"/>
            </a:pPr>
            <a:r>
              <a:rPr lang="en-GB" sz="1600" dirty="0">
                <a:latin typeface="Arial" panose="020B0604020202020204" pitchFamily="34" charset="0"/>
                <a:cs typeface="Arial" panose="020B0604020202020204" pitchFamily="34" charset="0"/>
              </a:rPr>
              <a:t>Prescription</a:t>
            </a:r>
          </a:p>
          <a:p>
            <a:pPr marL="285744" indent="-285744">
              <a:spcAft>
                <a:spcPts val="1200"/>
              </a:spcAft>
              <a:buFont typeface="Arial" panose="020B0604020202020204" pitchFamily="34" charset="0"/>
              <a:buChar char="•"/>
            </a:pPr>
            <a:r>
              <a:rPr lang="en-GB" sz="1600" dirty="0">
                <a:latin typeface="Arial" panose="020B0604020202020204" pitchFamily="34" charset="0"/>
                <a:cs typeface="Arial" panose="020B0604020202020204" pitchFamily="34" charset="0"/>
              </a:rPr>
              <a:t>Current Psychological reports</a:t>
            </a:r>
          </a:p>
          <a:p>
            <a:pPr marL="285744" indent="-285744">
              <a:spcAft>
                <a:spcPts val="1200"/>
              </a:spcAft>
              <a:buFont typeface="Arial" panose="020B0604020202020204" pitchFamily="34" charset="0"/>
              <a:buChar char="•"/>
            </a:pPr>
            <a:r>
              <a:rPr lang="en-GB" sz="1600" dirty="0">
                <a:latin typeface="Arial" panose="020B0604020202020204" pitchFamily="34" charset="0"/>
                <a:cs typeface="Arial" panose="020B0604020202020204" pitchFamily="34" charset="0"/>
              </a:rPr>
              <a:t>Evidence from support workers</a:t>
            </a:r>
          </a:p>
          <a:p>
            <a:pPr marL="285744" indent="-285744">
              <a:spcAft>
                <a:spcPts val="1200"/>
              </a:spcAft>
              <a:buFont typeface="Arial" panose="020B0604020202020204" pitchFamily="34" charset="0"/>
              <a:buChar char="•"/>
            </a:pPr>
            <a:r>
              <a:rPr lang="en-GB" sz="1600" dirty="0">
                <a:latin typeface="Arial" panose="020B0604020202020204" pitchFamily="34" charset="0"/>
                <a:cs typeface="Arial" panose="020B0604020202020204" pitchFamily="34" charset="0"/>
              </a:rPr>
              <a:t>Healthcare reports</a:t>
            </a:r>
            <a:endParaRPr lang="en-GB" sz="1600" b="1" dirty="0">
              <a:latin typeface="Arial" panose="020B0604020202020204" pitchFamily="34" charset="0"/>
              <a:cs typeface="Arial" panose="020B0604020202020204" pitchFamily="34" charset="0"/>
            </a:endParaRPr>
          </a:p>
        </p:txBody>
      </p:sp>
      <p:sp>
        <p:nvSpPr>
          <p:cNvPr id="10" name="Rectangle 9"/>
          <p:cNvSpPr/>
          <p:nvPr/>
        </p:nvSpPr>
        <p:spPr>
          <a:xfrm>
            <a:off x="1524005" y="6525344"/>
            <a:ext cx="9143999" cy="332656"/>
          </a:xfrm>
          <a:prstGeom prst="rect">
            <a:avLst/>
          </a:prstGeom>
          <a:solidFill>
            <a:srgbClr val="2DB4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CB2A6745-6BCD-40D3-B08D-4CA9C0E10B36}"/>
              </a:ext>
            </a:extLst>
          </p:cNvPr>
          <p:cNvSpPr txBox="1"/>
          <p:nvPr/>
        </p:nvSpPr>
        <p:spPr>
          <a:xfrm>
            <a:off x="6096000" y="375051"/>
            <a:ext cx="2880320" cy="461665"/>
          </a:xfrm>
          <a:prstGeom prst="rect">
            <a:avLst/>
          </a:prstGeom>
          <a:noFill/>
        </p:spPr>
        <p:txBody>
          <a:bodyPr wrap="square" rtlCol="0">
            <a:spAutoFit/>
          </a:bodyPr>
          <a:lstStyle/>
          <a:p>
            <a:r>
              <a:rPr lang="en-GB" sz="2400" b="1"/>
              <a:t>Useful Evidence</a:t>
            </a:r>
          </a:p>
        </p:txBody>
      </p:sp>
      <p:sp>
        <p:nvSpPr>
          <p:cNvPr id="3" name="Footer Placeholder 2">
            <a:extLst>
              <a:ext uri="{FF2B5EF4-FFF2-40B4-BE49-F238E27FC236}">
                <a16:creationId xmlns:a16="http://schemas.microsoft.com/office/drawing/2014/main" id="{395DFBD7-E51F-DC7C-628C-1A2CBCA74973}"/>
              </a:ext>
            </a:extLst>
          </p:cNvPr>
          <p:cNvSpPr>
            <a:spLocks noGrp="1"/>
          </p:cNvSpPr>
          <p:nvPr>
            <p:ph type="ftr" sz="quarter" idx="11"/>
          </p:nvPr>
        </p:nvSpPr>
        <p:spPr/>
        <p:txBody>
          <a:bodyPr/>
          <a:lstStyle/>
          <a:p>
            <a:r>
              <a:rPr lang="en-GB" dirty="0"/>
              <a:t>Correct as of 01/07/2024</a:t>
            </a:r>
          </a:p>
          <a:p>
            <a:endParaRPr lang="en-GB" dirty="0"/>
          </a:p>
        </p:txBody>
      </p:sp>
    </p:spTree>
    <p:extLst>
      <p:ext uri="{BB962C8B-B14F-4D97-AF65-F5344CB8AC3E}">
        <p14:creationId xmlns:p14="http://schemas.microsoft.com/office/powerpoint/2010/main" val="1468170644"/>
      </p:ext>
    </p:extLst>
  </p:cSld>
  <p:clrMapOvr>
    <a:masterClrMapping/>
  </p:clrMapOvr>
  <mc:AlternateContent xmlns:mc="http://schemas.openxmlformats.org/markup-compatibility/2006" xmlns:p14="http://schemas.microsoft.com/office/powerpoint/2010/main">
    <mc:Choice Requires="p14">
      <p:transition spd="slow" p14:dur="1500">
        <p:pull/>
      </p:transition>
    </mc:Choice>
    <mc:Fallback xmlns="">
      <p:transition spd="slow">
        <p:pull/>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C868BC3-A7CC-121F-956B-EDCDBC72C5FE}"/>
              </a:ext>
            </a:extLst>
          </p:cNvPr>
          <p:cNvSpPr>
            <a:spLocks noGrp="1"/>
          </p:cNvSpPr>
          <p:nvPr>
            <p:ph type="ftr" sz="quarter" idx="11"/>
          </p:nvPr>
        </p:nvSpPr>
        <p:spPr/>
        <p:txBody>
          <a:bodyPr/>
          <a:lstStyle/>
          <a:p>
            <a:r>
              <a:rPr lang="en-GB" dirty="0"/>
              <a:t>Correct as of 01/07/2024</a:t>
            </a:r>
          </a:p>
          <a:p>
            <a:endParaRPr lang="en-GB" dirty="0"/>
          </a:p>
        </p:txBody>
      </p:sp>
      <p:pic>
        <p:nvPicPr>
          <p:cNvPr id="3" name="Picture 2">
            <a:extLst>
              <a:ext uri="{FF2B5EF4-FFF2-40B4-BE49-F238E27FC236}">
                <a16:creationId xmlns:a16="http://schemas.microsoft.com/office/drawing/2014/main" id="{A02F36BA-28CC-596D-2B39-21AE424A33D2}"/>
              </a:ext>
            </a:extLst>
          </p:cNvPr>
          <p:cNvPicPr>
            <a:picLocks noChangeAspect="1"/>
          </p:cNvPicPr>
          <p:nvPr/>
        </p:nvPicPr>
        <p:blipFill>
          <a:blip r:embed="rId2"/>
          <a:stretch>
            <a:fillRect/>
          </a:stretch>
        </p:blipFill>
        <p:spPr>
          <a:xfrm>
            <a:off x="2304521" y="914049"/>
            <a:ext cx="7582958" cy="5029902"/>
          </a:xfrm>
          <a:prstGeom prst="rect">
            <a:avLst/>
          </a:prstGeom>
        </p:spPr>
      </p:pic>
    </p:spTree>
    <p:extLst>
      <p:ext uri="{BB962C8B-B14F-4D97-AF65-F5344CB8AC3E}">
        <p14:creationId xmlns:p14="http://schemas.microsoft.com/office/powerpoint/2010/main" val="25278421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524005" y="6525344"/>
            <a:ext cx="9143999" cy="332656"/>
          </a:xfrm>
          <a:prstGeom prst="rect">
            <a:avLst/>
          </a:prstGeom>
          <a:solidFill>
            <a:srgbClr val="2DB4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p:cNvSpPr/>
          <p:nvPr/>
        </p:nvSpPr>
        <p:spPr>
          <a:xfrm>
            <a:off x="1524005" y="1158696"/>
            <a:ext cx="8874151" cy="2923877"/>
          </a:xfrm>
          <a:prstGeom prst="rect">
            <a:avLst/>
          </a:prstGeom>
        </p:spPr>
        <p:txBody>
          <a:bodyPr wrap="square" lIns="91440" tIns="45720" rIns="91440" bIns="45720" anchor="t">
            <a:spAutoFit/>
          </a:bodyPr>
          <a:lstStyle/>
          <a:p>
            <a:pPr>
              <a:spcAft>
                <a:spcPts val="1200"/>
              </a:spcAft>
            </a:pPr>
            <a:r>
              <a:rPr lang="en-GB" dirty="0">
                <a:latin typeface="Arial" panose="020B0604020202020204" pitchFamily="34" charset="0"/>
                <a:cs typeface="Arial" panose="020B0604020202020204" pitchFamily="34" charset="0"/>
              </a:rPr>
              <a:t>The rate the child gets depends on the level of looking after they need, for example:</a:t>
            </a:r>
          </a:p>
          <a:p>
            <a:pPr marL="285744" indent="-285744">
              <a:spcAft>
                <a:spcPts val="1200"/>
              </a:spcAft>
              <a:buFont typeface="Arial" panose="020B0604020202020204" pitchFamily="34" charset="0"/>
              <a:buChar char="•"/>
            </a:pPr>
            <a:r>
              <a:rPr lang="en-GB" dirty="0">
                <a:latin typeface="Arial" panose="020B0604020202020204" pitchFamily="34" charset="0"/>
                <a:cs typeface="Arial" panose="020B0604020202020204" pitchFamily="34" charset="0"/>
              </a:rPr>
              <a:t>Lowest rate - help for some of the day</a:t>
            </a:r>
          </a:p>
          <a:p>
            <a:pPr marL="285744" indent="-285744">
              <a:spcAft>
                <a:spcPts val="1200"/>
              </a:spcAft>
              <a:buFont typeface="Arial" panose="020B0604020202020204" pitchFamily="34" charset="0"/>
              <a:buChar char="•"/>
            </a:pPr>
            <a:r>
              <a:rPr lang="en-GB" dirty="0">
                <a:latin typeface="Arial" panose="020B0604020202020204" pitchFamily="34" charset="0"/>
                <a:cs typeface="Arial" panose="020B0604020202020204" pitchFamily="34" charset="0"/>
              </a:rPr>
              <a:t>Middle rate - frequent help or constant supervision during the day, supervision at night or someone to help while they’re on dialysis</a:t>
            </a:r>
          </a:p>
          <a:p>
            <a:pPr marL="285744" indent="-285744">
              <a:spcAft>
                <a:spcPts val="1200"/>
              </a:spcAft>
              <a:buFont typeface="Arial" panose="020B0604020202020204" pitchFamily="34" charset="0"/>
              <a:buChar char="•"/>
            </a:pPr>
            <a:r>
              <a:rPr lang="en-GB" dirty="0">
                <a:latin typeface="Arial" panose="020B0604020202020204" pitchFamily="34" charset="0"/>
                <a:cs typeface="Arial" panose="020B0604020202020204" pitchFamily="34" charset="0"/>
              </a:rPr>
              <a:t>Highest rate - help or supervision throughout both day and night, or deemed as Special Rules End of Life</a:t>
            </a:r>
          </a:p>
          <a:p>
            <a:pPr>
              <a:spcAft>
                <a:spcPts val="1200"/>
              </a:spcAft>
            </a:pPr>
            <a:r>
              <a:rPr lang="en-GB" dirty="0">
                <a:latin typeface="Arial" panose="020B0604020202020204" pitchFamily="34" charset="0"/>
                <a:cs typeface="Arial" panose="020B0604020202020204" pitchFamily="34" charset="0"/>
              </a:rPr>
              <a:t>Consider all the circumstances when the child requires care, i.e. at home, at school, undertaking hobbies/ interests etc.</a:t>
            </a:r>
          </a:p>
        </p:txBody>
      </p:sp>
      <p:sp>
        <p:nvSpPr>
          <p:cNvPr id="6" name="TextBox 5">
            <a:extLst>
              <a:ext uri="{FF2B5EF4-FFF2-40B4-BE49-F238E27FC236}">
                <a16:creationId xmlns:a16="http://schemas.microsoft.com/office/drawing/2014/main" id="{D39D3203-8CE6-4345-9D10-FF8742E18985}"/>
              </a:ext>
            </a:extLst>
          </p:cNvPr>
          <p:cNvSpPr txBox="1"/>
          <p:nvPr/>
        </p:nvSpPr>
        <p:spPr>
          <a:xfrm>
            <a:off x="6096000" y="375051"/>
            <a:ext cx="2880320" cy="461665"/>
          </a:xfrm>
          <a:prstGeom prst="rect">
            <a:avLst/>
          </a:prstGeom>
          <a:noFill/>
        </p:spPr>
        <p:txBody>
          <a:bodyPr wrap="square" rtlCol="0">
            <a:spAutoFit/>
          </a:bodyPr>
          <a:lstStyle/>
          <a:p>
            <a:r>
              <a:rPr lang="en-GB" sz="2400" b="1"/>
              <a:t>Care Component</a:t>
            </a:r>
          </a:p>
        </p:txBody>
      </p:sp>
      <p:sp>
        <p:nvSpPr>
          <p:cNvPr id="4" name="Footer Placeholder 3">
            <a:extLst>
              <a:ext uri="{FF2B5EF4-FFF2-40B4-BE49-F238E27FC236}">
                <a16:creationId xmlns:a16="http://schemas.microsoft.com/office/drawing/2014/main" id="{A6E97070-E8DD-ABC1-D7AB-34313E206300}"/>
              </a:ext>
            </a:extLst>
          </p:cNvPr>
          <p:cNvSpPr>
            <a:spLocks noGrp="1"/>
          </p:cNvSpPr>
          <p:nvPr>
            <p:ph type="ftr" sz="quarter" idx="11"/>
          </p:nvPr>
        </p:nvSpPr>
        <p:spPr/>
        <p:txBody>
          <a:bodyPr/>
          <a:lstStyle/>
          <a:p>
            <a:r>
              <a:rPr lang="en-GB" dirty="0"/>
              <a:t>Correct as of 01/07/2024</a:t>
            </a:r>
          </a:p>
        </p:txBody>
      </p:sp>
    </p:spTree>
    <p:extLst>
      <p:ext uri="{BB962C8B-B14F-4D97-AF65-F5344CB8AC3E}">
        <p14:creationId xmlns:p14="http://schemas.microsoft.com/office/powerpoint/2010/main" val="3666813390"/>
      </p:ext>
    </p:extLst>
  </p:cSld>
  <p:clrMapOvr>
    <a:masterClrMapping/>
  </p:clrMapOvr>
  <mc:AlternateContent xmlns:mc="http://schemas.openxmlformats.org/markup-compatibility/2006" xmlns:p14="http://schemas.microsoft.com/office/powerpoint/2010/main">
    <mc:Choice Requires="p14">
      <p:transition spd="slow" p14:dur="1500">
        <p:pull/>
      </p:transition>
    </mc:Choice>
    <mc:Fallback xmlns="">
      <p:transition spd="slow">
        <p:pull/>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a:extLst>
              <a:ext uri="{FF2B5EF4-FFF2-40B4-BE49-F238E27FC236}">
                <a16:creationId xmlns:a16="http://schemas.microsoft.com/office/drawing/2014/main" id="{2A6F8464-1460-C346-3C7F-E28032154D66}"/>
              </a:ext>
            </a:extLst>
          </p:cNvPr>
          <p:cNvSpPr>
            <a:spLocks noGrp="1"/>
          </p:cNvSpPr>
          <p:nvPr>
            <p:ph type="title" idx="4294967295"/>
          </p:nvPr>
        </p:nvSpPr>
        <p:spPr/>
        <p:txBody>
          <a:bodyPr/>
          <a:lstStyle/>
          <a:p>
            <a:pPr eaLnBrk="1" hangingPunct="1"/>
            <a:r>
              <a:rPr lang="en-GB" altLang="en-US" b="1">
                <a:latin typeface="Arial" panose="020B0604020202020204" pitchFamily="34" charset="0"/>
              </a:rPr>
              <a:t>Personal Independence Payment (PIP)</a:t>
            </a:r>
          </a:p>
        </p:txBody>
      </p:sp>
      <p:sp>
        <p:nvSpPr>
          <p:cNvPr id="99331" name="Rectangle 3">
            <a:extLst>
              <a:ext uri="{FF2B5EF4-FFF2-40B4-BE49-F238E27FC236}">
                <a16:creationId xmlns:a16="http://schemas.microsoft.com/office/drawing/2014/main" id="{60CF3C78-ADE8-402B-3D73-7B3FE9BAE625}"/>
              </a:ext>
            </a:extLst>
          </p:cNvPr>
          <p:cNvSpPr>
            <a:spLocks noGrp="1"/>
          </p:cNvSpPr>
          <p:nvPr>
            <p:ph type="body" idx="4294967295"/>
          </p:nvPr>
        </p:nvSpPr>
        <p:spPr>
          <a:xfrm>
            <a:off x="2284414" y="1531408"/>
            <a:ext cx="7781925" cy="5202238"/>
          </a:xfrm>
        </p:spPr>
        <p:txBody>
          <a:bodyPr/>
          <a:lstStyle/>
          <a:p>
            <a:pPr eaLnBrk="1" hangingPunct="1">
              <a:defRPr/>
            </a:pPr>
            <a:r>
              <a:rPr lang="en-GB" altLang="en-US" sz="2000" dirty="0">
                <a:latin typeface="Arial" panose="020B0604020202020204" pitchFamily="34" charset="0"/>
              </a:rPr>
              <a:t>Benefit provides cash contribution towards the extra costs associated with a long-term health condition or disability </a:t>
            </a:r>
          </a:p>
          <a:p>
            <a:pPr eaLnBrk="1" hangingPunct="1">
              <a:defRPr/>
            </a:pPr>
            <a:endParaRPr lang="en-GB" altLang="en-US" sz="2000" dirty="0">
              <a:latin typeface="Arial" panose="020B0604020202020204" pitchFamily="34" charset="0"/>
            </a:endParaRPr>
          </a:p>
          <a:p>
            <a:pPr eaLnBrk="1" hangingPunct="1">
              <a:defRPr/>
            </a:pPr>
            <a:r>
              <a:rPr lang="en-GB" altLang="en-US" sz="2000" dirty="0">
                <a:latin typeface="Arial" panose="020B0604020202020204" pitchFamily="34" charset="0"/>
              </a:rPr>
              <a:t>Replaces Disability Living Allowance for people of working age (between 16 and State Pension Age)</a:t>
            </a:r>
          </a:p>
          <a:p>
            <a:pPr eaLnBrk="1" hangingPunct="1">
              <a:defRPr/>
            </a:pPr>
            <a:endParaRPr lang="en-GB" altLang="en-US" sz="2000" dirty="0">
              <a:latin typeface="Arial" panose="020B0604020202020204" pitchFamily="34" charset="0"/>
            </a:endParaRPr>
          </a:p>
          <a:p>
            <a:pPr eaLnBrk="1" hangingPunct="1">
              <a:defRPr/>
            </a:pPr>
            <a:r>
              <a:rPr lang="en-GB" altLang="en-US" sz="2000" dirty="0">
                <a:latin typeface="Arial" panose="020B0604020202020204" pitchFamily="34" charset="0"/>
              </a:rPr>
              <a:t>Entitlement based upon assessments of impact on ability to carry out daily living and mobility activities</a:t>
            </a:r>
          </a:p>
          <a:p>
            <a:pPr eaLnBrk="1" hangingPunct="1">
              <a:defRPr/>
            </a:pPr>
            <a:endParaRPr lang="en-GB" altLang="en-US" sz="2000" dirty="0">
              <a:latin typeface="Arial" panose="020B0604020202020204" pitchFamily="34" charset="0"/>
            </a:endParaRPr>
          </a:p>
          <a:p>
            <a:pPr eaLnBrk="1" hangingPunct="1">
              <a:defRPr/>
            </a:pPr>
            <a:r>
              <a:rPr lang="en-GB" altLang="en-US" sz="2000" dirty="0">
                <a:latin typeface="Arial" panose="020B0604020202020204" pitchFamily="34" charset="0"/>
              </a:rPr>
              <a:t>Assessments undertaken by Health Professionals employed by external providers</a:t>
            </a:r>
          </a:p>
          <a:p>
            <a:pPr eaLnBrk="1" hangingPunct="1">
              <a:defRPr/>
            </a:pPr>
            <a:endParaRPr lang="en-GB" altLang="en-US" sz="2000" dirty="0">
              <a:latin typeface="Arial" panose="020B0604020202020204" pitchFamily="34" charset="0"/>
            </a:endParaRPr>
          </a:p>
          <a:p>
            <a:pPr marL="0" indent="0">
              <a:buNone/>
              <a:defRPr/>
            </a:pPr>
            <a:endParaRPr lang="en-GB" altLang="en-US" sz="2000" dirty="0">
              <a:latin typeface="Arial" panose="020B0604020202020204" pitchFamily="34" charset="0"/>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524005" y="6525344"/>
            <a:ext cx="9143999" cy="332656"/>
          </a:xfrm>
          <a:prstGeom prst="rect">
            <a:avLst/>
          </a:prstGeom>
          <a:solidFill>
            <a:srgbClr val="2DB4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p:cNvSpPr/>
          <p:nvPr/>
        </p:nvSpPr>
        <p:spPr>
          <a:xfrm>
            <a:off x="1416497" y="972888"/>
            <a:ext cx="9143999" cy="3123932"/>
          </a:xfrm>
          <a:prstGeom prst="rect">
            <a:avLst/>
          </a:prstGeom>
        </p:spPr>
        <p:txBody>
          <a:bodyPr wrap="square" lIns="91440" tIns="45720" rIns="91440" bIns="45720" anchor="t">
            <a:spAutoFit/>
          </a:bodyPr>
          <a:lstStyle/>
          <a:p>
            <a:pPr>
              <a:spcBef>
                <a:spcPts val="600"/>
              </a:spcBef>
              <a:spcAft>
                <a:spcPts val="1200"/>
              </a:spcAft>
              <a:buClr>
                <a:srgbClr val="2DB4B5"/>
              </a:buClr>
              <a:buSzPct val="120000"/>
            </a:pPr>
            <a:r>
              <a:rPr lang="en-GB" b="1" dirty="0">
                <a:latin typeface="Arial" panose="020B0604020202020204" pitchFamily="34" charset="0"/>
                <a:cs typeface="Arial" panose="020B0604020202020204" pitchFamily="34" charset="0"/>
              </a:rPr>
              <a:t>DLA can be paid from the start of your claim. It cannot be backdated. </a:t>
            </a:r>
          </a:p>
          <a:p>
            <a:pPr marL="171446" indent="-171446">
              <a:spcBef>
                <a:spcPts val="600"/>
              </a:spcBef>
              <a:spcAft>
                <a:spcPts val="1200"/>
              </a:spcAft>
              <a:buFont typeface="Arial" panose="020B0604020202020204" pitchFamily="34" charset="0"/>
              <a:buChar char="•"/>
            </a:pPr>
            <a:r>
              <a:rPr lang="en-GB" dirty="0">
                <a:latin typeface="Arial" panose="020B0604020202020204" pitchFamily="34" charset="0"/>
                <a:cs typeface="Arial" panose="020B0604020202020204" pitchFamily="34" charset="0"/>
              </a:rPr>
              <a:t>The claim will start on the date the form is received or the date a call was made to the enquiry line (if claim pack is returned within 6 weeks)</a:t>
            </a:r>
          </a:p>
          <a:p>
            <a:pPr marL="171446" indent="-171446">
              <a:spcBef>
                <a:spcPts val="600"/>
              </a:spcBef>
              <a:spcAft>
                <a:spcPts val="1200"/>
              </a:spcAft>
              <a:buFont typeface="Arial" panose="020B0604020202020204" pitchFamily="34" charset="0"/>
              <a:buChar char="•"/>
            </a:pPr>
            <a:r>
              <a:rPr lang="en-GB" dirty="0">
                <a:latin typeface="Arial" panose="020B0604020202020204" pitchFamily="34" charset="0"/>
                <a:cs typeface="Arial" panose="020B0604020202020204" pitchFamily="34" charset="0"/>
              </a:rPr>
              <a:t>DLA is usually paid every 4 weeks</a:t>
            </a:r>
          </a:p>
          <a:p>
            <a:pPr marL="171446" indent="-171446">
              <a:spcBef>
                <a:spcPts val="600"/>
              </a:spcBef>
              <a:spcAft>
                <a:spcPts val="1200"/>
              </a:spcAft>
              <a:buFont typeface="Arial" panose="020B0604020202020204" pitchFamily="34" charset="0"/>
              <a:buChar char="•"/>
            </a:pPr>
            <a:r>
              <a:rPr lang="en-GB" dirty="0">
                <a:latin typeface="Arial" panose="020B0604020202020204" pitchFamily="34" charset="0"/>
                <a:cs typeface="Arial" panose="020B0604020202020204" pitchFamily="34" charset="0"/>
              </a:rPr>
              <a:t>Payments will be made into a bank or building society</a:t>
            </a:r>
          </a:p>
          <a:p>
            <a:pPr marL="171446" indent="-171446">
              <a:spcBef>
                <a:spcPts val="600"/>
              </a:spcBef>
              <a:spcAft>
                <a:spcPts val="1200"/>
              </a:spcAft>
              <a:buFont typeface="Arial" panose="020B0604020202020204" pitchFamily="34" charset="0"/>
              <a:buChar char="•"/>
            </a:pPr>
            <a:r>
              <a:rPr lang="en-GB" dirty="0">
                <a:latin typeface="Arial" panose="020B0604020202020204" pitchFamily="34" charset="0"/>
                <a:ea typeface="+mn-lt"/>
                <a:cs typeface="Arial" panose="020B0604020202020204" pitchFamily="34" charset="0"/>
              </a:rPr>
              <a:t>DLA Child can be a passport benefit to extra support</a:t>
            </a:r>
          </a:p>
          <a:p>
            <a:pPr>
              <a:spcBef>
                <a:spcPts val="600"/>
              </a:spcBef>
              <a:spcAft>
                <a:spcPts val="600"/>
              </a:spcAft>
              <a:buClr>
                <a:srgbClr val="2DB4B5"/>
              </a:buClr>
              <a:buSzPct val="120000"/>
            </a:pPr>
            <a:endParaRPr lang="en-GB" sz="1400" b="1" dirty="0"/>
          </a:p>
        </p:txBody>
      </p:sp>
      <p:sp>
        <p:nvSpPr>
          <p:cNvPr id="6" name="TextBox 5">
            <a:extLst>
              <a:ext uri="{FF2B5EF4-FFF2-40B4-BE49-F238E27FC236}">
                <a16:creationId xmlns:a16="http://schemas.microsoft.com/office/drawing/2014/main" id="{424E87C9-7282-4DBD-9624-5FD45B5629BC}"/>
              </a:ext>
            </a:extLst>
          </p:cNvPr>
          <p:cNvSpPr txBox="1"/>
          <p:nvPr/>
        </p:nvSpPr>
        <p:spPr>
          <a:xfrm>
            <a:off x="6096000" y="375051"/>
            <a:ext cx="3888432" cy="461665"/>
          </a:xfrm>
          <a:prstGeom prst="rect">
            <a:avLst/>
          </a:prstGeom>
          <a:noFill/>
        </p:spPr>
        <p:txBody>
          <a:bodyPr wrap="square" lIns="91440" tIns="45720" rIns="91440" bIns="45720" rtlCol="0" anchor="t">
            <a:spAutoFit/>
          </a:bodyPr>
          <a:lstStyle/>
          <a:p>
            <a:r>
              <a:rPr lang="en-GB" sz="2400" b="1"/>
              <a:t>If the claim is awarded</a:t>
            </a:r>
          </a:p>
        </p:txBody>
      </p:sp>
      <p:sp>
        <p:nvSpPr>
          <p:cNvPr id="4" name="Footer Placeholder 3">
            <a:extLst>
              <a:ext uri="{FF2B5EF4-FFF2-40B4-BE49-F238E27FC236}">
                <a16:creationId xmlns:a16="http://schemas.microsoft.com/office/drawing/2014/main" id="{30F6A6B4-8366-76F0-600F-456059312633}"/>
              </a:ext>
            </a:extLst>
          </p:cNvPr>
          <p:cNvSpPr>
            <a:spLocks noGrp="1"/>
          </p:cNvSpPr>
          <p:nvPr>
            <p:ph type="ftr" sz="quarter" idx="11"/>
          </p:nvPr>
        </p:nvSpPr>
        <p:spPr/>
        <p:txBody>
          <a:bodyPr/>
          <a:lstStyle/>
          <a:p>
            <a:r>
              <a:rPr lang="en-GB" dirty="0"/>
              <a:t>Correct as of 01/07/2024</a:t>
            </a:r>
          </a:p>
          <a:p>
            <a:endParaRPr lang="en-GB" dirty="0"/>
          </a:p>
        </p:txBody>
      </p:sp>
    </p:spTree>
    <p:extLst>
      <p:ext uri="{BB962C8B-B14F-4D97-AF65-F5344CB8AC3E}">
        <p14:creationId xmlns:p14="http://schemas.microsoft.com/office/powerpoint/2010/main" val="3292920723"/>
      </p:ext>
    </p:extLst>
  </p:cSld>
  <p:clrMapOvr>
    <a:masterClrMapping/>
  </p:clrMapOvr>
  <mc:AlternateContent xmlns:mc="http://schemas.openxmlformats.org/markup-compatibility/2006" xmlns:p14="http://schemas.microsoft.com/office/powerpoint/2010/main">
    <mc:Choice Requires="p14">
      <p:transition spd="slow" p14:dur="1500">
        <p:pull/>
      </p:transition>
    </mc:Choice>
    <mc:Fallback xmlns="">
      <p:transition spd="slow">
        <p:pull/>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5" y="6525344"/>
            <a:ext cx="9143999" cy="332656"/>
          </a:xfrm>
          <a:prstGeom prst="rect">
            <a:avLst/>
          </a:prstGeom>
          <a:solidFill>
            <a:srgbClr val="2DB4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1524005" y="1420819"/>
            <a:ext cx="9018616" cy="2893100"/>
          </a:xfrm>
          <a:prstGeom prst="rect">
            <a:avLst/>
          </a:prstGeom>
        </p:spPr>
        <p:txBody>
          <a:bodyPr wrap="square" lIns="91440" tIns="45720" rIns="91440" bIns="45720" anchor="t">
            <a:spAutoFit/>
          </a:bodyPr>
          <a:lstStyle/>
          <a:p>
            <a:pPr>
              <a:spcAft>
                <a:spcPts val="300"/>
              </a:spcAft>
            </a:pPr>
            <a:r>
              <a:rPr lang="en-GB" dirty="0">
                <a:latin typeface="Arial" panose="020B0604020202020204" pitchFamily="34" charset="0"/>
                <a:cs typeface="Arial" panose="020B0604020202020204" pitchFamily="34" charset="0"/>
              </a:rPr>
              <a:t>You must contact the Disability Living Allowance (DLA) helpline if:</a:t>
            </a:r>
          </a:p>
          <a:p>
            <a:pPr marL="285744" indent="-285744">
              <a:spcAft>
                <a:spcPts val="300"/>
              </a:spcAft>
              <a:buFont typeface="Arial" panose="020B0604020202020204" pitchFamily="34" charset="0"/>
              <a:buChar char="•"/>
            </a:pPr>
            <a:r>
              <a:rPr lang="en-GB" dirty="0">
                <a:latin typeface="Arial" panose="020B0604020202020204" pitchFamily="34" charset="0"/>
                <a:cs typeface="Arial" panose="020B0604020202020204" pitchFamily="34" charset="0"/>
              </a:rPr>
              <a:t>your child’s personal details change, for example their name, address or doctor</a:t>
            </a:r>
          </a:p>
          <a:p>
            <a:pPr marL="285744" indent="-285744">
              <a:spcAft>
                <a:spcPts val="300"/>
              </a:spcAft>
              <a:buFont typeface="Arial" panose="020B0604020202020204" pitchFamily="34" charset="0"/>
              <a:buChar char="•"/>
            </a:pPr>
            <a:r>
              <a:rPr lang="en-GB" dirty="0">
                <a:latin typeface="Arial" panose="020B0604020202020204" pitchFamily="34" charset="0"/>
                <a:cs typeface="Arial" panose="020B0604020202020204" pitchFamily="34" charset="0"/>
              </a:rPr>
              <a:t>the help they need or their condition changes</a:t>
            </a:r>
          </a:p>
          <a:p>
            <a:pPr marL="285744" indent="-285744">
              <a:spcAft>
                <a:spcPts val="300"/>
              </a:spcAft>
              <a:buFont typeface="Arial" panose="020B0604020202020204" pitchFamily="34" charset="0"/>
              <a:buChar char="•"/>
            </a:pPr>
            <a:r>
              <a:rPr lang="en-GB" dirty="0">
                <a:latin typeface="Arial" panose="020B0604020202020204" pitchFamily="34" charset="0"/>
                <a:cs typeface="Arial" panose="020B0604020202020204" pitchFamily="34" charset="0"/>
              </a:rPr>
              <a:t>their condition has worsened and they’re not expected to live more than 12 months</a:t>
            </a:r>
          </a:p>
          <a:p>
            <a:pPr marL="285744" indent="-285744">
              <a:spcAft>
                <a:spcPts val="300"/>
              </a:spcAft>
              <a:buFont typeface="Arial" panose="020B0604020202020204" pitchFamily="34" charset="0"/>
              <a:buChar char="•"/>
            </a:pPr>
            <a:r>
              <a:rPr lang="en-GB" dirty="0">
                <a:latin typeface="Arial" panose="020B0604020202020204" pitchFamily="34" charset="0"/>
                <a:cs typeface="Arial" panose="020B0604020202020204" pitchFamily="34" charset="0"/>
              </a:rPr>
              <a:t>they go into hospital or a care home</a:t>
            </a:r>
          </a:p>
          <a:p>
            <a:pPr marL="285744" indent="-285744">
              <a:spcAft>
                <a:spcPts val="300"/>
              </a:spcAft>
              <a:buFont typeface="Arial" panose="020B0604020202020204" pitchFamily="34" charset="0"/>
              <a:buChar char="•"/>
            </a:pPr>
            <a:r>
              <a:rPr lang="en-GB" dirty="0">
                <a:latin typeface="Arial" panose="020B0604020202020204" pitchFamily="34" charset="0"/>
                <a:cs typeface="Arial" panose="020B0604020202020204" pitchFamily="34" charset="0"/>
              </a:rPr>
              <a:t>they go abroad</a:t>
            </a:r>
          </a:p>
          <a:p>
            <a:pPr marL="285744" indent="-285744">
              <a:spcAft>
                <a:spcPts val="300"/>
              </a:spcAft>
              <a:buFont typeface="Arial" panose="020B0604020202020204" pitchFamily="34" charset="0"/>
              <a:buChar char="•"/>
            </a:pPr>
            <a:r>
              <a:rPr lang="en-GB" dirty="0">
                <a:latin typeface="Arial" panose="020B0604020202020204" pitchFamily="34" charset="0"/>
                <a:cs typeface="Arial" panose="020B0604020202020204" pitchFamily="34" charset="0"/>
              </a:rPr>
              <a:t>they’re imprisoned or held in detention</a:t>
            </a:r>
          </a:p>
          <a:p>
            <a:pPr marL="285744" indent="-285744">
              <a:spcAft>
                <a:spcPts val="300"/>
              </a:spcAft>
              <a:buFont typeface="Arial" panose="020B0604020202020204" pitchFamily="34" charset="0"/>
              <a:buChar char="•"/>
            </a:pPr>
            <a:r>
              <a:rPr lang="en-GB" dirty="0">
                <a:latin typeface="Arial" panose="020B0604020202020204" pitchFamily="34" charset="0"/>
                <a:cs typeface="Arial" panose="020B0604020202020204" pitchFamily="34" charset="0"/>
              </a:rPr>
              <a:t>their immigration status has changed, if they’re not a British citizen</a:t>
            </a:r>
          </a:p>
          <a:p>
            <a:pPr marL="285744" indent="-285744">
              <a:spcAft>
                <a:spcPts val="300"/>
              </a:spcAft>
              <a:buFont typeface="Arial" panose="020B0604020202020204" pitchFamily="34" charset="0"/>
              <a:buChar char="•"/>
            </a:pPr>
            <a:r>
              <a:rPr lang="en-GB" dirty="0">
                <a:latin typeface="Arial" panose="020B0604020202020204" pitchFamily="34" charset="0"/>
                <a:cs typeface="Arial" panose="020B0604020202020204" pitchFamily="34" charset="0"/>
              </a:rPr>
              <a:t>Parent/ guardians personal details change for example their name, address</a:t>
            </a:r>
          </a:p>
        </p:txBody>
      </p:sp>
      <p:sp>
        <p:nvSpPr>
          <p:cNvPr id="7" name="TextBox 6">
            <a:extLst>
              <a:ext uri="{FF2B5EF4-FFF2-40B4-BE49-F238E27FC236}">
                <a16:creationId xmlns:a16="http://schemas.microsoft.com/office/drawing/2014/main" id="{EC225D88-2644-4F6F-88F5-39D5C4383AE3}"/>
              </a:ext>
            </a:extLst>
          </p:cNvPr>
          <p:cNvSpPr txBox="1"/>
          <p:nvPr/>
        </p:nvSpPr>
        <p:spPr>
          <a:xfrm>
            <a:off x="6096000" y="375051"/>
            <a:ext cx="4032448" cy="461665"/>
          </a:xfrm>
          <a:prstGeom prst="rect">
            <a:avLst/>
          </a:prstGeom>
          <a:noFill/>
        </p:spPr>
        <p:txBody>
          <a:bodyPr wrap="square" lIns="91440" tIns="45720" rIns="91440" bIns="45720" rtlCol="0" anchor="t">
            <a:spAutoFit/>
          </a:bodyPr>
          <a:lstStyle/>
          <a:p>
            <a:r>
              <a:rPr lang="en-GB" sz="2400" b="1"/>
              <a:t>Change of circumstances</a:t>
            </a:r>
          </a:p>
        </p:txBody>
      </p:sp>
      <p:sp>
        <p:nvSpPr>
          <p:cNvPr id="3" name="Footer Placeholder 2">
            <a:extLst>
              <a:ext uri="{FF2B5EF4-FFF2-40B4-BE49-F238E27FC236}">
                <a16:creationId xmlns:a16="http://schemas.microsoft.com/office/drawing/2014/main" id="{8D6EA61D-237C-6425-04C6-775376F733F8}"/>
              </a:ext>
            </a:extLst>
          </p:cNvPr>
          <p:cNvSpPr>
            <a:spLocks noGrp="1"/>
          </p:cNvSpPr>
          <p:nvPr>
            <p:ph type="ftr" sz="quarter" idx="11"/>
          </p:nvPr>
        </p:nvSpPr>
        <p:spPr/>
        <p:txBody>
          <a:bodyPr/>
          <a:lstStyle/>
          <a:p>
            <a:r>
              <a:rPr lang="en-GB" dirty="0"/>
              <a:t>Correct as of 01/07/2024</a:t>
            </a:r>
          </a:p>
          <a:p>
            <a:endParaRPr lang="en-GB" dirty="0"/>
          </a:p>
        </p:txBody>
      </p:sp>
    </p:spTree>
    <p:extLst>
      <p:ext uri="{BB962C8B-B14F-4D97-AF65-F5344CB8AC3E}">
        <p14:creationId xmlns:p14="http://schemas.microsoft.com/office/powerpoint/2010/main" val="21287070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524000" y="6525344"/>
            <a:ext cx="9144000" cy="332656"/>
          </a:xfrm>
          <a:prstGeom prst="rect">
            <a:avLst/>
          </a:prstGeom>
          <a:solidFill>
            <a:srgbClr val="2DB4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D0046A3C-79EF-40D8-BB7D-429370CCB0DA}"/>
              </a:ext>
            </a:extLst>
          </p:cNvPr>
          <p:cNvSpPr txBox="1"/>
          <p:nvPr/>
        </p:nvSpPr>
        <p:spPr>
          <a:xfrm>
            <a:off x="6096000" y="375051"/>
            <a:ext cx="4248472" cy="461665"/>
          </a:xfrm>
          <a:prstGeom prst="rect">
            <a:avLst/>
          </a:prstGeom>
          <a:noFill/>
        </p:spPr>
        <p:txBody>
          <a:bodyPr wrap="square" rtlCol="0">
            <a:spAutoFit/>
          </a:bodyPr>
          <a:lstStyle/>
          <a:p>
            <a:r>
              <a:rPr lang="en-GB" sz="2400" b="1"/>
              <a:t>Mandatory Reconsideration</a:t>
            </a:r>
          </a:p>
        </p:txBody>
      </p:sp>
      <p:sp>
        <p:nvSpPr>
          <p:cNvPr id="8" name="Rectangle 7">
            <a:extLst>
              <a:ext uri="{FF2B5EF4-FFF2-40B4-BE49-F238E27FC236}">
                <a16:creationId xmlns:a16="http://schemas.microsoft.com/office/drawing/2014/main" id="{6EEE6860-B518-4F9D-B166-A9DB3BA987E8}"/>
              </a:ext>
            </a:extLst>
          </p:cNvPr>
          <p:cNvSpPr/>
          <p:nvPr/>
        </p:nvSpPr>
        <p:spPr>
          <a:xfrm>
            <a:off x="1524000" y="928154"/>
            <a:ext cx="8933688" cy="4462760"/>
          </a:xfrm>
          <a:prstGeom prst="rect">
            <a:avLst/>
          </a:prstGeom>
        </p:spPr>
        <p:txBody>
          <a:bodyPr wrap="square">
            <a:spAutoFit/>
          </a:bodyPr>
          <a:lstStyle/>
          <a:p>
            <a:pPr defTabSz="1149463">
              <a:spcBef>
                <a:spcPts val="600"/>
              </a:spcBef>
              <a:spcAft>
                <a:spcPts val="1200"/>
              </a:spcAft>
              <a:defRPr/>
            </a:pPr>
            <a:r>
              <a:rPr lang="en-GB" dirty="0">
                <a:solidFill>
                  <a:prstClr val="black"/>
                </a:solidFill>
                <a:latin typeface="Arial" panose="020B0604020202020204" pitchFamily="34" charset="0"/>
                <a:cs typeface="Arial" panose="020B0604020202020204" pitchFamily="34" charset="0"/>
              </a:rPr>
              <a:t>You can request a Mandatory Reconsideration (MR) if you dispute a decision made. This should be done within one calendar month from the date of the decision.  </a:t>
            </a:r>
          </a:p>
          <a:p>
            <a:pPr defTabSz="1149463">
              <a:spcBef>
                <a:spcPts val="600"/>
              </a:spcBef>
              <a:spcAft>
                <a:spcPts val="1200"/>
              </a:spcAft>
              <a:defRPr/>
            </a:pPr>
            <a:r>
              <a:rPr lang="en-GB" dirty="0">
                <a:solidFill>
                  <a:prstClr val="black"/>
                </a:solidFill>
                <a:latin typeface="Arial" panose="020B0604020202020204" pitchFamily="34" charset="0"/>
                <a:cs typeface="Arial" panose="020B0604020202020204" pitchFamily="34" charset="0"/>
              </a:rPr>
              <a:t>You can do this by phone, in writing or by downloading and printing off a CRMR1 form from the internet. Additional evidence can also be provided.</a:t>
            </a:r>
          </a:p>
          <a:p>
            <a:pPr defTabSz="1149463">
              <a:spcBef>
                <a:spcPts val="600"/>
              </a:spcBef>
              <a:spcAft>
                <a:spcPts val="1200"/>
              </a:spcAft>
              <a:defRPr/>
            </a:pPr>
            <a:r>
              <a:rPr lang="en-GB" dirty="0">
                <a:solidFill>
                  <a:prstClr val="black"/>
                </a:solidFill>
                <a:latin typeface="Arial" panose="020B0604020202020204" pitchFamily="34" charset="0"/>
                <a:cs typeface="Arial" panose="020B0604020202020204" pitchFamily="34" charset="0"/>
              </a:rPr>
              <a:t>You can phone and ask for an explanation of the decision and a statement of reasons.</a:t>
            </a:r>
          </a:p>
          <a:p>
            <a:pPr defTabSz="1149463">
              <a:spcBef>
                <a:spcPts val="600"/>
              </a:spcBef>
              <a:spcAft>
                <a:spcPts val="1200"/>
              </a:spcAft>
              <a:defRPr/>
            </a:pPr>
            <a:r>
              <a:rPr lang="en-GB" dirty="0">
                <a:solidFill>
                  <a:prstClr val="black"/>
                </a:solidFill>
                <a:latin typeface="Arial" panose="020B0604020202020204" pitchFamily="34" charset="0"/>
                <a:cs typeface="Arial" panose="020B0604020202020204" pitchFamily="34" charset="0"/>
              </a:rPr>
              <a:t>A new Case Manager will look at all the available evidence and make a decision. </a:t>
            </a:r>
          </a:p>
          <a:p>
            <a:pPr defTabSz="1149463">
              <a:spcBef>
                <a:spcPts val="600"/>
              </a:spcBef>
              <a:spcAft>
                <a:spcPts val="1200"/>
              </a:spcAft>
              <a:defRPr/>
            </a:pPr>
            <a:r>
              <a:rPr lang="en-GB" dirty="0">
                <a:solidFill>
                  <a:prstClr val="black"/>
                </a:solidFill>
                <a:latin typeface="Arial" panose="020B0604020202020204" pitchFamily="34" charset="0"/>
                <a:cs typeface="Arial" panose="020B0604020202020204" pitchFamily="34" charset="0"/>
              </a:rPr>
              <a:t>A Case Manager can decide to leave the level of award the same, increase an award and in some cases decrease the award.</a:t>
            </a:r>
          </a:p>
          <a:p>
            <a:pPr>
              <a:spcBef>
                <a:spcPts val="600"/>
              </a:spcBef>
              <a:spcAft>
                <a:spcPts val="1200"/>
              </a:spcAft>
              <a:defRPr/>
            </a:pPr>
            <a:r>
              <a:rPr lang="en-GB" i="1" dirty="0">
                <a:latin typeface="Arial" panose="020B0604020202020204" pitchFamily="34" charset="0"/>
                <a:cs typeface="Arial" panose="020B0604020202020204" pitchFamily="34" charset="0"/>
              </a:rPr>
              <a:t>CRMR1 - </a:t>
            </a:r>
            <a:r>
              <a:rPr lang="en-GB" dirty="0">
                <a:latin typeface="Arial" panose="020B0604020202020204" pitchFamily="34" charset="0"/>
                <a:cs typeface="Arial" panose="020B0604020202020204" pitchFamily="34" charset="0"/>
                <a:hlinkClick r:id="rId3"/>
              </a:rPr>
              <a:t>Challenge a decision made by the Department for Work and Pensions (DWP) - GOV.UK</a:t>
            </a:r>
            <a:endParaRPr lang="en-GB" dirty="0">
              <a:latin typeface="Arial" panose="020B0604020202020204" pitchFamily="34" charset="0"/>
              <a:cs typeface="Arial" panose="020B0604020202020204" pitchFamily="34" charset="0"/>
            </a:endParaRPr>
          </a:p>
          <a:p>
            <a:pPr defTabSz="1149463">
              <a:spcBef>
                <a:spcPts val="600"/>
              </a:spcBef>
              <a:spcAft>
                <a:spcPts val="1200"/>
              </a:spcAft>
              <a:defRPr/>
            </a:pPr>
            <a:endParaRPr lang="en-GB" sz="1400" dirty="0">
              <a:solidFill>
                <a:prstClr val="black"/>
              </a:solidFill>
              <a:latin typeface="Arial"/>
            </a:endParaRPr>
          </a:p>
        </p:txBody>
      </p:sp>
      <p:sp>
        <p:nvSpPr>
          <p:cNvPr id="3" name="Footer Placeholder 2">
            <a:extLst>
              <a:ext uri="{FF2B5EF4-FFF2-40B4-BE49-F238E27FC236}">
                <a16:creationId xmlns:a16="http://schemas.microsoft.com/office/drawing/2014/main" id="{A97E418E-BD8A-BDA0-E368-842EDD6E1B8B}"/>
              </a:ext>
            </a:extLst>
          </p:cNvPr>
          <p:cNvSpPr>
            <a:spLocks noGrp="1"/>
          </p:cNvSpPr>
          <p:nvPr>
            <p:ph type="ftr" sz="quarter" idx="11"/>
          </p:nvPr>
        </p:nvSpPr>
        <p:spPr/>
        <p:txBody>
          <a:bodyPr/>
          <a:lstStyle/>
          <a:p>
            <a:r>
              <a:rPr lang="en-GB" dirty="0"/>
              <a:t>Correct as of 01/07/2024</a:t>
            </a:r>
          </a:p>
          <a:p>
            <a:endParaRPr lang="en-GB" dirty="0"/>
          </a:p>
        </p:txBody>
      </p:sp>
    </p:spTree>
    <p:extLst>
      <p:ext uri="{BB962C8B-B14F-4D97-AF65-F5344CB8AC3E}">
        <p14:creationId xmlns:p14="http://schemas.microsoft.com/office/powerpoint/2010/main" val="3087242269"/>
      </p:ext>
    </p:extLst>
  </p:cSld>
  <p:clrMapOvr>
    <a:masterClrMapping/>
  </p:clrMapOvr>
  <mc:AlternateContent xmlns:mc="http://schemas.openxmlformats.org/markup-compatibility/2006" xmlns:p14="http://schemas.microsoft.com/office/powerpoint/2010/main">
    <mc:Choice Requires="p14">
      <p:transition spd="slow" p14:dur="1500">
        <p:pull/>
      </p:transition>
    </mc:Choice>
    <mc:Fallback xmlns="">
      <p:transition spd="slow">
        <p:pull/>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524005" y="6525344"/>
            <a:ext cx="9143999" cy="332656"/>
          </a:xfrm>
          <a:prstGeom prst="rect">
            <a:avLst/>
          </a:prstGeom>
          <a:solidFill>
            <a:srgbClr val="2DB4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p:cNvSpPr/>
          <p:nvPr/>
        </p:nvSpPr>
        <p:spPr>
          <a:xfrm>
            <a:off x="1524005" y="993453"/>
            <a:ext cx="8820467" cy="2677656"/>
          </a:xfrm>
          <a:prstGeom prst="rect">
            <a:avLst/>
          </a:prstGeom>
        </p:spPr>
        <p:txBody>
          <a:bodyPr wrap="square">
            <a:spAutoFit/>
          </a:bodyPr>
          <a:lstStyle/>
          <a:p>
            <a:pPr>
              <a:spcBef>
                <a:spcPts val="1200"/>
              </a:spcBef>
              <a:spcAft>
                <a:spcPts val="1200"/>
              </a:spcAft>
            </a:pPr>
            <a:r>
              <a:rPr lang="en-GB" dirty="0">
                <a:latin typeface="Arial" panose="020B0604020202020204" pitchFamily="34" charset="0"/>
                <a:cs typeface="Arial" panose="020B0604020202020204" pitchFamily="34" charset="0"/>
              </a:rPr>
              <a:t>The majority of DLA Child awards will be subject to review at set intervals, decided by the case manager when the original decision was made.</a:t>
            </a:r>
          </a:p>
          <a:p>
            <a:pPr>
              <a:spcBef>
                <a:spcPts val="1200"/>
              </a:spcBef>
              <a:spcAft>
                <a:spcPts val="1200"/>
              </a:spcAft>
            </a:pPr>
            <a:r>
              <a:rPr lang="en-GB" dirty="0">
                <a:latin typeface="Arial" panose="020B0604020202020204" pitchFamily="34" charset="0"/>
                <a:cs typeface="Arial" panose="020B0604020202020204" pitchFamily="34" charset="0"/>
              </a:rPr>
              <a:t>We will contact the customer and send out a renewal pack 20 weeks before the award ends and invite them to re-apply.</a:t>
            </a:r>
          </a:p>
          <a:p>
            <a:pPr>
              <a:spcBef>
                <a:spcPts val="1200"/>
              </a:spcBef>
              <a:spcAft>
                <a:spcPts val="1200"/>
              </a:spcAft>
            </a:pPr>
            <a:r>
              <a:rPr lang="en-GB" dirty="0">
                <a:latin typeface="Arial" panose="020B0604020202020204" pitchFamily="34" charset="0"/>
                <a:cs typeface="Arial" panose="020B0604020202020204" pitchFamily="34" charset="0"/>
              </a:rPr>
              <a:t>The onus is on the Parent/ Guardian to make the renewal claim.</a:t>
            </a:r>
          </a:p>
          <a:p>
            <a:pPr>
              <a:spcBef>
                <a:spcPts val="1200"/>
              </a:spcBef>
              <a:spcAft>
                <a:spcPts val="1200"/>
              </a:spcAft>
            </a:pPr>
            <a:r>
              <a:rPr lang="en-GB" dirty="0">
                <a:latin typeface="Arial" panose="020B0604020202020204" pitchFamily="34" charset="0"/>
                <a:cs typeface="Arial" panose="020B0604020202020204" pitchFamily="34" charset="0"/>
              </a:rPr>
              <a:t>Once the claim is made it will be classed as a new claim.</a:t>
            </a:r>
          </a:p>
        </p:txBody>
      </p:sp>
      <p:sp>
        <p:nvSpPr>
          <p:cNvPr id="6" name="TextBox 5">
            <a:extLst>
              <a:ext uri="{FF2B5EF4-FFF2-40B4-BE49-F238E27FC236}">
                <a16:creationId xmlns:a16="http://schemas.microsoft.com/office/drawing/2014/main" id="{63E9F84E-5520-4960-8F99-D73C2FCFA6FE}"/>
              </a:ext>
            </a:extLst>
          </p:cNvPr>
          <p:cNvSpPr txBox="1"/>
          <p:nvPr/>
        </p:nvSpPr>
        <p:spPr>
          <a:xfrm>
            <a:off x="6096000" y="375051"/>
            <a:ext cx="2880320" cy="461665"/>
          </a:xfrm>
          <a:prstGeom prst="rect">
            <a:avLst/>
          </a:prstGeom>
          <a:noFill/>
        </p:spPr>
        <p:txBody>
          <a:bodyPr wrap="square" rtlCol="0">
            <a:spAutoFit/>
          </a:bodyPr>
          <a:lstStyle/>
          <a:p>
            <a:r>
              <a:rPr lang="en-GB" sz="2400" b="1"/>
              <a:t>Renewals</a:t>
            </a:r>
          </a:p>
        </p:txBody>
      </p:sp>
      <p:sp>
        <p:nvSpPr>
          <p:cNvPr id="3" name="Footer Placeholder 2">
            <a:extLst>
              <a:ext uri="{FF2B5EF4-FFF2-40B4-BE49-F238E27FC236}">
                <a16:creationId xmlns:a16="http://schemas.microsoft.com/office/drawing/2014/main" id="{22C630EA-A7D6-41A5-288D-3931A74AE826}"/>
              </a:ext>
            </a:extLst>
          </p:cNvPr>
          <p:cNvSpPr>
            <a:spLocks noGrp="1"/>
          </p:cNvSpPr>
          <p:nvPr>
            <p:ph type="ftr" sz="quarter" idx="11"/>
          </p:nvPr>
        </p:nvSpPr>
        <p:spPr/>
        <p:txBody>
          <a:bodyPr/>
          <a:lstStyle/>
          <a:p>
            <a:r>
              <a:rPr lang="en-GB" dirty="0"/>
              <a:t>Correct as of 01/07/2024</a:t>
            </a:r>
          </a:p>
          <a:p>
            <a:endParaRPr lang="en-GB" dirty="0"/>
          </a:p>
        </p:txBody>
      </p:sp>
    </p:spTree>
    <p:extLst>
      <p:ext uri="{BB962C8B-B14F-4D97-AF65-F5344CB8AC3E}">
        <p14:creationId xmlns:p14="http://schemas.microsoft.com/office/powerpoint/2010/main" val="464702306"/>
      </p:ext>
    </p:extLst>
  </p:cSld>
  <p:clrMapOvr>
    <a:masterClrMapping/>
  </p:clrMapOvr>
  <mc:AlternateContent xmlns:mc="http://schemas.openxmlformats.org/markup-compatibility/2006" xmlns:p14="http://schemas.microsoft.com/office/powerpoint/2010/main">
    <mc:Choice Requires="p14">
      <p:transition spd="slow" p14:dur="1500">
        <p:pull/>
      </p:transition>
    </mc:Choice>
    <mc:Fallback xmlns="">
      <p:transition spd="slow">
        <p:pull/>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524005" y="6525344"/>
            <a:ext cx="9143999" cy="332656"/>
          </a:xfrm>
          <a:prstGeom prst="rect">
            <a:avLst/>
          </a:prstGeom>
          <a:solidFill>
            <a:srgbClr val="2DB4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p:cNvSpPr/>
          <p:nvPr/>
        </p:nvSpPr>
        <p:spPr>
          <a:xfrm>
            <a:off x="1524005" y="938915"/>
            <a:ext cx="8964416" cy="3847207"/>
          </a:xfrm>
          <a:prstGeom prst="rect">
            <a:avLst/>
          </a:prstGeom>
        </p:spPr>
        <p:txBody>
          <a:bodyPr wrap="square" lIns="91440" tIns="45720" rIns="91440" bIns="45720" anchor="t">
            <a:spAutoFit/>
          </a:bodyPr>
          <a:lstStyle/>
          <a:p>
            <a:pPr>
              <a:spcBef>
                <a:spcPts val="1200"/>
              </a:spcBef>
              <a:spcAft>
                <a:spcPts val="1200"/>
              </a:spcAft>
              <a:buClr>
                <a:srgbClr val="2DB4B5"/>
              </a:buClr>
              <a:buSzPct val="120000"/>
            </a:pPr>
            <a:r>
              <a:rPr lang="en-GB" b="1" dirty="0">
                <a:latin typeface="Arial" panose="020B0604020202020204" pitchFamily="34" charset="0"/>
                <a:cs typeface="Arial" panose="020B0604020202020204" pitchFamily="34" charset="0"/>
              </a:rPr>
              <a:t>Your child will need to apply for Personal Independence Payment (PIP).</a:t>
            </a:r>
          </a:p>
          <a:p>
            <a:pPr>
              <a:spcBef>
                <a:spcPts val="1200"/>
              </a:spcBef>
              <a:spcAft>
                <a:spcPts val="1200"/>
              </a:spcAft>
              <a:buClr>
                <a:srgbClr val="2DB4B5"/>
              </a:buClr>
              <a:buSzPct val="120000"/>
            </a:pPr>
            <a:r>
              <a:rPr lang="en-GB" dirty="0">
                <a:latin typeface="Arial" panose="020B0604020202020204" pitchFamily="34" charset="0"/>
                <a:cs typeface="Arial" panose="020B0604020202020204" pitchFamily="34" charset="0"/>
              </a:rPr>
              <a:t>Your child will get a letter inviting them to apply for PIP:</a:t>
            </a:r>
          </a:p>
          <a:p>
            <a:pPr marL="171446" indent="-171446">
              <a:spcBef>
                <a:spcPts val="1200"/>
              </a:spcBef>
              <a:spcAft>
                <a:spcPts val="1200"/>
              </a:spcAft>
              <a:buFont typeface="Arial" panose="020B0604020202020204" pitchFamily="34" charset="0"/>
              <a:buChar char="•"/>
            </a:pPr>
            <a:r>
              <a:rPr lang="en-GB" dirty="0">
                <a:latin typeface="Arial" panose="020B0604020202020204" pitchFamily="34" charset="0"/>
                <a:cs typeface="Arial" panose="020B0604020202020204" pitchFamily="34" charset="0"/>
              </a:rPr>
              <a:t>Shortly after their 16</a:t>
            </a:r>
            <a:r>
              <a:rPr lang="en-GB" baseline="30000" dirty="0">
                <a:latin typeface="Arial" panose="020B0604020202020204" pitchFamily="34" charset="0"/>
                <a:cs typeface="Arial" panose="020B0604020202020204" pitchFamily="34" charset="0"/>
              </a:rPr>
              <a:t>th</a:t>
            </a:r>
            <a:r>
              <a:rPr lang="en-GB" dirty="0">
                <a:latin typeface="Arial" panose="020B0604020202020204" pitchFamily="34" charset="0"/>
                <a:cs typeface="Arial" panose="020B0604020202020204" pitchFamily="34" charset="0"/>
              </a:rPr>
              <a:t> birthday</a:t>
            </a:r>
          </a:p>
          <a:p>
            <a:pPr marL="171446" indent="-171446">
              <a:spcBef>
                <a:spcPts val="1200"/>
              </a:spcBef>
              <a:spcAft>
                <a:spcPts val="1200"/>
              </a:spcAft>
              <a:buFont typeface="Arial" panose="020B0604020202020204" pitchFamily="34" charset="0"/>
              <a:buChar char="•"/>
            </a:pPr>
            <a:r>
              <a:rPr lang="en-GB" dirty="0">
                <a:latin typeface="Arial" panose="020B0604020202020204" pitchFamily="34" charset="0"/>
                <a:cs typeface="Arial" panose="020B0604020202020204" pitchFamily="34" charset="0"/>
              </a:rPr>
              <a:t>When they leave hospital, if they were in hospital on their 16th birthday or</a:t>
            </a:r>
          </a:p>
          <a:p>
            <a:pPr marL="171446" indent="-171446">
              <a:spcBef>
                <a:spcPts val="1200"/>
              </a:spcBef>
              <a:spcAft>
                <a:spcPts val="1200"/>
              </a:spcAft>
              <a:buFont typeface="Arial" panose="020B0604020202020204" pitchFamily="34" charset="0"/>
              <a:buChar char="•"/>
            </a:pPr>
            <a:r>
              <a:rPr lang="en-GB" dirty="0">
                <a:latin typeface="Arial" panose="020B0604020202020204" pitchFamily="34" charset="0"/>
                <a:cs typeface="Arial" panose="020B0604020202020204" pitchFamily="34" charset="0"/>
              </a:rPr>
              <a:t>About 20 weeks before their DLA award ends, if they were awarded DLA under Special Rules End of Life</a:t>
            </a:r>
          </a:p>
          <a:p>
            <a:pPr marL="171446" indent="-171446">
              <a:spcBef>
                <a:spcPts val="1200"/>
              </a:spcBef>
              <a:spcAft>
                <a:spcPts val="1200"/>
              </a:spcAft>
              <a:buFont typeface="Arial" panose="020B0604020202020204" pitchFamily="34" charset="0"/>
              <a:buChar char="•"/>
            </a:pPr>
            <a:r>
              <a:rPr lang="en-GB" dirty="0">
                <a:latin typeface="Arial" panose="020B0604020202020204" pitchFamily="34" charset="0"/>
                <a:cs typeface="Arial" panose="020B0604020202020204" pitchFamily="34" charset="0"/>
              </a:rPr>
              <a:t>Preparation for PIP application: </a:t>
            </a:r>
            <a:r>
              <a:rPr lang="en-GB" u="sng" dirty="0">
                <a:solidFill>
                  <a:srgbClr val="0563C1"/>
                </a:solidFill>
                <a:latin typeface="Arial" panose="020B0604020202020204" pitchFamily="34" charset="0"/>
                <a:ea typeface="Calibri" panose="020F0502020204030204" pitchFamily="34" charset="0"/>
                <a:cs typeface="Arial" panose="020B0604020202020204" pitchFamily="34" charset="0"/>
                <a:hlinkClick r:id="rId3"/>
              </a:rPr>
              <a:t>https://www.gov.uk/guidance/the-personal-independence-payment-pip-toolkit</a:t>
            </a:r>
            <a:endParaRPr lang="en-GB" u="sng" dirty="0">
              <a:solidFill>
                <a:srgbClr val="0563C1"/>
              </a:solidFill>
              <a:latin typeface="Arial" panose="020B0604020202020204" pitchFamily="34" charset="0"/>
              <a:ea typeface="Calibri" panose="020F0502020204030204" pitchFamily="34" charset="0"/>
              <a:cs typeface="Arial" panose="020B0604020202020204" pitchFamily="34" charset="0"/>
            </a:endParaRPr>
          </a:p>
        </p:txBody>
      </p:sp>
      <p:sp>
        <p:nvSpPr>
          <p:cNvPr id="6" name="TextBox 5">
            <a:extLst>
              <a:ext uri="{FF2B5EF4-FFF2-40B4-BE49-F238E27FC236}">
                <a16:creationId xmlns:a16="http://schemas.microsoft.com/office/drawing/2014/main" id="{1209E164-28C2-4F2B-8935-3986BFCC1475}"/>
              </a:ext>
            </a:extLst>
          </p:cNvPr>
          <p:cNvSpPr txBox="1"/>
          <p:nvPr/>
        </p:nvSpPr>
        <p:spPr>
          <a:xfrm>
            <a:off x="6096000" y="375051"/>
            <a:ext cx="4211824" cy="461665"/>
          </a:xfrm>
          <a:prstGeom prst="rect">
            <a:avLst/>
          </a:prstGeom>
          <a:noFill/>
        </p:spPr>
        <p:txBody>
          <a:bodyPr wrap="square" lIns="91440" tIns="45720" rIns="91440" bIns="45720" rtlCol="0" anchor="t">
            <a:spAutoFit/>
          </a:bodyPr>
          <a:lstStyle/>
          <a:p>
            <a:r>
              <a:rPr lang="en-GB" sz="2400" b="1"/>
              <a:t>When your child turns 16</a:t>
            </a:r>
          </a:p>
        </p:txBody>
      </p:sp>
      <p:sp>
        <p:nvSpPr>
          <p:cNvPr id="4" name="Footer Placeholder 3">
            <a:extLst>
              <a:ext uri="{FF2B5EF4-FFF2-40B4-BE49-F238E27FC236}">
                <a16:creationId xmlns:a16="http://schemas.microsoft.com/office/drawing/2014/main" id="{8CA455C2-7C0C-9F2D-E21B-E4A580A56F6C}"/>
              </a:ext>
            </a:extLst>
          </p:cNvPr>
          <p:cNvSpPr>
            <a:spLocks noGrp="1"/>
          </p:cNvSpPr>
          <p:nvPr>
            <p:ph type="ftr" sz="quarter" idx="11"/>
          </p:nvPr>
        </p:nvSpPr>
        <p:spPr/>
        <p:txBody>
          <a:bodyPr/>
          <a:lstStyle/>
          <a:p>
            <a:r>
              <a:rPr lang="en-GB" dirty="0"/>
              <a:t>Correct as of 01/07/2024</a:t>
            </a:r>
          </a:p>
          <a:p>
            <a:endParaRPr lang="en-GB" dirty="0"/>
          </a:p>
        </p:txBody>
      </p:sp>
    </p:spTree>
    <p:extLst>
      <p:ext uri="{BB962C8B-B14F-4D97-AF65-F5344CB8AC3E}">
        <p14:creationId xmlns:p14="http://schemas.microsoft.com/office/powerpoint/2010/main" val="3486372083"/>
      </p:ext>
    </p:extLst>
  </p:cSld>
  <p:clrMapOvr>
    <a:masterClrMapping/>
  </p:clrMapOvr>
  <mc:AlternateContent xmlns:mc="http://schemas.openxmlformats.org/markup-compatibility/2006" xmlns:p14="http://schemas.microsoft.com/office/powerpoint/2010/main">
    <mc:Choice Requires="p14">
      <p:transition spd="slow" p14:dur="1500">
        <p:pull/>
      </p:transition>
    </mc:Choice>
    <mc:Fallback xmlns="">
      <p:transition spd="slow">
        <p:pull/>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3F75CE6-C80B-4EE8-9F67-6B173D28EBA1}"/>
              </a:ext>
            </a:extLst>
          </p:cNvPr>
          <p:cNvSpPr/>
          <p:nvPr/>
        </p:nvSpPr>
        <p:spPr>
          <a:xfrm>
            <a:off x="1524005" y="6525344"/>
            <a:ext cx="9143999" cy="332656"/>
          </a:xfrm>
          <a:prstGeom prst="rect">
            <a:avLst/>
          </a:prstGeom>
          <a:solidFill>
            <a:srgbClr val="2DB4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id="{F8CA9EF8-C9D4-4E4B-876F-1576B117228B}"/>
              </a:ext>
            </a:extLst>
          </p:cNvPr>
          <p:cNvSpPr>
            <a:spLocks noGrp="1"/>
          </p:cNvSpPr>
          <p:nvPr>
            <p:ph idx="1"/>
          </p:nvPr>
        </p:nvSpPr>
        <p:spPr>
          <a:xfrm>
            <a:off x="1524004" y="684316"/>
            <a:ext cx="8950956" cy="5646241"/>
          </a:xfrm>
        </p:spPr>
        <p:txBody>
          <a:bodyPr>
            <a:noAutofit/>
          </a:bodyPr>
          <a:lstStyle/>
          <a:p>
            <a:pPr>
              <a:lnSpc>
                <a:spcPct val="130000"/>
              </a:lnSpc>
              <a:spcBef>
                <a:spcPts val="0"/>
              </a:spcBef>
              <a:spcAft>
                <a:spcPts val="1200"/>
              </a:spcAft>
              <a:buFont typeface="Symbol" panose="05050102010706020507" pitchFamily="18" charset="2"/>
              <a:buChar char=""/>
            </a:pPr>
            <a:r>
              <a:rPr lang="en-GB" sz="1800" dirty="0">
                <a:latin typeface="Arial" panose="020B0604020202020204" pitchFamily="34" charset="0"/>
                <a:ea typeface="Times New Roman" panose="02020603050405020304" pitchFamily="18" charset="0"/>
                <a:cs typeface="Arial" panose="020B0604020202020204" pitchFamily="34" charset="0"/>
              </a:rPr>
              <a:t>Don’t delay making an application.</a:t>
            </a:r>
            <a:endParaRPr lang="en-GB" sz="1800" dirty="0">
              <a:latin typeface="Arial" panose="020B0604020202020204" pitchFamily="34" charset="0"/>
              <a:ea typeface="Calibri" panose="020F0502020204030204" pitchFamily="34" charset="0"/>
              <a:cs typeface="Arial" panose="020B0604020202020204" pitchFamily="34" charset="0"/>
            </a:endParaRPr>
          </a:p>
          <a:p>
            <a:pPr>
              <a:lnSpc>
                <a:spcPct val="130000"/>
              </a:lnSpc>
              <a:spcBef>
                <a:spcPts val="0"/>
              </a:spcBef>
              <a:spcAft>
                <a:spcPts val="1200"/>
              </a:spcAft>
              <a:buFont typeface="Symbol" panose="05050102010706020507" pitchFamily="18" charset="2"/>
              <a:buChar char=""/>
            </a:pPr>
            <a:r>
              <a:rPr lang="en-GB" sz="1800" dirty="0">
                <a:latin typeface="Arial" panose="020B0604020202020204" pitchFamily="34" charset="0"/>
                <a:ea typeface="Times New Roman" panose="02020603050405020304" pitchFamily="18" charset="0"/>
                <a:cs typeface="Arial" panose="020B0604020202020204" pitchFamily="34" charset="0"/>
              </a:rPr>
              <a:t>Take your time and don’t try to finish the form in one go. Read through it first so you have an idea of what’s needed and use the help booklet for guidance and support.</a:t>
            </a:r>
            <a:endParaRPr lang="en-GB" sz="1800" dirty="0">
              <a:latin typeface="Arial" panose="020B0604020202020204" pitchFamily="34" charset="0"/>
              <a:ea typeface="Calibri" panose="020F0502020204030204" pitchFamily="34" charset="0"/>
              <a:cs typeface="Arial" panose="020B0604020202020204" pitchFamily="34" charset="0"/>
            </a:endParaRPr>
          </a:p>
          <a:p>
            <a:pPr>
              <a:lnSpc>
                <a:spcPct val="130000"/>
              </a:lnSpc>
              <a:spcBef>
                <a:spcPts val="0"/>
              </a:spcBef>
              <a:spcAft>
                <a:spcPts val="1200"/>
              </a:spcAft>
              <a:buFont typeface="Symbol" panose="05050102010706020507" pitchFamily="18" charset="2"/>
              <a:buChar char=""/>
            </a:pPr>
            <a:r>
              <a:rPr lang="en-GB" sz="1800" dirty="0">
                <a:latin typeface="Arial" panose="020B0604020202020204" pitchFamily="34" charset="0"/>
                <a:ea typeface="Times New Roman" panose="02020603050405020304" pitchFamily="18" charset="0"/>
                <a:cs typeface="Arial" panose="020B0604020202020204" pitchFamily="34" charset="0"/>
              </a:rPr>
              <a:t>Get specialist advice from a welfare benefits adviser or someone else who is familiar with completing the form. The help booklet signposts to organisations.</a:t>
            </a:r>
            <a:endParaRPr lang="en-GB" sz="1800" dirty="0">
              <a:latin typeface="Arial" panose="020B0604020202020204" pitchFamily="34" charset="0"/>
              <a:ea typeface="Calibri" panose="020F0502020204030204" pitchFamily="34" charset="0"/>
              <a:cs typeface="Arial" panose="020B0604020202020204" pitchFamily="34" charset="0"/>
            </a:endParaRPr>
          </a:p>
          <a:p>
            <a:pPr>
              <a:lnSpc>
                <a:spcPct val="130000"/>
              </a:lnSpc>
              <a:spcBef>
                <a:spcPts val="0"/>
              </a:spcBef>
              <a:spcAft>
                <a:spcPts val="1200"/>
              </a:spcAft>
              <a:buFont typeface="Symbol" panose="05050102010706020507" pitchFamily="18" charset="2"/>
              <a:buChar char=""/>
            </a:pPr>
            <a:r>
              <a:rPr lang="en-GB" sz="1800" dirty="0">
                <a:latin typeface="Arial" panose="020B0604020202020204" pitchFamily="34" charset="0"/>
                <a:ea typeface="Times New Roman" panose="02020603050405020304" pitchFamily="18" charset="0"/>
                <a:cs typeface="Arial" panose="020B0604020202020204" pitchFamily="34" charset="0"/>
              </a:rPr>
              <a:t>Don’t play down your child’s condition. Include a description of their needs on the bad days as well as on better days.</a:t>
            </a:r>
            <a:endParaRPr lang="en-GB" sz="1800" dirty="0">
              <a:latin typeface="Arial" panose="020B0604020202020204" pitchFamily="34" charset="0"/>
              <a:ea typeface="Calibri" panose="020F0502020204030204" pitchFamily="34" charset="0"/>
              <a:cs typeface="Arial" panose="020B0604020202020204" pitchFamily="34" charset="0"/>
            </a:endParaRPr>
          </a:p>
          <a:p>
            <a:pPr>
              <a:lnSpc>
                <a:spcPct val="130000"/>
              </a:lnSpc>
              <a:spcBef>
                <a:spcPts val="0"/>
              </a:spcBef>
              <a:spcAft>
                <a:spcPts val="1200"/>
              </a:spcAft>
              <a:buFont typeface="Symbol" panose="05050102010706020507" pitchFamily="18" charset="2"/>
              <a:buChar char=""/>
            </a:pPr>
            <a:r>
              <a:rPr lang="en-GB" sz="1800" dirty="0">
                <a:latin typeface="Arial" panose="020B0604020202020204" pitchFamily="34" charset="0"/>
                <a:ea typeface="Calibri" panose="020F0502020204030204" pitchFamily="34" charset="0"/>
                <a:cs typeface="Arial" panose="020B0604020202020204" pitchFamily="34" charset="0"/>
              </a:rPr>
              <a:t>Include evidence with the form if possible and</a:t>
            </a:r>
            <a:r>
              <a:rPr lang="en-GB" sz="1800" dirty="0">
                <a:latin typeface="Arial" panose="020B0604020202020204" pitchFamily="34" charset="0"/>
                <a:ea typeface="Times New Roman" panose="02020603050405020304" pitchFamily="18" charset="0"/>
                <a:cs typeface="Arial" panose="020B0604020202020204" pitchFamily="34" charset="0"/>
              </a:rPr>
              <a:t> use examples and anecdotes to describe your child’s needs. Include hobbies, activities and interests that your child has and what extra help and support they need to allow them to do these.</a:t>
            </a:r>
          </a:p>
          <a:p>
            <a:pPr>
              <a:lnSpc>
                <a:spcPct val="130000"/>
              </a:lnSpc>
              <a:spcBef>
                <a:spcPts val="0"/>
              </a:spcBef>
              <a:spcAft>
                <a:spcPts val="1200"/>
              </a:spcAft>
              <a:buFont typeface="Symbol" panose="05050102010706020507" pitchFamily="18" charset="2"/>
              <a:buChar char=""/>
            </a:pPr>
            <a:r>
              <a:rPr lang="en-GB" sz="1800" dirty="0">
                <a:latin typeface="Arial" panose="020B0604020202020204" pitchFamily="34" charset="0"/>
                <a:ea typeface="Calibri" panose="020F0502020204030204" pitchFamily="34" charset="0"/>
                <a:cs typeface="Arial" panose="020B0604020202020204" pitchFamily="34" charset="0"/>
              </a:rPr>
              <a:t>Include all information about the location of the child such as being in hospital or a residential school or care home.</a:t>
            </a:r>
            <a:endParaRPr lang="en-GB" sz="1800" dirty="0">
              <a:latin typeface="Arial" panose="020B0604020202020204" pitchFamily="34" charset="0"/>
              <a:ea typeface="Times New Roman" panose="02020603050405020304" pitchFamily="18" charset="0"/>
              <a:cs typeface="Arial" panose="020B0604020202020204" pitchFamily="34" charset="0"/>
            </a:endParaRPr>
          </a:p>
          <a:p>
            <a:pPr marL="0" indent="0">
              <a:lnSpc>
                <a:spcPct val="130000"/>
              </a:lnSpc>
              <a:spcBef>
                <a:spcPts val="0"/>
              </a:spcBef>
              <a:spcAft>
                <a:spcPts val="900"/>
              </a:spcAft>
              <a:buNone/>
            </a:pPr>
            <a:r>
              <a:rPr lang="en-GB" sz="1400" dirty="0">
                <a:ea typeface="Times New Roman" panose="02020603050405020304" pitchFamily="18" charset="0"/>
                <a:cs typeface="Times New Roman" panose="02020603050405020304" pitchFamily="18" charset="0"/>
              </a:rPr>
              <a:t>.</a:t>
            </a:r>
            <a:endParaRPr lang="en-GB" sz="1400" dirty="0">
              <a:ea typeface="Calibri" panose="020F0502020204030204" pitchFamily="34" charset="0"/>
              <a:cs typeface="Times New Roman" panose="02020603050405020304" pitchFamily="18" charset="0"/>
            </a:endParaRPr>
          </a:p>
          <a:p>
            <a:pPr marL="0" indent="0">
              <a:lnSpc>
                <a:spcPct val="130000"/>
              </a:lnSpc>
              <a:spcBef>
                <a:spcPts val="0"/>
              </a:spcBef>
              <a:spcAft>
                <a:spcPts val="900"/>
              </a:spcAft>
              <a:buNone/>
            </a:pPr>
            <a:endParaRPr lang="en-GB" sz="1400" dirty="0">
              <a:ea typeface="Calibri" panose="020F0502020204030204" pitchFamily="34" charset="0"/>
              <a:cs typeface="Times New Roman" panose="02020603050405020304" pitchFamily="18" charset="0"/>
            </a:endParaRPr>
          </a:p>
          <a:p>
            <a:pPr marL="0" indent="0">
              <a:lnSpc>
                <a:spcPct val="130000"/>
              </a:lnSpc>
              <a:spcBef>
                <a:spcPts val="0"/>
              </a:spcBef>
              <a:spcAft>
                <a:spcPts val="900"/>
              </a:spcAft>
              <a:buNone/>
            </a:pPr>
            <a:endParaRPr lang="en-GB" sz="1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A8B9EC12-C4D6-4D3B-AF3B-B213108F5AAF}"/>
              </a:ext>
            </a:extLst>
          </p:cNvPr>
          <p:cNvSpPr txBox="1"/>
          <p:nvPr/>
        </p:nvSpPr>
        <p:spPr>
          <a:xfrm>
            <a:off x="1524004" y="6858000"/>
            <a:ext cx="3476673" cy="230832"/>
          </a:xfrm>
          <a:prstGeom prst="rect">
            <a:avLst/>
          </a:prstGeom>
          <a:noFill/>
        </p:spPr>
        <p:txBody>
          <a:bodyPr wrap="square" rtlCol="0">
            <a:spAutoFit/>
          </a:bodyPr>
          <a:lstStyle/>
          <a:p>
            <a:r>
              <a:rPr lang="en-GB" sz="900">
                <a:hlinkClick r:id="rId3" tooltip="https://www.pngall.com/checklist-png/download/45668"/>
              </a:rPr>
              <a:t>This Photo</a:t>
            </a:r>
            <a:r>
              <a:rPr lang="en-GB" sz="900"/>
              <a:t> by Unknown Author is licensed under </a:t>
            </a:r>
            <a:r>
              <a:rPr lang="en-GB" sz="900">
                <a:hlinkClick r:id="rId4" tooltip="https://creativecommons.org/licenses/by-nc/3.0/"/>
              </a:rPr>
              <a:t>CC BY-NC</a:t>
            </a:r>
            <a:endParaRPr lang="en-GB" sz="900"/>
          </a:p>
        </p:txBody>
      </p:sp>
      <p:sp>
        <p:nvSpPr>
          <p:cNvPr id="12" name="TextBox 11">
            <a:extLst>
              <a:ext uri="{FF2B5EF4-FFF2-40B4-BE49-F238E27FC236}">
                <a16:creationId xmlns:a16="http://schemas.microsoft.com/office/drawing/2014/main" id="{E98BB542-962B-40D9-B1C4-5C182121D9C2}"/>
              </a:ext>
            </a:extLst>
          </p:cNvPr>
          <p:cNvSpPr txBox="1"/>
          <p:nvPr/>
        </p:nvSpPr>
        <p:spPr>
          <a:xfrm>
            <a:off x="6096000" y="204305"/>
            <a:ext cx="4211824" cy="461665"/>
          </a:xfrm>
          <a:prstGeom prst="rect">
            <a:avLst/>
          </a:prstGeom>
          <a:noFill/>
        </p:spPr>
        <p:txBody>
          <a:bodyPr wrap="square" lIns="91440" tIns="45720" rIns="91440" bIns="45720" rtlCol="0" anchor="t">
            <a:spAutoFit/>
          </a:bodyPr>
          <a:lstStyle/>
          <a:p>
            <a:r>
              <a:rPr lang="en-GB" sz="2400" b="1"/>
              <a:t>Top Tips</a:t>
            </a:r>
          </a:p>
        </p:txBody>
      </p:sp>
      <p:sp>
        <p:nvSpPr>
          <p:cNvPr id="2" name="Footer Placeholder 1">
            <a:extLst>
              <a:ext uri="{FF2B5EF4-FFF2-40B4-BE49-F238E27FC236}">
                <a16:creationId xmlns:a16="http://schemas.microsoft.com/office/drawing/2014/main" id="{0099CAAD-B7AC-8F87-91A0-A42073FEE0AE}"/>
              </a:ext>
            </a:extLst>
          </p:cNvPr>
          <p:cNvSpPr>
            <a:spLocks noGrp="1"/>
          </p:cNvSpPr>
          <p:nvPr>
            <p:ph type="ftr" sz="quarter" idx="11"/>
          </p:nvPr>
        </p:nvSpPr>
        <p:spPr/>
        <p:txBody>
          <a:bodyPr/>
          <a:lstStyle/>
          <a:p>
            <a:r>
              <a:rPr lang="en-GB" dirty="0"/>
              <a:t>Correct as of 01/07/2024</a:t>
            </a:r>
          </a:p>
          <a:p>
            <a:endParaRPr lang="en-GB" dirty="0"/>
          </a:p>
        </p:txBody>
      </p:sp>
    </p:spTree>
    <p:extLst>
      <p:ext uri="{BB962C8B-B14F-4D97-AF65-F5344CB8AC3E}">
        <p14:creationId xmlns:p14="http://schemas.microsoft.com/office/powerpoint/2010/main" val="6460034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3F75CE6-C80B-4EE8-9F67-6B173D28EBA1}"/>
              </a:ext>
            </a:extLst>
          </p:cNvPr>
          <p:cNvSpPr/>
          <p:nvPr/>
        </p:nvSpPr>
        <p:spPr>
          <a:xfrm>
            <a:off x="1524005" y="6525344"/>
            <a:ext cx="9143999" cy="332656"/>
          </a:xfrm>
          <a:prstGeom prst="rect">
            <a:avLst/>
          </a:prstGeom>
          <a:solidFill>
            <a:srgbClr val="2DB4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id="{F8CA9EF8-C9D4-4E4B-876F-1576B117228B}"/>
              </a:ext>
            </a:extLst>
          </p:cNvPr>
          <p:cNvSpPr>
            <a:spLocks noGrp="1"/>
          </p:cNvSpPr>
          <p:nvPr>
            <p:ph idx="1"/>
          </p:nvPr>
        </p:nvSpPr>
        <p:spPr>
          <a:xfrm>
            <a:off x="1524004" y="707483"/>
            <a:ext cx="8910316" cy="5646241"/>
          </a:xfrm>
        </p:spPr>
        <p:txBody>
          <a:bodyPr>
            <a:noAutofit/>
          </a:bodyPr>
          <a:lstStyle/>
          <a:p>
            <a:pPr>
              <a:lnSpc>
                <a:spcPct val="110000"/>
              </a:lnSpc>
              <a:spcAft>
                <a:spcPts val="1200"/>
              </a:spcAft>
              <a:buFont typeface="Symbol" panose="05050102010706020507" pitchFamily="18" charset="2"/>
              <a:buChar char=""/>
            </a:pPr>
            <a:r>
              <a:rPr lang="en-GB" sz="1800" dirty="0">
                <a:latin typeface="Arial" panose="020B0604020202020204" pitchFamily="34" charset="0"/>
                <a:ea typeface="Times New Roman" panose="02020603050405020304" pitchFamily="18" charset="0"/>
                <a:cs typeface="Arial" panose="020B0604020202020204" pitchFamily="34" charset="0"/>
              </a:rPr>
              <a:t>You may wish to consider attaching extra sheets of paper with additional information in order to capture the complexity of your child’s needs.</a:t>
            </a:r>
            <a:endParaRPr lang="en-GB" sz="1800" dirty="0">
              <a:latin typeface="Arial" panose="020B0604020202020204" pitchFamily="34" charset="0"/>
              <a:ea typeface="Calibri" panose="020F0502020204030204" pitchFamily="34" charset="0"/>
              <a:cs typeface="Arial" panose="020B0604020202020204" pitchFamily="34" charset="0"/>
            </a:endParaRPr>
          </a:p>
          <a:p>
            <a:pPr>
              <a:lnSpc>
                <a:spcPct val="110000"/>
              </a:lnSpc>
              <a:spcAft>
                <a:spcPts val="1200"/>
              </a:spcAft>
              <a:buFont typeface="Symbol" panose="05050102010706020507" pitchFamily="18" charset="2"/>
              <a:buChar char=""/>
            </a:pPr>
            <a:r>
              <a:rPr lang="en-GB" sz="1800" dirty="0">
                <a:latin typeface="Arial" panose="020B0604020202020204" pitchFamily="34" charset="0"/>
                <a:ea typeface="Calibri" panose="020F0502020204030204" pitchFamily="34" charset="0"/>
                <a:cs typeface="Arial" panose="020B0604020202020204" pitchFamily="34" charset="0"/>
              </a:rPr>
              <a:t>Complete the nationality information for both child and parent / guardian and make sure you </a:t>
            </a:r>
            <a:r>
              <a:rPr lang="en-GB" sz="1800" b="1" dirty="0">
                <a:latin typeface="Arial" panose="020B0604020202020204" pitchFamily="34" charset="0"/>
                <a:ea typeface="Calibri" panose="020F0502020204030204" pitchFamily="34" charset="0"/>
                <a:cs typeface="Arial" panose="020B0604020202020204" pitchFamily="34" charset="0"/>
              </a:rPr>
              <a:t>sign the form</a:t>
            </a:r>
            <a:r>
              <a:rPr lang="en-GB" sz="1800" dirty="0">
                <a:latin typeface="Arial" panose="020B0604020202020204" pitchFamily="34" charset="0"/>
                <a:ea typeface="Calibri" panose="020F0502020204030204" pitchFamily="34" charset="0"/>
                <a:cs typeface="Arial" panose="020B0604020202020204" pitchFamily="34" charset="0"/>
              </a:rPr>
              <a:t>.</a:t>
            </a:r>
            <a:endParaRPr lang="en-GB" sz="1800" b="1" dirty="0">
              <a:latin typeface="Arial" panose="020B0604020202020204" pitchFamily="34" charset="0"/>
              <a:ea typeface="Calibri" panose="020F0502020204030204" pitchFamily="34" charset="0"/>
              <a:cs typeface="Arial" panose="020B0604020202020204" pitchFamily="34" charset="0"/>
            </a:endParaRPr>
          </a:p>
          <a:p>
            <a:pPr>
              <a:lnSpc>
                <a:spcPct val="110000"/>
              </a:lnSpc>
              <a:spcAft>
                <a:spcPts val="1200"/>
              </a:spcAft>
              <a:buFont typeface="Symbol" panose="05050102010706020507" pitchFamily="18" charset="2"/>
              <a:buChar char=""/>
            </a:pPr>
            <a:r>
              <a:rPr lang="en-GB" sz="1800" dirty="0">
                <a:latin typeface="Arial" panose="020B0604020202020204" pitchFamily="34" charset="0"/>
                <a:ea typeface="Times New Roman" panose="02020603050405020304" pitchFamily="18" charset="0"/>
                <a:cs typeface="Arial" panose="020B0604020202020204" pitchFamily="34" charset="0"/>
              </a:rPr>
              <a:t>Read through the form before you send it. Have you included enough information? Have you answered all the relevant questions? Are your contact details correct? Have you missed anything? Is the professionals’ evidence complete?  Then ask yourself – have you included enough detail to demonstrate to someone who hasn’t met your child they have additional needs?</a:t>
            </a:r>
            <a:endParaRPr lang="en-GB" sz="1800" dirty="0">
              <a:latin typeface="Arial" panose="020B0604020202020204" pitchFamily="34" charset="0"/>
              <a:ea typeface="Calibri" panose="020F0502020204030204" pitchFamily="34" charset="0"/>
              <a:cs typeface="Arial" panose="020B0604020202020204" pitchFamily="34" charset="0"/>
            </a:endParaRPr>
          </a:p>
          <a:p>
            <a:pPr>
              <a:lnSpc>
                <a:spcPct val="110000"/>
              </a:lnSpc>
              <a:spcAft>
                <a:spcPts val="1200"/>
              </a:spcAft>
              <a:buFont typeface="Symbol" panose="05050102010706020507" pitchFamily="18" charset="2"/>
              <a:buChar char=""/>
            </a:pPr>
            <a:r>
              <a:rPr lang="en-GB" sz="1800" dirty="0">
                <a:latin typeface="Arial" panose="020B0604020202020204" pitchFamily="34" charset="0"/>
                <a:ea typeface="Times New Roman" panose="02020603050405020304" pitchFamily="18" charset="0"/>
                <a:cs typeface="Arial" panose="020B0604020202020204" pitchFamily="34" charset="0"/>
              </a:rPr>
              <a:t>If you know you’re sending the form in late, include the reasons why within the form.</a:t>
            </a:r>
          </a:p>
          <a:p>
            <a:pPr>
              <a:lnSpc>
                <a:spcPct val="110000"/>
              </a:lnSpc>
              <a:spcAft>
                <a:spcPts val="1200"/>
              </a:spcAft>
              <a:buFont typeface="Symbol" panose="05050102010706020507" pitchFamily="18" charset="2"/>
              <a:buChar char=""/>
            </a:pPr>
            <a:r>
              <a:rPr lang="en-GB" sz="1800" dirty="0">
                <a:latin typeface="Arial" panose="020B0604020202020204" pitchFamily="34" charset="0"/>
                <a:ea typeface="Calibri" panose="020F0502020204030204" pitchFamily="34" charset="0"/>
                <a:cs typeface="Arial" panose="020B0604020202020204" pitchFamily="34" charset="0"/>
              </a:rPr>
              <a:t>Keep a copy of the claim pack and any documents you send in.</a:t>
            </a:r>
          </a:p>
          <a:p>
            <a:pPr>
              <a:lnSpc>
                <a:spcPct val="110000"/>
              </a:lnSpc>
              <a:spcAft>
                <a:spcPts val="1200"/>
              </a:spcAft>
              <a:buFont typeface="Symbol" panose="05050102010706020507" pitchFamily="18" charset="2"/>
              <a:buChar char=""/>
            </a:pPr>
            <a:r>
              <a:rPr lang="en-GB" sz="1800" dirty="0">
                <a:latin typeface="Arial" panose="020B0604020202020204" pitchFamily="34" charset="0"/>
                <a:ea typeface="Calibri" panose="020F0502020204030204" pitchFamily="34" charset="0"/>
                <a:cs typeface="Arial" panose="020B0604020202020204" pitchFamily="34" charset="0"/>
              </a:rPr>
              <a:t>If awarded DLA be aware of the award end date and when you will need to start to prepare for the renewal process or move to PIP and remember you must report any change of circumstances during the life of the claim.</a:t>
            </a:r>
          </a:p>
          <a:p>
            <a:pPr>
              <a:lnSpc>
                <a:spcPct val="110000"/>
              </a:lnSpc>
              <a:spcBef>
                <a:spcPts val="0"/>
              </a:spcBef>
              <a:spcAft>
                <a:spcPts val="900"/>
              </a:spcAft>
              <a:buFont typeface="Symbol" panose="05050102010706020507" pitchFamily="18" charset="2"/>
              <a:buChar char=""/>
            </a:pPr>
            <a:endParaRPr lang="en-GB" sz="1400" dirty="0">
              <a:ea typeface="Calibri" panose="020F0502020204030204" pitchFamily="34" charset="0"/>
              <a:cs typeface="Times New Roman" panose="02020603050405020304" pitchFamily="18" charset="0"/>
            </a:endParaRPr>
          </a:p>
          <a:p>
            <a:pPr marL="0" indent="0">
              <a:lnSpc>
                <a:spcPct val="110000"/>
              </a:lnSpc>
              <a:spcBef>
                <a:spcPts val="0"/>
              </a:spcBef>
              <a:spcAft>
                <a:spcPts val="900"/>
              </a:spcAft>
              <a:buNone/>
            </a:pPr>
            <a:endParaRPr lang="en-GB" sz="1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A8B9EC12-C4D6-4D3B-AF3B-B213108F5AAF}"/>
              </a:ext>
            </a:extLst>
          </p:cNvPr>
          <p:cNvSpPr txBox="1"/>
          <p:nvPr/>
        </p:nvSpPr>
        <p:spPr>
          <a:xfrm>
            <a:off x="1524004" y="6858000"/>
            <a:ext cx="3476673" cy="230832"/>
          </a:xfrm>
          <a:prstGeom prst="rect">
            <a:avLst/>
          </a:prstGeom>
          <a:noFill/>
        </p:spPr>
        <p:txBody>
          <a:bodyPr wrap="square" rtlCol="0">
            <a:spAutoFit/>
          </a:bodyPr>
          <a:lstStyle/>
          <a:p>
            <a:r>
              <a:rPr lang="en-GB" sz="900">
                <a:hlinkClick r:id="rId3" tooltip="https://www.pngall.com/checklist-png/download/45668"/>
              </a:rPr>
              <a:t>This Photo</a:t>
            </a:r>
            <a:r>
              <a:rPr lang="en-GB" sz="900"/>
              <a:t> by Unknown Author is licensed under </a:t>
            </a:r>
            <a:r>
              <a:rPr lang="en-GB" sz="900">
                <a:hlinkClick r:id="rId4" tooltip="https://creativecommons.org/licenses/by-nc/3.0/"/>
              </a:rPr>
              <a:t>CC BY-NC</a:t>
            </a:r>
            <a:endParaRPr lang="en-GB" sz="900"/>
          </a:p>
        </p:txBody>
      </p:sp>
      <p:sp>
        <p:nvSpPr>
          <p:cNvPr id="12" name="TextBox 11">
            <a:extLst>
              <a:ext uri="{FF2B5EF4-FFF2-40B4-BE49-F238E27FC236}">
                <a16:creationId xmlns:a16="http://schemas.microsoft.com/office/drawing/2014/main" id="{E98BB542-962B-40D9-B1C4-5C182121D9C2}"/>
              </a:ext>
            </a:extLst>
          </p:cNvPr>
          <p:cNvSpPr txBox="1"/>
          <p:nvPr/>
        </p:nvSpPr>
        <p:spPr>
          <a:xfrm>
            <a:off x="6096000" y="144217"/>
            <a:ext cx="4211824" cy="461665"/>
          </a:xfrm>
          <a:prstGeom prst="rect">
            <a:avLst/>
          </a:prstGeom>
          <a:noFill/>
        </p:spPr>
        <p:txBody>
          <a:bodyPr wrap="square" lIns="91440" tIns="45720" rIns="91440" bIns="45720" rtlCol="0" anchor="t">
            <a:spAutoFit/>
          </a:bodyPr>
          <a:lstStyle/>
          <a:p>
            <a:r>
              <a:rPr lang="en-GB" sz="2400" b="1"/>
              <a:t>Top Tips continued</a:t>
            </a:r>
          </a:p>
        </p:txBody>
      </p:sp>
      <p:sp>
        <p:nvSpPr>
          <p:cNvPr id="2" name="Footer Placeholder 1">
            <a:extLst>
              <a:ext uri="{FF2B5EF4-FFF2-40B4-BE49-F238E27FC236}">
                <a16:creationId xmlns:a16="http://schemas.microsoft.com/office/drawing/2014/main" id="{71AD2A7F-44CB-C11F-E7C3-B16CE1884077}"/>
              </a:ext>
            </a:extLst>
          </p:cNvPr>
          <p:cNvSpPr>
            <a:spLocks noGrp="1"/>
          </p:cNvSpPr>
          <p:nvPr>
            <p:ph type="ftr" sz="quarter" idx="11"/>
          </p:nvPr>
        </p:nvSpPr>
        <p:spPr/>
        <p:txBody>
          <a:bodyPr/>
          <a:lstStyle/>
          <a:p>
            <a:r>
              <a:rPr lang="en-GB" dirty="0"/>
              <a:t>Correct as of 01/07/2024</a:t>
            </a:r>
          </a:p>
          <a:p>
            <a:endParaRPr lang="en-GB" dirty="0"/>
          </a:p>
        </p:txBody>
      </p:sp>
    </p:spTree>
    <p:extLst>
      <p:ext uri="{BB962C8B-B14F-4D97-AF65-F5344CB8AC3E}">
        <p14:creationId xmlns:p14="http://schemas.microsoft.com/office/powerpoint/2010/main" val="4330567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a:extLst>
              <a:ext uri="{FF2B5EF4-FFF2-40B4-BE49-F238E27FC236}">
                <a16:creationId xmlns:a16="http://schemas.microsoft.com/office/drawing/2014/main" id="{46A13279-CB3F-88C3-0B4E-6CDA13A3169F}"/>
              </a:ext>
            </a:extLst>
          </p:cNvPr>
          <p:cNvSpPr>
            <a:spLocks noGrp="1"/>
          </p:cNvSpPr>
          <p:nvPr>
            <p:ph type="body" idx="1"/>
          </p:nvPr>
        </p:nvSpPr>
        <p:spPr>
          <a:xfrm>
            <a:off x="1981200" y="1600201"/>
            <a:ext cx="8229600" cy="4525963"/>
          </a:xfrm>
        </p:spPr>
        <p:txBody>
          <a:bodyPr/>
          <a:lstStyle/>
          <a:p>
            <a:pPr algn="ctr" eaLnBrk="1" hangingPunct="1">
              <a:spcBef>
                <a:spcPct val="20000"/>
              </a:spcBef>
              <a:buFont typeface="Arial" panose="020B0604020202020204" pitchFamily="34" charset="0"/>
              <a:buNone/>
            </a:pPr>
            <a:endParaRPr lang="en-GB" altLang="en-US" sz="4000" b="1"/>
          </a:p>
          <a:p>
            <a:pPr algn="ctr" eaLnBrk="1" hangingPunct="1">
              <a:spcBef>
                <a:spcPct val="20000"/>
              </a:spcBef>
              <a:buFont typeface="Arial" panose="020B0604020202020204" pitchFamily="34" charset="0"/>
              <a:buNone/>
            </a:pPr>
            <a:endParaRPr lang="en-GB" altLang="en-US" sz="4000" b="1"/>
          </a:p>
          <a:p>
            <a:pPr algn="ctr" eaLnBrk="1" hangingPunct="1">
              <a:spcBef>
                <a:spcPct val="20000"/>
              </a:spcBef>
              <a:buFont typeface="Arial" panose="020B0604020202020204" pitchFamily="34" charset="0"/>
              <a:buNone/>
            </a:pPr>
            <a:r>
              <a:rPr lang="en-GB" altLang="en-US" sz="4000" b="1"/>
              <a:t>Carers Allowance</a:t>
            </a:r>
          </a:p>
          <a:p>
            <a:pPr algn="ctr" eaLnBrk="1" hangingPunct="1">
              <a:spcBef>
                <a:spcPct val="20000"/>
              </a:spcBef>
              <a:buFont typeface="Arial" panose="020B0604020202020204" pitchFamily="34" charset="0"/>
              <a:buNone/>
            </a:pPr>
            <a:endParaRPr lang="en-GB" altLang="en-US" sz="4000" b="1"/>
          </a:p>
          <a:p>
            <a:pPr algn="ctr" eaLnBrk="1" hangingPunct="1">
              <a:spcBef>
                <a:spcPct val="20000"/>
              </a:spcBef>
              <a:buFont typeface="Arial" panose="020B0604020202020204" pitchFamily="34" charset="0"/>
              <a:buNone/>
            </a:pPr>
            <a:endParaRPr lang="en-GB" altLang="en-US" sz="4000" b="1"/>
          </a:p>
          <a:p>
            <a:pPr algn="ctr" eaLnBrk="1" hangingPunct="1">
              <a:spcBef>
                <a:spcPct val="20000"/>
              </a:spcBef>
              <a:buFont typeface="Arial" panose="020B0604020202020204" pitchFamily="34" charset="0"/>
              <a:buNone/>
            </a:pPr>
            <a:endParaRPr lang="en-GB" altLang="en-US" sz="3200" b="1"/>
          </a:p>
          <a:p>
            <a:pPr algn="ctr" eaLnBrk="1" hangingPunct="1">
              <a:spcBef>
                <a:spcPct val="20000"/>
              </a:spcBef>
              <a:buFont typeface="Arial" panose="020B0604020202020204" pitchFamily="34" charset="0"/>
              <a:buNone/>
            </a:pPr>
            <a:endParaRPr lang="en-GB" altLang="en-US" sz="3200" b="1"/>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Content Placeholder 4">
            <a:extLst>
              <a:ext uri="{FF2B5EF4-FFF2-40B4-BE49-F238E27FC236}">
                <a16:creationId xmlns:a16="http://schemas.microsoft.com/office/drawing/2014/main" id="{3ABFCDC5-C9DC-DD24-B786-A344CAD065D0}"/>
              </a:ext>
            </a:extLst>
          </p:cNvPr>
          <p:cNvSpPr>
            <a:spLocks noGrp="1"/>
          </p:cNvSpPr>
          <p:nvPr>
            <p:ph idx="1"/>
          </p:nvPr>
        </p:nvSpPr>
        <p:spPr>
          <a:xfrm>
            <a:off x="1981200" y="1514475"/>
            <a:ext cx="8229600" cy="4611688"/>
          </a:xfrm>
        </p:spPr>
        <p:txBody>
          <a:bodyPr/>
          <a:lstStyle/>
          <a:p>
            <a:pPr marL="342900" indent="-342900">
              <a:spcBef>
                <a:spcPct val="20000"/>
              </a:spcBef>
              <a:buFontTx/>
              <a:buChar char="•"/>
              <a:defRPr/>
            </a:pPr>
            <a:r>
              <a:rPr lang="en-GB" altLang="en-US" sz="2000" dirty="0"/>
              <a:t>Non-contributory, but earnings related.</a:t>
            </a:r>
          </a:p>
          <a:p>
            <a:pPr eaLnBrk="1" hangingPunct="1">
              <a:spcBef>
                <a:spcPct val="20000"/>
              </a:spcBef>
              <a:defRPr/>
            </a:pPr>
            <a:endParaRPr lang="en-GB" altLang="en-US" sz="2000" dirty="0"/>
          </a:p>
          <a:p>
            <a:pPr marL="342900" indent="-342900">
              <a:spcBef>
                <a:spcPct val="20000"/>
              </a:spcBef>
              <a:buFontTx/>
              <a:buChar char="•"/>
              <a:defRPr/>
            </a:pPr>
            <a:r>
              <a:rPr lang="en-GB" altLang="en-US" sz="2000" dirty="0"/>
              <a:t>Taxable. </a:t>
            </a:r>
          </a:p>
          <a:p>
            <a:pPr marL="342900" indent="-342900">
              <a:spcBef>
                <a:spcPct val="20000"/>
              </a:spcBef>
              <a:buFontTx/>
              <a:buChar char="•"/>
              <a:defRPr/>
            </a:pPr>
            <a:endParaRPr lang="en-GB" altLang="en-US" sz="2000" dirty="0"/>
          </a:p>
          <a:p>
            <a:pPr marL="342900" indent="-342900">
              <a:spcBef>
                <a:spcPct val="20000"/>
              </a:spcBef>
              <a:defRPr/>
            </a:pPr>
            <a:r>
              <a:rPr lang="en-GB" altLang="en-US" sz="2000" dirty="0"/>
              <a:t>Claim form DS700 can also claim on line via the </a:t>
            </a:r>
            <a:r>
              <a:rPr lang="en-GB" altLang="en-US" sz="2000" dirty="0">
                <a:hlinkClick r:id="rId2"/>
              </a:rPr>
              <a:t>www.dwp.gov.uk</a:t>
            </a:r>
            <a:r>
              <a:rPr lang="en-GB" altLang="en-US" sz="2000" dirty="0"/>
              <a:t> – much shorter process</a:t>
            </a:r>
          </a:p>
          <a:p>
            <a:pPr marL="342900" indent="-342900">
              <a:spcBef>
                <a:spcPct val="20000"/>
              </a:spcBef>
              <a:defRPr/>
            </a:pPr>
            <a:endParaRPr lang="en-GB" altLang="en-US" sz="2000" dirty="0"/>
          </a:p>
          <a:p>
            <a:pPr marL="342900" indent="-342900">
              <a:spcBef>
                <a:spcPct val="20000"/>
              </a:spcBef>
              <a:defRPr/>
            </a:pPr>
            <a:r>
              <a:rPr lang="en-GB" altLang="en-US" sz="2000" dirty="0"/>
              <a:t>Weekly rate is £81.90 per week</a:t>
            </a:r>
          </a:p>
          <a:p>
            <a:pPr marL="0" indent="0">
              <a:spcBef>
                <a:spcPct val="20000"/>
              </a:spcBef>
              <a:buNone/>
              <a:defRPr/>
            </a:pPr>
            <a:endParaRPr lang="en-GB" altLang="en-US" sz="2000" dirty="0"/>
          </a:p>
          <a:p>
            <a:pPr marL="342900" indent="-342900">
              <a:spcBef>
                <a:spcPct val="20000"/>
              </a:spcBef>
              <a:defRPr/>
            </a:pPr>
            <a:r>
              <a:rPr lang="en-GB" altLang="en-US" sz="2000" dirty="0"/>
              <a:t>Receiving certain other entitlements will have an impact on Carers Allowance </a:t>
            </a:r>
            <a:r>
              <a:rPr lang="en-GB" altLang="en-US" sz="2000" dirty="0" err="1"/>
              <a:t>eg</a:t>
            </a:r>
            <a:r>
              <a:rPr lang="en-GB" altLang="en-US" sz="2000" dirty="0"/>
              <a:t> underlying entitlement</a:t>
            </a:r>
          </a:p>
        </p:txBody>
      </p:sp>
      <p:sp>
        <p:nvSpPr>
          <p:cNvPr id="110595" name="Title 5">
            <a:extLst>
              <a:ext uri="{FF2B5EF4-FFF2-40B4-BE49-F238E27FC236}">
                <a16:creationId xmlns:a16="http://schemas.microsoft.com/office/drawing/2014/main" id="{84A97BF6-55C1-D5CA-9FC6-B70D5B4CC8AF}"/>
              </a:ext>
            </a:extLst>
          </p:cNvPr>
          <p:cNvSpPr>
            <a:spLocks noGrp="1"/>
          </p:cNvSpPr>
          <p:nvPr>
            <p:ph type="title"/>
          </p:nvPr>
        </p:nvSpPr>
        <p:spPr/>
        <p:txBody>
          <a:bodyPr/>
          <a:lstStyle/>
          <a:p>
            <a:pPr eaLnBrk="1" hangingPunct="1"/>
            <a:r>
              <a:rPr lang="en-GB" altLang="en-US" sz="3200" u="sng"/>
              <a:t>Introduction</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a:extLst>
              <a:ext uri="{FF2B5EF4-FFF2-40B4-BE49-F238E27FC236}">
                <a16:creationId xmlns:a16="http://schemas.microsoft.com/office/drawing/2014/main" id="{7FE5CDE3-1548-52D5-9458-4DB874C189C9}"/>
              </a:ext>
            </a:extLst>
          </p:cNvPr>
          <p:cNvSpPr>
            <a:spLocks noGrp="1"/>
          </p:cNvSpPr>
          <p:nvPr>
            <p:ph type="title"/>
          </p:nvPr>
        </p:nvSpPr>
        <p:spPr/>
        <p:txBody>
          <a:bodyPr/>
          <a:lstStyle/>
          <a:p>
            <a:pPr eaLnBrk="1" hangingPunct="1"/>
            <a:r>
              <a:rPr lang="en-GB" altLang="en-US" sz="2800" b="1" u="sng"/>
              <a:t>Who is entitled?</a:t>
            </a:r>
            <a:r>
              <a:rPr lang="en-GB" altLang="en-US"/>
              <a:t> </a:t>
            </a:r>
          </a:p>
        </p:txBody>
      </p:sp>
      <p:sp>
        <p:nvSpPr>
          <p:cNvPr id="111619" name="Rectangle 3">
            <a:extLst>
              <a:ext uri="{FF2B5EF4-FFF2-40B4-BE49-F238E27FC236}">
                <a16:creationId xmlns:a16="http://schemas.microsoft.com/office/drawing/2014/main" id="{6A3D6450-6C10-2290-A7C4-4A6F7C1D5C90}"/>
              </a:ext>
            </a:extLst>
          </p:cNvPr>
          <p:cNvSpPr>
            <a:spLocks noGrp="1"/>
          </p:cNvSpPr>
          <p:nvPr>
            <p:ph type="body" idx="1"/>
          </p:nvPr>
        </p:nvSpPr>
        <p:spPr>
          <a:xfrm>
            <a:off x="1981200" y="1228725"/>
            <a:ext cx="8229600" cy="4897438"/>
          </a:xfrm>
        </p:spPr>
        <p:txBody>
          <a:bodyPr/>
          <a:lstStyle/>
          <a:p>
            <a:pPr eaLnBrk="1" hangingPunct="1">
              <a:spcBef>
                <a:spcPct val="20000"/>
              </a:spcBef>
            </a:pPr>
            <a:r>
              <a:rPr lang="en-GB" altLang="en-US" sz="2000"/>
              <a:t>A customer aged 16 or over who spends at least 35 hours a week looking after someone receiving:</a:t>
            </a:r>
          </a:p>
          <a:p>
            <a:pPr eaLnBrk="1" hangingPunct="1">
              <a:spcBef>
                <a:spcPct val="20000"/>
              </a:spcBef>
            </a:pPr>
            <a:endParaRPr lang="en-GB" altLang="en-US" sz="2000"/>
          </a:p>
          <a:p>
            <a:pPr eaLnBrk="1" hangingPunct="1">
              <a:spcBef>
                <a:spcPct val="20000"/>
              </a:spcBef>
            </a:pPr>
            <a:r>
              <a:rPr lang="en-GB" altLang="en-US" sz="2000"/>
              <a:t>Attendance Allowance </a:t>
            </a:r>
          </a:p>
          <a:p>
            <a:pPr eaLnBrk="1" hangingPunct="1">
              <a:spcBef>
                <a:spcPct val="20000"/>
              </a:spcBef>
            </a:pPr>
            <a:r>
              <a:rPr lang="en-GB" altLang="en-US" sz="2000"/>
              <a:t>Disability Living Allowance (at the highest or middle rate of care component).</a:t>
            </a:r>
          </a:p>
          <a:p>
            <a:pPr eaLnBrk="1" hangingPunct="1">
              <a:spcBef>
                <a:spcPct val="20000"/>
              </a:spcBef>
            </a:pPr>
            <a:r>
              <a:rPr lang="en-GB" altLang="en-US" sz="2000"/>
              <a:t>Personal Independence Payment (daily living component)</a:t>
            </a:r>
          </a:p>
          <a:p>
            <a:pPr eaLnBrk="1" hangingPunct="1">
              <a:spcBef>
                <a:spcPct val="20000"/>
              </a:spcBef>
            </a:pPr>
            <a:r>
              <a:rPr lang="en-GB" altLang="en-US" sz="2000"/>
              <a:t>Carer’s Allowance is not payable if the customer is in full-time education of 21 hours or more each week </a:t>
            </a:r>
          </a:p>
          <a:p>
            <a:pPr eaLnBrk="1" hangingPunct="1">
              <a:spcBef>
                <a:spcPct val="20000"/>
              </a:spcBef>
            </a:pPr>
            <a:r>
              <a:rPr lang="en-GB" altLang="en-US" sz="2000"/>
              <a:t>Cannot earn more than £120.00 per week (from 11/4/2018) net after allowable expenses.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EB6D9-0397-1070-50B8-4714FA76541E}"/>
              </a:ext>
            </a:extLst>
          </p:cNvPr>
          <p:cNvSpPr>
            <a:spLocks noGrp="1"/>
          </p:cNvSpPr>
          <p:nvPr>
            <p:ph type="title"/>
          </p:nvPr>
        </p:nvSpPr>
        <p:spPr/>
        <p:txBody>
          <a:bodyPr anchor="t" anchorCtr="0"/>
          <a:lstStyle/>
          <a:p>
            <a:pPr>
              <a:defRPr/>
            </a:pPr>
            <a:r>
              <a:rPr lang="en-GB" sz="3600" b="1" dirty="0"/>
              <a:t>PIP claimant journey</a:t>
            </a:r>
          </a:p>
        </p:txBody>
      </p:sp>
      <p:pic>
        <p:nvPicPr>
          <p:cNvPr id="94211" name="Picture 2">
            <a:extLst>
              <a:ext uri="{FF2B5EF4-FFF2-40B4-BE49-F238E27FC236}">
                <a16:creationId xmlns:a16="http://schemas.microsoft.com/office/drawing/2014/main" id="{EB631EBA-3C8F-CCED-F038-28CCAE383CF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811339" y="1290638"/>
            <a:ext cx="8605837" cy="5186362"/>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a:extLst>
              <a:ext uri="{FF2B5EF4-FFF2-40B4-BE49-F238E27FC236}">
                <a16:creationId xmlns:a16="http://schemas.microsoft.com/office/drawing/2014/main" id="{D6F0775E-1E45-7911-0B6D-DAF0A5C57207}"/>
              </a:ext>
            </a:extLst>
          </p:cNvPr>
          <p:cNvSpPr>
            <a:spLocks noGrp="1"/>
          </p:cNvSpPr>
          <p:nvPr>
            <p:ph type="title"/>
          </p:nvPr>
        </p:nvSpPr>
        <p:spPr/>
        <p:txBody>
          <a:bodyPr/>
          <a:lstStyle/>
          <a:p>
            <a:pPr eaLnBrk="1" hangingPunct="1"/>
            <a:r>
              <a:rPr lang="en-GB" altLang="en-US" sz="2800" b="1" u="sng"/>
              <a:t>Other information</a:t>
            </a:r>
            <a:r>
              <a:rPr lang="en-GB" altLang="en-US"/>
              <a:t> </a:t>
            </a:r>
          </a:p>
        </p:txBody>
      </p:sp>
      <p:sp>
        <p:nvSpPr>
          <p:cNvPr id="112643" name="Rectangle 3">
            <a:extLst>
              <a:ext uri="{FF2B5EF4-FFF2-40B4-BE49-F238E27FC236}">
                <a16:creationId xmlns:a16="http://schemas.microsoft.com/office/drawing/2014/main" id="{30FF1D90-91F5-1CE0-E144-C532EF76557B}"/>
              </a:ext>
            </a:extLst>
          </p:cNvPr>
          <p:cNvSpPr>
            <a:spLocks noGrp="1"/>
          </p:cNvSpPr>
          <p:nvPr>
            <p:ph type="body" idx="1"/>
          </p:nvPr>
        </p:nvSpPr>
        <p:spPr>
          <a:xfrm>
            <a:off x="1981200" y="1919289"/>
            <a:ext cx="8229600" cy="4822825"/>
          </a:xfrm>
        </p:spPr>
        <p:txBody>
          <a:bodyPr/>
          <a:lstStyle/>
          <a:p>
            <a:pPr eaLnBrk="1" hangingPunct="1">
              <a:spcBef>
                <a:spcPct val="20000"/>
              </a:spcBef>
            </a:pPr>
            <a:r>
              <a:rPr lang="en-GB" altLang="en-US" sz="2000"/>
              <a:t>Carer’s under State Pension age are entitled to class 1 National Insurance credits for each week they are paid CA. </a:t>
            </a:r>
          </a:p>
          <a:p>
            <a:pPr eaLnBrk="1" hangingPunct="1">
              <a:spcBef>
                <a:spcPct val="20000"/>
              </a:spcBef>
            </a:pPr>
            <a:endParaRPr lang="en-GB" altLang="en-US" sz="2000"/>
          </a:p>
          <a:p>
            <a:pPr eaLnBrk="1" hangingPunct="1">
              <a:spcBef>
                <a:spcPct val="20000"/>
              </a:spcBef>
            </a:pPr>
            <a:r>
              <a:rPr lang="en-GB" altLang="en-US" sz="2000"/>
              <a:t>Carers Credit has no monetary reward but, will again give the carer a National Insurance contribution towards their own State Pension.</a:t>
            </a:r>
          </a:p>
          <a:p>
            <a:pPr eaLnBrk="1" hangingPunct="1">
              <a:spcBef>
                <a:spcPct val="20000"/>
              </a:spcBef>
            </a:pPr>
            <a:endParaRPr lang="en-GB" altLang="en-US" sz="2000"/>
          </a:p>
          <a:p>
            <a:pPr eaLnBrk="1" hangingPunct="1">
              <a:spcBef>
                <a:spcPct val="20000"/>
              </a:spcBef>
            </a:pPr>
            <a:r>
              <a:rPr lang="en-GB" altLang="en-US" sz="2000"/>
              <a:t>Must be caring at least 20 hours no limit to the number of claimants.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80C29-1C92-734E-84F6-161167427C3F}"/>
              </a:ext>
            </a:extLst>
          </p:cNvPr>
          <p:cNvSpPr>
            <a:spLocks noGrp="1"/>
          </p:cNvSpPr>
          <p:nvPr>
            <p:ph type="title"/>
          </p:nvPr>
        </p:nvSpPr>
        <p:spPr/>
        <p:txBody>
          <a:bodyPr/>
          <a:lstStyle/>
          <a:p>
            <a:r>
              <a:rPr lang="en-GB" dirty="0"/>
              <a:t>Universal Credit</a:t>
            </a:r>
          </a:p>
        </p:txBody>
      </p:sp>
      <p:sp>
        <p:nvSpPr>
          <p:cNvPr id="4" name="Rectangle 1">
            <a:extLst>
              <a:ext uri="{FF2B5EF4-FFF2-40B4-BE49-F238E27FC236}">
                <a16:creationId xmlns:a16="http://schemas.microsoft.com/office/drawing/2014/main" id="{29257A8D-638C-1742-CCFA-E4280E9CD3AE}"/>
              </a:ext>
            </a:extLst>
          </p:cNvPr>
          <p:cNvSpPr>
            <a:spLocks noGrp="1" noChangeArrowheads="1"/>
          </p:cNvSpPr>
          <p:nvPr>
            <p:ph idx="1"/>
          </p:nvPr>
        </p:nvSpPr>
        <p:spPr bwMode="auto">
          <a:xfrm>
            <a:off x="838200" y="2293134"/>
            <a:ext cx="11007903" cy="341632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nSpc>
                <a:spcPct val="100000"/>
              </a:lnSpc>
            </a:pPr>
            <a:r>
              <a:rPr kumimoji="0" lang="en-US" altLang="en-US" sz="2400" b="0" i="0" u="none" strike="noStrike" cap="none" normalizeH="0" baseline="0" dirty="0">
                <a:ln>
                  <a:noFill/>
                </a:ln>
                <a:solidFill>
                  <a:srgbClr val="0B0C0C"/>
                </a:solidFill>
                <a:effectLst/>
                <a:latin typeface="GDS Transport"/>
              </a:rPr>
              <a:t>Universal Credit is a monthly payment to help with your living costs. </a:t>
            </a:r>
          </a:p>
          <a:p>
            <a:pPr>
              <a:lnSpc>
                <a:spcPct val="100000"/>
              </a:lnSpc>
            </a:pPr>
            <a:r>
              <a:rPr kumimoji="0" lang="en-US" altLang="en-US" sz="2400" b="0" i="0" u="none" strike="noStrike" cap="none" normalizeH="0" baseline="0" dirty="0">
                <a:ln>
                  <a:noFill/>
                </a:ln>
                <a:solidFill>
                  <a:srgbClr val="0B0C0C"/>
                </a:solidFill>
                <a:effectLst/>
                <a:latin typeface="GDS Transport"/>
              </a:rPr>
              <a:t>You may be able to get it if you’re on a low income or out of work.</a:t>
            </a:r>
            <a:endParaRPr kumimoji="0" lang="en-US" altLang="en-US" sz="2400" b="0" i="0" u="none" strike="noStrike" cap="none" normalizeH="0" baseline="0" dirty="0">
              <a:ln>
                <a:noFill/>
              </a:ln>
              <a:solidFill>
                <a:schemeClr val="tx1"/>
              </a:solidFill>
              <a:effectLst/>
            </a:endParaRPr>
          </a:p>
          <a:p>
            <a:pPr>
              <a:lnSpc>
                <a:spcPct val="100000"/>
              </a:lnSpc>
            </a:pPr>
            <a:r>
              <a:rPr kumimoji="0" lang="en-US" altLang="en-US" sz="2400" b="0" i="0" u="none" strike="noStrike" cap="none" normalizeH="0" baseline="0" dirty="0">
                <a:ln>
                  <a:noFill/>
                </a:ln>
                <a:solidFill>
                  <a:srgbClr val="0B0C0C"/>
                </a:solidFill>
                <a:effectLst/>
                <a:latin typeface="GDS Transport"/>
              </a:rPr>
              <a:t>You might get an extra amount of Universal Credit if you have a health condition or disability that limits</a:t>
            </a:r>
          </a:p>
          <a:p>
            <a:pPr>
              <a:lnSpc>
                <a:spcPct val="100000"/>
              </a:lnSpc>
            </a:pPr>
            <a:r>
              <a:rPr kumimoji="0" lang="en-US" altLang="en-US" sz="2400" b="0" i="0" u="none" strike="noStrike" cap="none" normalizeH="0" baseline="0" dirty="0">
                <a:ln>
                  <a:noFill/>
                </a:ln>
                <a:solidFill>
                  <a:srgbClr val="0B0C0C"/>
                </a:solidFill>
                <a:effectLst/>
                <a:latin typeface="GDS Transport"/>
              </a:rPr>
              <a:t> how much work you can do. The Department for Work and Pensions (DWP) refers to this as your ‘capability to work’.</a:t>
            </a:r>
            <a:endParaRPr kumimoji="0" lang="en-US" altLang="en-US" sz="2400" b="0" i="0" u="none" strike="noStrike" cap="none" normalizeH="0" baseline="0" dirty="0">
              <a:ln>
                <a:noFill/>
              </a:ln>
              <a:solidFill>
                <a:schemeClr val="tx1"/>
              </a:solidFill>
              <a:effectLst/>
            </a:endParaRPr>
          </a:p>
          <a:p>
            <a:pPr>
              <a:lnSpc>
                <a:spcPct val="100000"/>
              </a:lnSpc>
            </a:pPr>
            <a:r>
              <a:rPr kumimoji="0" lang="en-US" altLang="en-US" sz="2400" b="0" i="0" u="none" strike="noStrike" cap="none" normalizeH="0" baseline="0" dirty="0">
                <a:ln>
                  <a:noFill/>
                </a:ln>
                <a:solidFill>
                  <a:srgbClr val="0B0C0C"/>
                </a:solidFill>
                <a:effectLst/>
                <a:latin typeface="GDS Transport"/>
              </a:rPr>
              <a:t>Your monthly payment is based on your circumstances, for example your health condition or disability, income and </a:t>
            </a:r>
            <a:r>
              <a:rPr kumimoji="0" lang="en-US" altLang="en-US" sz="2400" b="0" i="0" u="none" strike="noStrike" cap="none" normalizeH="0" baseline="0" dirty="0">
                <a:ln>
                  <a:noFill/>
                </a:ln>
                <a:solidFill>
                  <a:srgbClr val="1D70B8"/>
                </a:solidFill>
                <a:effectLst/>
                <a:latin typeface="GDS Transport"/>
                <a:hlinkClick r:id="rId2"/>
              </a:rPr>
              <a:t>housing costs</a:t>
            </a:r>
            <a:r>
              <a:rPr kumimoji="0" lang="en-US" altLang="en-US" sz="2400" b="0" i="0" u="none" strike="noStrike" cap="none" normalizeH="0" baseline="0" dirty="0">
                <a:ln>
                  <a:noFill/>
                </a:ln>
                <a:solidFill>
                  <a:srgbClr val="0B0C0C"/>
                </a:solidFill>
                <a:effectLst/>
                <a:latin typeface="GDS Transport"/>
              </a:rPr>
              <a:t>.</a:t>
            </a:r>
            <a:endParaRPr kumimoji="0" lang="en-US" altLang="en-US" sz="2400" b="0" i="0" u="none" strike="noStrike" cap="none" normalizeH="0" baseline="0" dirty="0">
              <a:ln>
                <a:noFill/>
              </a:ln>
              <a:solidFill>
                <a:schemeClr val="tx1"/>
              </a:solidFill>
              <a:effectLst/>
            </a:endParaRPr>
          </a:p>
          <a:p>
            <a:pPr>
              <a:lnSpc>
                <a:spcPct val="100000"/>
              </a:lnSpc>
            </a:pPr>
            <a:r>
              <a:rPr kumimoji="0" lang="en-US" altLang="en-US" sz="2400" b="0" i="0" u="none" strike="noStrike" cap="none" normalizeH="0" baseline="0" dirty="0">
                <a:ln>
                  <a:noFill/>
                </a:ln>
                <a:solidFill>
                  <a:srgbClr val="0B0C0C"/>
                </a:solidFill>
                <a:effectLst/>
                <a:latin typeface="GDS Transport"/>
              </a:rPr>
              <a:t>Find out if you’re </a:t>
            </a:r>
            <a:r>
              <a:rPr kumimoji="0" lang="en-US" altLang="en-US" sz="2400" b="0" i="0" u="none" strike="noStrike" cap="none" normalizeH="0" baseline="0" dirty="0">
                <a:ln>
                  <a:noFill/>
                </a:ln>
                <a:solidFill>
                  <a:srgbClr val="1D70B8"/>
                </a:solidFill>
                <a:effectLst/>
                <a:latin typeface="GDS Transport"/>
                <a:hlinkClick r:id="rId3"/>
              </a:rPr>
              <a:t>eligible for Universal Credit</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122581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81A1B-BE41-9D77-9F42-97BE893BD8D7}"/>
              </a:ext>
            </a:extLst>
          </p:cNvPr>
          <p:cNvSpPr>
            <a:spLocks noGrp="1"/>
          </p:cNvSpPr>
          <p:nvPr>
            <p:ph type="title"/>
          </p:nvPr>
        </p:nvSpPr>
        <p:spPr/>
        <p:txBody>
          <a:bodyPr/>
          <a:lstStyle/>
          <a:p>
            <a:r>
              <a:rPr lang="en-GB" dirty="0"/>
              <a:t>Applying for UC</a:t>
            </a:r>
          </a:p>
        </p:txBody>
      </p:sp>
      <p:sp>
        <p:nvSpPr>
          <p:cNvPr id="3" name="Content Placeholder 2">
            <a:extLst>
              <a:ext uri="{FF2B5EF4-FFF2-40B4-BE49-F238E27FC236}">
                <a16:creationId xmlns:a16="http://schemas.microsoft.com/office/drawing/2014/main" id="{887EA634-7424-9BAA-9E97-688A800A4166}"/>
              </a:ext>
            </a:extLst>
          </p:cNvPr>
          <p:cNvSpPr>
            <a:spLocks noGrp="1"/>
          </p:cNvSpPr>
          <p:nvPr>
            <p:ph idx="1"/>
          </p:nvPr>
        </p:nvSpPr>
        <p:spPr/>
        <p:txBody>
          <a:bodyPr>
            <a:normAutofit fontScale="55000" lnSpcReduction="20000"/>
          </a:bodyPr>
          <a:lstStyle/>
          <a:p>
            <a:pPr algn="l"/>
            <a:r>
              <a:rPr lang="en-GB" sz="3600" b="1" i="0" dirty="0">
                <a:solidFill>
                  <a:srgbClr val="0B0C0C"/>
                </a:solidFill>
                <a:effectLst/>
                <a:highlight>
                  <a:srgbClr val="FFFFFF"/>
                </a:highlight>
                <a:latin typeface="GDS Transport"/>
              </a:rPr>
              <a:t>How to claim</a:t>
            </a:r>
          </a:p>
          <a:p>
            <a:pPr algn="l"/>
            <a:r>
              <a:rPr lang="en-GB" b="0" i="0" dirty="0">
                <a:solidFill>
                  <a:srgbClr val="0B0C0C"/>
                </a:solidFill>
                <a:effectLst/>
                <a:highlight>
                  <a:srgbClr val="FFFFFF"/>
                </a:highlight>
                <a:latin typeface="GDS Transport"/>
              </a:rPr>
              <a:t>You can apply for Universal Credit online.</a:t>
            </a:r>
          </a:p>
          <a:p>
            <a:pPr algn="l"/>
            <a:r>
              <a:rPr lang="en-GB" b="0" i="0" dirty="0">
                <a:solidFill>
                  <a:srgbClr val="0B0C0C"/>
                </a:solidFill>
                <a:effectLst/>
                <a:highlight>
                  <a:srgbClr val="FFFFFF"/>
                </a:highlight>
                <a:latin typeface="GDS Transport"/>
              </a:rPr>
              <a:t>You need to create an account to make a claim. You must complete your claim within 28 days of creating your account or you will have to start again. Your claim starts on the date you submit it in your account.</a:t>
            </a:r>
          </a:p>
          <a:p>
            <a:pPr algn="l"/>
            <a:r>
              <a:rPr lang="en-GB" b="0" i="0" dirty="0">
                <a:solidFill>
                  <a:srgbClr val="0B0C0C"/>
                </a:solidFill>
                <a:effectLst/>
                <a:highlight>
                  <a:srgbClr val="FFFFFF"/>
                </a:highlight>
                <a:latin typeface="GDS Transport"/>
              </a:rPr>
              <a:t>If you live with your partner, you will both need to create accounts. You’ll link them together when you claim. You cannot claim by yourself.</a:t>
            </a:r>
          </a:p>
          <a:p>
            <a:pPr algn="l"/>
            <a:r>
              <a:rPr lang="en-GB" b="0" i="0" dirty="0">
                <a:solidFill>
                  <a:srgbClr val="0B0C0C"/>
                </a:solidFill>
                <a:effectLst/>
                <a:highlight>
                  <a:srgbClr val="FFFFFF"/>
                </a:highlight>
                <a:latin typeface="GDS Transport"/>
              </a:rPr>
              <a:t>If you cannot claim online, you can claim by phone through the Universal Credit helpline.</a:t>
            </a:r>
          </a:p>
          <a:p>
            <a:pPr algn="l"/>
            <a:r>
              <a:rPr lang="en-GB" b="1" i="0" dirty="0">
                <a:solidFill>
                  <a:srgbClr val="0B0C0C"/>
                </a:solidFill>
                <a:effectLst/>
                <a:highlight>
                  <a:srgbClr val="FFFFFF"/>
                </a:highlight>
                <a:latin typeface="GDS Transport"/>
              </a:rPr>
              <a:t>Check if you’re better off on Universal Credit before you apply</a:t>
            </a:r>
          </a:p>
          <a:p>
            <a:pPr algn="l"/>
            <a:r>
              <a:rPr lang="en-GB" b="0" i="0" dirty="0">
                <a:solidFill>
                  <a:srgbClr val="0B0C0C"/>
                </a:solidFill>
                <a:effectLst/>
                <a:highlight>
                  <a:srgbClr val="FFFFFF"/>
                </a:highlight>
                <a:latin typeface="GDS Transport"/>
              </a:rPr>
              <a:t>If you already get benefits or tax credits, you should work out if you’ll be better off before you or your partner claim Universal Credit.</a:t>
            </a:r>
          </a:p>
          <a:p>
            <a:pPr algn="l"/>
            <a:r>
              <a:rPr lang="en-GB" b="0" i="0" dirty="0">
                <a:solidFill>
                  <a:srgbClr val="0B0C0C"/>
                </a:solidFill>
                <a:effectLst/>
                <a:highlight>
                  <a:srgbClr val="FFFFFF"/>
                </a:highlight>
                <a:latin typeface="GDS Transport"/>
              </a:rPr>
              <a:t>If you apply for Universal Credit those benefits might end and you will not be able to apply for them again, even if your application is not approved.</a:t>
            </a:r>
          </a:p>
          <a:p>
            <a:pPr algn="l"/>
            <a:r>
              <a:rPr lang="en-GB" b="0" i="0" dirty="0">
                <a:solidFill>
                  <a:srgbClr val="0B0C0C"/>
                </a:solidFill>
                <a:effectLst/>
                <a:highlight>
                  <a:srgbClr val="FFFFFF"/>
                </a:highlight>
                <a:latin typeface="GDS Transport"/>
              </a:rPr>
              <a:t>To check if you’re better off, you can:</a:t>
            </a:r>
          </a:p>
          <a:p>
            <a:pPr algn="l">
              <a:buFont typeface="Arial" panose="020B0604020202020204" pitchFamily="34" charset="0"/>
              <a:buChar char="•"/>
            </a:pPr>
            <a:r>
              <a:rPr lang="en-GB" b="0" i="0" dirty="0">
                <a:solidFill>
                  <a:srgbClr val="0B0C0C"/>
                </a:solidFill>
                <a:effectLst/>
                <a:highlight>
                  <a:srgbClr val="FFFFFF"/>
                </a:highlight>
                <a:latin typeface="GDS Transport"/>
              </a:rPr>
              <a:t>use a </a:t>
            </a:r>
            <a:r>
              <a:rPr lang="en-GB" b="0" i="0" dirty="0">
                <a:solidFill>
                  <a:srgbClr val="1D70B8"/>
                </a:solidFill>
                <a:effectLst/>
                <a:highlight>
                  <a:srgbClr val="FFFFFF"/>
                </a:highlight>
                <a:latin typeface="GDS Transport"/>
                <a:hlinkClick r:id="rId2"/>
              </a:rPr>
              <a:t>benefits calculator</a:t>
            </a:r>
            <a:endParaRPr lang="en-GB" b="0" i="0" dirty="0">
              <a:solidFill>
                <a:srgbClr val="0B0C0C"/>
              </a:solidFill>
              <a:effectLst/>
              <a:highlight>
                <a:srgbClr val="FFFFFF"/>
              </a:highlight>
              <a:latin typeface="GDS Transport"/>
            </a:endParaRPr>
          </a:p>
          <a:p>
            <a:pPr algn="l">
              <a:buFont typeface="Arial" panose="020B0604020202020204" pitchFamily="34" charset="0"/>
              <a:buChar char="•"/>
            </a:pPr>
            <a:r>
              <a:rPr lang="en-GB" b="0" i="0" dirty="0">
                <a:solidFill>
                  <a:srgbClr val="0B0C0C"/>
                </a:solidFill>
                <a:effectLst/>
                <a:highlight>
                  <a:srgbClr val="FFFFFF"/>
                </a:highlight>
                <a:latin typeface="GDS Transport"/>
              </a:rPr>
              <a:t>contact </a:t>
            </a:r>
            <a:r>
              <a:rPr lang="en-GB" b="0" i="0" dirty="0">
                <a:solidFill>
                  <a:srgbClr val="1D70B8"/>
                </a:solidFill>
                <a:effectLst/>
                <a:highlight>
                  <a:srgbClr val="FFFFFF"/>
                </a:highlight>
                <a:latin typeface="GDS Transport"/>
                <a:hlinkClick r:id="rId3"/>
              </a:rPr>
              <a:t>the Citizens Advice Help to Claim service</a:t>
            </a:r>
            <a:endParaRPr lang="en-GB" b="0" i="0" dirty="0">
              <a:solidFill>
                <a:srgbClr val="0B0C0C"/>
              </a:solidFill>
              <a:effectLst/>
              <a:highlight>
                <a:srgbClr val="FFFFFF"/>
              </a:highlight>
              <a:latin typeface="GDS Transport"/>
            </a:endParaRPr>
          </a:p>
          <a:p>
            <a:pPr algn="l">
              <a:buFont typeface="Arial" panose="020B0604020202020204" pitchFamily="34" charset="0"/>
              <a:buChar char="•"/>
            </a:pPr>
            <a:r>
              <a:rPr lang="en-GB" b="0" i="0" dirty="0">
                <a:solidFill>
                  <a:srgbClr val="0B0C0C"/>
                </a:solidFill>
                <a:effectLst/>
                <a:highlight>
                  <a:srgbClr val="FFFFFF"/>
                </a:highlight>
                <a:latin typeface="GDS Transport"/>
              </a:rPr>
              <a:t>ask a </a:t>
            </a:r>
            <a:r>
              <a:rPr lang="en-GB" b="0" i="0" dirty="0">
                <a:solidFill>
                  <a:srgbClr val="1D70B8"/>
                </a:solidFill>
                <a:effectLst/>
                <a:highlight>
                  <a:srgbClr val="FFFFFF"/>
                </a:highlight>
                <a:latin typeface="GDS Transport"/>
                <a:hlinkClick r:id="rId4"/>
              </a:rPr>
              <a:t>local benefits adviser</a:t>
            </a:r>
            <a:endParaRPr lang="en-GB" b="0" i="0" dirty="0">
              <a:solidFill>
                <a:srgbClr val="0B0C0C"/>
              </a:solidFill>
              <a:effectLst/>
              <a:highlight>
                <a:srgbClr val="FFFFFF"/>
              </a:highlight>
              <a:latin typeface="GDS Transport"/>
            </a:endParaRPr>
          </a:p>
          <a:p>
            <a:endParaRPr lang="en-GB" dirty="0"/>
          </a:p>
        </p:txBody>
      </p:sp>
    </p:spTree>
    <p:extLst>
      <p:ext uri="{BB962C8B-B14F-4D97-AF65-F5344CB8AC3E}">
        <p14:creationId xmlns:p14="http://schemas.microsoft.com/office/powerpoint/2010/main" val="19784822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8618F-1532-BBBF-F110-6385BF743F3C}"/>
              </a:ext>
            </a:extLst>
          </p:cNvPr>
          <p:cNvSpPr>
            <a:spLocks noGrp="1"/>
          </p:cNvSpPr>
          <p:nvPr>
            <p:ph type="title"/>
          </p:nvPr>
        </p:nvSpPr>
        <p:spPr/>
        <p:txBody>
          <a:bodyPr/>
          <a:lstStyle/>
          <a:p>
            <a:r>
              <a:rPr lang="en-GB" dirty="0"/>
              <a:t>Help with UC Claim</a:t>
            </a:r>
          </a:p>
        </p:txBody>
      </p:sp>
      <p:sp>
        <p:nvSpPr>
          <p:cNvPr id="3" name="Content Placeholder 2">
            <a:extLst>
              <a:ext uri="{FF2B5EF4-FFF2-40B4-BE49-F238E27FC236}">
                <a16:creationId xmlns:a16="http://schemas.microsoft.com/office/drawing/2014/main" id="{319DF7A2-CE29-70E4-8B6E-A7C0D3C8596C}"/>
              </a:ext>
            </a:extLst>
          </p:cNvPr>
          <p:cNvSpPr>
            <a:spLocks noGrp="1"/>
          </p:cNvSpPr>
          <p:nvPr>
            <p:ph idx="1"/>
          </p:nvPr>
        </p:nvSpPr>
        <p:spPr/>
        <p:txBody>
          <a:bodyPr>
            <a:normAutofit fontScale="85000" lnSpcReduction="20000"/>
          </a:bodyPr>
          <a:lstStyle/>
          <a:p>
            <a:pPr algn="l"/>
            <a:r>
              <a:rPr lang="en-GB" b="1" i="0" dirty="0">
                <a:solidFill>
                  <a:srgbClr val="0B0C0C"/>
                </a:solidFill>
                <a:effectLst/>
                <a:highlight>
                  <a:srgbClr val="FFFFFF"/>
                </a:highlight>
                <a:latin typeface="GDS Transport"/>
              </a:rPr>
              <a:t>Help with your claim</a:t>
            </a:r>
          </a:p>
          <a:p>
            <a:pPr algn="l"/>
            <a:r>
              <a:rPr lang="en-GB" b="0" i="0" dirty="0">
                <a:solidFill>
                  <a:srgbClr val="0B0C0C"/>
                </a:solidFill>
                <a:effectLst/>
                <a:highlight>
                  <a:srgbClr val="FFFFFF"/>
                </a:highlight>
                <a:latin typeface="GDS Transport"/>
              </a:rPr>
              <a:t>There are 2 ways to get help with your Universal Credit claim. You can either call the Universal Credit helpline or use the Help to claim service.</a:t>
            </a:r>
          </a:p>
          <a:p>
            <a:pPr algn="l"/>
            <a:r>
              <a:rPr lang="en-GB" b="0" i="0" dirty="0">
                <a:solidFill>
                  <a:srgbClr val="0B0C0C"/>
                </a:solidFill>
                <a:effectLst/>
                <a:highlight>
                  <a:srgbClr val="FFFFFF"/>
                </a:highlight>
                <a:latin typeface="GDS Transport"/>
              </a:rPr>
              <a:t>Calls to the Universal Credit helpline are free.</a:t>
            </a:r>
          </a:p>
          <a:p>
            <a:pPr algn="l"/>
            <a:r>
              <a:rPr lang="en-GB" b="1" i="0" dirty="0">
                <a:solidFill>
                  <a:srgbClr val="0B0C0C"/>
                </a:solidFill>
                <a:effectLst/>
                <a:highlight>
                  <a:srgbClr val="FFFFFF"/>
                </a:highlight>
                <a:latin typeface="GDS Transport"/>
              </a:rPr>
              <a:t>Universal Credit helpline</a:t>
            </a:r>
          </a:p>
          <a:p>
            <a:pPr algn="l"/>
            <a:r>
              <a:rPr lang="en-GB" b="0" i="0" dirty="0">
                <a:solidFill>
                  <a:srgbClr val="0B0C0C"/>
                </a:solidFill>
                <a:effectLst/>
                <a:highlight>
                  <a:srgbClr val="FFFFFF"/>
                </a:highlight>
                <a:latin typeface="GDS Transport"/>
              </a:rPr>
              <a:t>Universal Credit helpline</a:t>
            </a:r>
            <a:br>
              <a:rPr lang="en-GB" b="0" i="0" dirty="0">
                <a:solidFill>
                  <a:srgbClr val="0B0C0C"/>
                </a:solidFill>
                <a:effectLst/>
                <a:highlight>
                  <a:srgbClr val="FFFFFF"/>
                </a:highlight>
                <a:latin typeface="GDS Transport"/>
              </a:rPr>
            </a:br>
            <a:r>
              <a:rPr lang="en-GB" b="0" i="0" dirty="0">
                <a:solidFill>
                  <a:srgbClr val="0B0C0C"/>
                </a:solidFill>
                <a:effectLst/>
                <a:highlight>
                  <a:srgbClr val="FFFFFF"/>
                </a:highlight>
                <a:latin typeface="GDS Transport"/>
              </a:rPr>
              <a:t>Telephone: 0800 328 5644</a:t>
            </a:r>
            <a:br>
              <a:rPr lang="en-GB" b="0" i="0" dirty="0">
                <a:solidFill>
                  <a:srgbClr val="0B0C0C"/>
                </a:solidFill>
                <a:effectLst/>
                <a:highlight>
                  <a:srgbClr val="FFFFFF"/>
                </a:highlight>
                <a:latin typeface="GDS Transport"/>
              </a:rPr>
            </a:br>
            <a:r>
              <a:rPr lang="en-GB" b="0" i="0" dirty="0">
                <a:solidFill>
                  <a:srgbClr val="0B0C0C"/>
                </a:solidFill>
                <a:effectLst/>
                <a:highlight>
                  <a:srgbClr val="FFFFFF"/>
                </a:highlight>
                <a:latin typeface="GDS Transport"/>
              </a:rPr>
              <a:t>Welsh language: 0800 328 1744</a:t>
            </a:r>
            <a:br>
              <a:rPr lang="en-GB" b="0" i="0" dirty="0">
                <a:solidFill>
                  <a:srgbClr val="0B0C0C"/>
                </a:solidFill>
                <a:effectLst/>
                <a:highlight>
                  <a:srgbClr val="FFFFFF"/>
                </a:highlight>
                <a:latin typeface="GDS Transport"/>
              </a:rPr>
            </a:br>
            <a:r>
              <a:rPr lang="en-GB" b="0" i="0" dirty="0">
                <a:solidFill>
                  <a:srgbClr val="1D70B8"/>
                </a:solidFill>
                <a:effectLst/>
                <a:highlight>
                  <a:srgbClr val="FFFFFF"/>
                </a:highlight>
                <a:latin typeface="GDS Transport"/>
                <a:hlinkClick r:id="rId2"/>
              </a:rPr>
              <a:t>Relay UK</a:t>
            </a:r>
            <a:r>
              <a:rPr lang="en-GB" b="0" i="0" dirty="0">
                <a:solidFill>
                  <a:srgbClr val="0B0C0C"/>
                </a:solidFill>
                <a:effectLst/>
                <a:highlight>
                  <a:srgbClr val="FFFFFF"/>
                </a:highlight>
                <a:latin typeface="GDS Transport"/>
              </a:rPr>
              <a:t> (if you cannot hear or speak on the phone): 18001 then 0800 328 5644</a:t>
            </a:r>
            <a:br>
              <a:rPr lang="en-GB" b="0" i="0" dirty="0">
                <a:solidFill>
                  <a:srgbClr val="0B0C0C"/>
                </a:solidFill>
                <a:effectLst/>
                <a:highlight>
                  <a:srgbClr val="FFFFFF"/>
                </a:highlight>
                <a:latin typeface="GDS Transport"/>
              </a:rPr>
            </a:br>
            <a:r>
              <a:rPr lang="en-GB" b="0" i="0" dirty="0">
                <a:solidFill>
                  <a:srgbClr val="0B0C0C"/>
                </a:solidFill>
                <a:effectLst/>
                <a:highlight>
                  <a:srgbClr val="FFFFFF"/>
                </a:highlight>
                <a:latin typeface="GDS Transport"/>
              </a:rPr>
              <a:t>British Sign Language (BSL) </a:t>
            </a:r>
            <a:r>
              <a:rPr lang="en-GB" b="0" i="0" dirty="0">
                <a:solidFill>
                  <a:srgbClr val="1D70B8"/>
                </a:solidFill>
                <a:effectLst/>
                <a:highlight>
                  <a:srgbClr val="FFFFFF"/>
                </a:highlight>
                <a:latin typeface="GDS Transport"/>
                <a:hlinkClick r:id="rId3"/>
              </a:rPr>
              <a:t>video relay service</a:t>
            </a:r>
            <a:r>
              <a:rPr lang="en-GB" b="0" i="0" dirty="0">
                <a:solidFill>
                  <a:srgbClr val="0B0C0C"/>
                </a:solidFill>
                <a:effectLst/>
                <a:highlight>
                  <a:srgbClr val="FFFFFF"/>
                </a:highlight>
                <a:latin typeface="GDS Transport"/>
              </a:rPr>
              <a:t> if you’re on a computer - find out how to </a:t>
            </a:r>
            <a:r>
              <a:rPr lang="en-GB" b="0" i="0" dirty="0">
                <a:solidFill>
                  <a:srgbClr val="1D70B8"/>
                </a:solidFill>
                <a:effectLst/>
                <a:highlight>
                  <a:srgbClr val="FFFFFF"/>
                </a:highlight>
                <a:latin typeface="GDS Transport"/>
                <a:hlinkClick r:id="rId4"/>
              </a:rPr>
              <a:t>use the service on mobile or tablet</a:t>
            </a:r>
            <a:br>
              <a:rPr lang="en-GB" b="0" i="0" dirty="0">
                <a:solidFill>
                  <a:srgbClr val="0B0C0C"/>
                </a:solidFill>
                <a:effectLst/>
                <a:highlight>
                  <a:srgbClr val="FFFFFF"/>
                </a:highlight>
                <a:latin typeface="GDS Transport"/>
              </a:rPr>
            </a:br>
            <a:r>
              <a:rPr lang="en-GB" b="0" i="0" dirty="0">
                <a:solidFill>
                  <a:srgbClr val="0B0C0C"/>
                </a:solidFill>
                <a:effectLst/>
                <a:highlight>
                  <a:srgbClr val="FFFFFF"/>
                </a:highlight>
                <a:latin typeface="GDS Transport"/>
              </a:rPr>
              <a:t>Textphone: 0800 328 1344</a:t>
            </a:r>
            <a:br>
              <a:rPr lang="en-GB" b="0" i="0" dirty="0">
                <a:solidFill>
                  <a:srgbClr val="0B0C0C"/>
                </a:solidFill>
                <a:effectLst/>
                <a:highlight>
                  <a:srgbClr val="FFFFFF"/>
                </a:highlight>
                <a:latin typeface="GDS Transport"/>
              </a:rPr>
            </a:br>
            <a:r>
              <a:rPr lang="en-GB" b="0" i="0" dirty="0">
                <a:solidFill>
                  <a:srgbClr val="0B0C0C"/>
                </a:solidFill>
                <a:effectLst/>
                <a:highlight>
                  <a:srgbClr val="FFFFFF"/>
                </a:highlight>
                <a:latin typeface="GDS Transport"/>
              </a:rPr>
              <a:t>Monday to Friday, 8am to 6pm</a:t>
            </a:r>
            <a:br>
              <a:rPr lang="en-GB" b="0" i="0" dirty="0">
                <a:solidFill>
                  <a:srgbClr val="0B0C0C"/>
                </a:solidFill>
                <a:effectLst/>
                <a:highlight>
                  <a:srgbClr val="FFFFFF"/>
                </a:highlight>
                <a:latin typeface="GDS Transport"/>
              </a:rPr>
            </a:br>
            <a:r>
              <a:rPr lang="en-GB" b="0" i="0" dirty="0">
                <a:solidFill>
                  <a:srgbClr val="1D70B8"/>
                </a:solidFill>
                <a:effectLst/>
                <a:highlight>
                  <a:srgbClr val="FFFFFF"/>
                </a:highlight>
                <a:latin typeface="GDS Transport"/>
                <a:hlinkClick r:id="rId5"/>
              </a:rPr>
              <a:t>Find out about call charges</a:t>
            </a:r>
            <a:endParaRPr lang="en-GB" b="0" i="0" dirty="0">
              <a:solidFill>
                <a:srgbClr val="0B0C0C"/>
              </a:solidFill>
              <a:effectLst/>
              <a:highlight>
                <a:srgbClr val="FFFFFF"/>
              </a:highlight>
              <a:latin typeface="GDS Transport"/>
            </a:endParaRPr>
          </a:p>
          <a:p>
            <a:endParaRPr lang="en-GB" dirty="0"/>
          </a:p>
        </p:txBody>
      </p:sp>
    </p:spTree>
    <p:extLst>
      <p:ext uri="{BB962C8B-B14F-4D97-AF65-F5344CB8AC3E}">
        <p14:creationId xmlns:p14="http://schemas.microsoft.com/office/powerpoint/2010/main" val="27753489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DD20EE-0705-A54F-D941-BA3C080504BD}"/>
              </a:ext>
            </a:extLst>
          </p:cNvPr>
          <p:cNvSpPr>
            <a:spLocks noGrp="1"/>
          </p:cNvSpPr>
          <p:nvPr>
            <p:ph type="title"/>
          </p:nvPr>
        </p:nvSpPr>
        <p:spPr/>
        <p:txBody>
          <a:bodyPr/>
          <a:lstStyle/>
          <a:p>
            <a:r>
              <a:rPr lang="en-GB" dirty="0"/>
              <a:t>Applying for UC</a:t>
            </a:r>
          </a:p>
        </p:txBody>
      </p:sp>
      <p:sp>
        <p:nvSpPr>
          <p:cNvPr id="3" name="Content Placeholder 2">
            <a:extLst>
              <a:ext uri="{FF2B5EF4-FFF2-40B4-BE49-F238E27FC236}">
                <a16:creationId xmlns:a16="http://schemas.microsoft.com/office/drawing/2014/main" id="{76429EE6-8AE5-A8CB-2725-4CA26111E1D9}"/>
              </a:ext>
            </a:extLst>
          </p:cNvPr>
          <p:cNvSpPr>
            <a:spLocks noGrp="1"/>
          </p:cNvSpPr>
          <p:nvPr>
            <p:ph idx="1"/>
          </p:nvPr>
        </p:nvSpPr>
        <p:spPr/>
        <p:txBody>
          <a:bodyPr>
            <a:normAutofit fontScale="70000" lnSpcReduction="20000"/>
          </a:bodyPr>
          <a:lstStyle/>
          <a:p>
            <a:pPr algn="l"/>
            <a:r>
              <a:rPr lang="en-GB" b="1" i="0" dirty="0">
                <a:solidFill>
                  <a:srgbClr val="0B0C0C"/>
                </a:solidFill>
                <a:effectLst/>
                <a:highlight>
                  <a:srgbClr val="FFFFFF"/>
                </a:highlight>
                <a:latin typeface="GDS Transport"/>
              </a:rPr>
              <a:t>What you need to apply</a:t>
            </a:r>
          </a:p>
          <a:p>
            <a:pPr algn="l"/>
            <a:r>
              <a:rPr lang="en-GB" b="0" i="0" dirty="0">
                <a:solidFill>
                  <a:srgbClr val="0B0C0C"/>
                </a:solidFill>
                <a:effectLst/>
                <a:highlight>
                  <a:srgbClr val="FFFFFF"/>
                </a:highlight>
                <a:latin typeface="GDS Transport"/>
              </a:rPr>
              <a:t>To apply online you’ll need:</a:t>
            </a:r>
          </a:p>
          <a:p>
            <a:pPr algn="l">
              <a:buFont typeface="Arial" panose="020B0604020202020204" pitchFamily="34" charset="0"/>
              <a:buChar char="•"/>
            </a:pPr>
            <a:r>
              <a:rPr lang="en-GB" b="0" i="0" dirty="0">
                <a:solidFill>
                  <a:srgbClr val="0B0C0C"/>
                </a:solidFill>
                <a:effectLst/>
                <a:highlight>
                  <a:srgbClr val="FFFFFF"/>
                </a:highlight>
                <a:latin typeface="GDS Transport"/>
              </a:rPr>
              <a:t>your bank, building society or credit union account details</a:t>
            </a:r>
          </a:p>
          <a:p>
            <a:pPr algn="l">
              <a:buFont typeface="Arial" panose="020B0604020202020204" pitchFamily="34" charset="0"/>
              <a:buChar char="•"/>
            </a:pPr>
            <a:r>
              <a:rPr lang="en-GB" b="0" i="0" dirty="0">
                <a:solidFill>
                  <a:srgbClr val="0B0C0C"/>
                </a:solidFill>
                <a:effectLst/>
                <a:highlight>
                  <a:srgbClr val="FFFFFF"/>
                </a:highlight>
                <a:latin typeface="GDS Transport"/>
              </a:rPr>
              <a:t>an email address</a:t>
            </a:r>
          </a:p>
          <a:p>
            <a:pPr algn="l">
              <a:buFont typeface="Arial" panose="020B0604020202020204" pitchFamily="34" charset="0"/>
              <a:buChar char="•"/>
            </a:pPr>
            <a:r>
              <a:rPr lang="en-GB" b="0" i="0" dirty="0">
                <a:solidFill>
                  <a:srgbClr val="0B0C0C"/>
                </a:solidFill>
                <a:effectLst/>
                <a:highlight>
                  <a:srgbClr val="FFFFFF"/>
                </a:highlight>
                <a:latin typeface="GDS Transport"/>
              </a:rPr>
              <a:t>access to a phone</a:t>
            </a:r>
          </a:p>
          <a:p>
            <a:pPr algn="l"/>
            <a:r>
              <a:rPr lang="en-GB" b="0" i="0" dirty="0">
                <a:solidFill>
                  <a:srgbClr val="0B0C0C"/>
                </a:solidFill>
                <a:effectLst/>
                <a:highlight>
                  <a:srgbClr val="FFFFFF"/>
                </a:highlight>
                <a:latin typeface="GDS Transport"/>
              </a:rPr>
              <a:t>If you do not have these, you can call the Universal Credit helpline or go to a jobcentre. You can also get support from the Citizens Advice Help to Claim service.</a:t>
            </a:r>
          </a:p>
          <a:p>
            <a:pPr algn="l"/>
            <a:r>
              <a:rPr lang="en-GB" b="0" i="0" dirty="0">
                <a:solidFill>
                  <a:srgbClr val="0B0C0C"/>
                </a:solidFill>
                <a:effectLst/>
                <a:highlight>
                  <a:srgbClr val="FFFFFF"/>
                </a:highlight>
                <a:latin typeface="GDS Transport"/>
              </a:rPr>
              <a:t>You’ll also have to prove your identity. You’ll need some identity documents for this, for example your:</a:t>
            </a:r>
          </a:p>
          <a:p>
            <a:pPr algn="l">
              <a:buFont typeface="Arial" panose="020B0604020202020204" pitchFamily="34" charset="0"/>
              <a:buChar char="•"/>
            </a:pPr>
            <a:r>
              <a:rPr lang="en-GB" b="0" i="0" dirty="0">
                <a:solidFill>
                  <a:srgbClr val="0B0C0C"/>
                </a:solidFill>
                <a:effectLst/>
                <a:highlight>
                  <a:srgbClr val="FFFFFF"/>
                </a:highlight>
                <a:latin typeface="GDS Transport"/>
              </a:rPr>
              <a:t>driving licence</a:t>
            </a:r>
          </a:p>
          <a:p>
            <a:pPr algn="l">
              <a:buFont typeface="Arial" panose="020B0604020202020204" pitchFamily="34" charset="0"/>
              <a:buChar char="•"/>
            </a:pPr>
            <a:r>
              <a:rPr lang="en-GB" b="0" i="0" dirty="0">
                <a:solidFill>
                  <a:srgbClr val="0B0C0C"/>
                </a:solidFill>
                <a:effectLst/>
                <a:highlight>
                  <a:srgbClr val="FFFFFF"/>
                </a:highlight>
                <a:latin typeface="GDS Transport"/>
              </a:rPr>
              <a:t>passport</a:t>
            </a:r>
          </a:p>
          <a:p>
            <a:pPr algn="l">
              <a:buFont typeface="Arial" panose="020B0604020202020204" pitchFamily="34" charset="0"/>
              <a:buChar char="•"/>
            </a:pPr>
            <a:r>
              <a:rPr lang="en-GB" b="0" i="0" dirty="0">
                <a:solidFill>
                  <a:srgbClr val="0B0C0C"/>
                </a:solidFill>
                <a:effectLst/>
                <a:highlight>
                  <a:srgbClr val="FFFFFF"/>
                </a:highlight>
                <a:latin typeface="GDS Transport"/>
              </a:rPr>
              <a:t>debit or credit card</a:t>
            </a:r>
          </a:p>
          <a:p>
            <a:pPr algn="l">
              <a:buFont typeface="Arial" panose="020B0604020202020204" pitchFamily="34" charset="0"/>
              <a:buChar char="•"/>
            </a:pPr>
            <a:r>
              <a:rPr lang="en-GB" b="0" i="0" dirty="0">
                <a:solidFill>
                  <a:srgbClr val="0B0C0C"/>
                </a:solidFill>
                <a:effectLst/>
                <a:highlight>
                  <a:srgbClr val="FFFFFF"/>
                </a:highlight>
                <a:latin typeface="GDS Transport"/>
              </a:rPr>
              <a:t>payslip or P60</a:t>
            </a:r>
          </a:p>
          <a:p>
            <a:endParaRPr lang="en-GB" dirty="0"/>
          </a:p>
        </p:txBody>
      </p:sp>
    </p:spTree>
    <p:extLst>
      <p:ext uri="{BB962C8B-B14F-4D97-AF65-F5344CB8AC3E}">
        <p14:creationId xmlns:p14="http://schemas.microsoft.com/office/powerpoint/2010/main" val="39047569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F2906-F2BB-1BB5-978F-11AD05BBBFA2}"/>
              </a:ext>
            </a:extLst>
          </p:cNvPr>
          <p:cNvSpPr>
            <a:spLocks noGrp="1"/>
          </p:cNvSpPr>
          <p:nvPr>
            <p:ph type="title"/>
          </p:nvPr>
        </p:nvSpPr>
        <p:spPr/>
        <p:txBody>
          <a:bodyPr/>
          <a:lstStyle/>
          <a:p>
            <a:r>
              <a:rPr lang="en-GB" dirty="0"/>
              <a:t>Applying for UC</a:t>
            </a:r>
          </a:p>
        </p:txBody>
      </p:sp>
      <p:sp>
        <p:nvSpPr>
          <p:cNvPr id="3" name="Content Placeholder 2">
            <a:extLst>
              <a:ext uri="{FF2B5EF4-FFF2-40B4-BE49-F238E27FC236}">
                <a16:creationId xmlns:a16="http://schemas.microsoft.com/office/drawing/2014/main" id="{A88563EC-C8B9-9445-127F-095303E1BD87}"/>
              </a:ext>
            </a:extLst>
          </p:cNvPr>
          <p:cNvSpPr>
            <a:spLocks noGrp="1"/>
          </p:cNvSpPr>
          <p:nvPr>
            <p:ph idx="1"/>
          </p:nvPr>
        </p:nvSpPr>
        <p:spPr/>
        <p:txBody>
          <a:bodyPr>
            <a:normAutofit fontScale="55000" lnSpcReduction="20000"/>
          </a:bodyPr>
          <a:lstStyle/>
          <a:p>
            <a:pPr algn="l"/>
            <a:r>
              <a:rPr lang="en-GB" b="0" i="0" dirty="0">
                <a:solidFill>
                  <a:srgbClr val="0B0C0C"/>
                </a:solidFill>
                <a:effectLst/>
                <a:highlight>
                  <a:srgbClr val="FFFFFF"/>
                </a:highlight>
                <a:latin typeface="GDS Transport"/>
              </a:rPr>
              <a:t>To complete your claim you will need to provide information about:</a:t>
            </a:r>
          </a:p>
          <a:p>
            <a:pPr algn="l">
              <a:buFont typeface="Arial" panose="020B0604020202020204" pitchFamily="34" charset="0"/>
              <a:buChar char="•"/>
            </a:pPr>
            <a:r>
              <a:rPr lang="en-GB" b="0" i="0" dirty="0">
                <a:solidFill>
                  <a:srgbClr val="1D70B8"/>
                </a:solidFill>
                <a:effectLst/>
                <a:highlight>
                  <a:srgbClr val="FFFFFF"/>
                </a:highlight>
                <a:latin typeface="GDS Transport"/>
                <a:hlinkClick r:id="rId2"/>
              </a:rPr>
              <a:t>your housing</a:t>
            </a:r>
            <a:r>
              <a:rPr lang="en-GB" b="0" i="0" dirty="0">
                <a:solidFill>
                  <a:srgbClr val="0B0C0C"/>
                </a:solidFill>
                <a:effectLst/>
                <a:highlight>
                  <a:srgbClr val="FFFFFF"/>
                </a:highlight>
                <a:latin typeface="GDS Transport"/>
              </a:rPr>
              <a:t>, for example how much rent you pay</a:t>
            </a:r>
          </a:p>
          <a:p>
            <a:pPr algn="l">
              <a:buFont typeface="Arial" panose="020B0604020202020204" pitchFamily="34" charset="0"/>
              <a:buChar char="•"/>
            </a:pPr>
            <a:r>
              <a:rPr lang="en-GB" b="0" i="0" dirty="0">
                <a:solidFill>
                  <a:srgbClr val="0B0C0C"/>
                </a:solidFill>
                <a:effectLst/>
                <a:highlight>
                  <a:srgbClr val="FFFFFF"/>
                </a:highlight>
                <a:latin typeface="GDS Transport"/>
              </a:rPr>
              <a:t>your earnings, for example payslips</a:t>
            </a:r>
          </a:p>
          <a:p>
            <a:pPr algn="l">
              <a:buFont typeface="Arial" panose="020B0604020202020204" pitchFamily="34" charset="0"/>
              <a:buChar char="•"/>
            </a:pPr>
            <a:r>
              <a:rPr lang="en-GB" b="0" i="0" dirty="0">
                <a:solidFill>
                  <a:srgbClr val="0B0C0C"/>
                </a:solidFill>
                <a:effectLst/>
                <a:highlight>
                  <a:srgbClr val="FFFFFF"/>
                </a:highlight>
                <a:latin typeface="GDS Transport"/>
              </a:rPr>
              <a:t>your </a:t>
            </a:r>
            <a:r>
              <a:rPr lang="en-GB" b="0" i="0" dirty="0">
                <a:solidFill>
                  <a:srgbClr val="1D70B8"/>
                </a:solidFill>
                <a:effectLst/>
                <a:highlight>
                  <a:srgbClr val="FFFFFF"/>
                </a:highlight>
                <a:latin typeface="GDS Transport"/>
                <a:hlinkClick r:id="rId3"/>
              </a:rPr>
              <a:t>National Insurance number</a:t>
            </a:r>
            <a:r>
              <a:rPr lang="en-GB" b="0" i="0" dirty="0">
                <a:solidFill>
                  <a:srgbClr val="0B0C0C"/>
                </a:solidFill>
                <a:effectLst/>
                <a:highlight>
                  <a:srgbClr val="FFFFFF"/>
                </a:highlight>
                <a:latin typeface="GDS Transport"/>
              </a:rPr>
              <a:t>, if you have one</a:t>
            </a:r>
          </a:p>
          <a:p>
            <a:pPr algn="l">
              <a:buFont typeface="Arial" panose="020B0604020202020204" pitchFamily="34" charset="0"/>
              <a:buChar char="•"/>
            </a:pPr>
            <a:r>
              <a:rPr lang="en-GB" b="0" i="0" dirty="0">
                <a:solidFill>
                  <a:srgbClr val="0B0C0C"/>
                </a:solidFill>
                <a:effectLst/>
                <a:highlight>
                  <a:srgbClr val="FFFFFF"/>
                </a:highlight>
                <a:latin typeface="GDS Transport"/>
              </a:rPr>
              <a:t>other benefits you get</a:t>
            </a:r>
          </a:p>
          <a:p>
            <a:pPr algn="l">
              <a:buFont typeface="Arial" panose="020B0604020202020204" pitchFamily="34" charset="0"/>
              <a:buChar char="•"/>
            </a:pPr>
            <a:r>
              <a:rPr lang="en-GB" b="0" i="0" dirty="0">
                <a:solidFill>
                  <a:srgbClr val="0B0C0C"/>
                </a:solidFill>
                <a:effectLst/>
                <a:highlight>
                  <a:srgbClr val="FFFFFF"/>
                </a:highlight>
                <a:latin typeface="GDS Transport"/>
              </a:rPr>
              <a:t>any disability or health condition that affects your work</a:t>
            </a:r>
          </a:p>
          <a:p>
            <a:pPr algn="l">
              <a:buFont typeface="Arial" panose="020B0604020202020204" pitchFamily="34" charset="0"/>
              <a:buChar char="•"/>
            </a:pPr>
            <a:r>
              <a:rPr lang="en-GB" b="0" i="0" dirty="0">
                <a:solidFill>
                  <a:srgbClr val="0B0C0C"/>
                </a:solidFill>
                <a:effectLst/>
                <a:highlight>
                  <a:srgbClr val="FFFFFF"/>
                </a:highlight>
                <a:latin typeface="GDS Transport"/>
              </a:rPr>
              <a:t>how much you pay for childcare if you want help with childcare costs</a:t>
            </a:r>
          </a:p>
          <a:p>
            <a:pPr algn="l">
              <a:buFont typeface="Arial" panose="020B0604020202020204" pitchFamily="34" charset="0"/>
              <a:buChar char="•"/>
            </a:pPr>
            <a:r>
              <a:rPr lang="en-GB" b="0" i="0" dirty="0">
                <a:solidFill>
                  <a:srgbClr val="0B0C0C"/>
                </a:solidFill>
                <a:effectLst/>
                <a:highlight>
                  <a:srgbClr val="FFFFFF"/>
                </a:highlight>
                <a:latin typeface="GDS Transport"/>
              </a:rPr>
              <a:t>your savings and any investments, like shares or a property that you rent out</a:t>
            </a:r>
          </a:p>
          <a:p>
            <a:pPr algn="l"/>
            <a:r>
              <a:rPr lang="en-GB" b="0" i="0" dirty="0">
                <a:solidFill>
                  <a:srgbClr val="0B0C0C"/>
                </a:solidFill>
                <a:effectLst/>
                <a:highlight>
                  <a:srgbClr val="FFFFFF"/>
                </a:highlight>
                <a:latin typeface="GDS Transport"/>
              </a:rPr>
              <a:t>You might need an appointment with the Universal Credit team if:</a:t>
            </a:r>
          </a:p>
          <a:p>
            <a:pPr algn="l">
              <a:buFont typeface="Arial" panose="020B0604020202020204" pitchFamily="34" charset="0"/>
              <a:buChar char="•"/>
            </a:pPr>
            <a:r>
              <a:rPr lang="en-GB" b="0" i="0" dirty="0">
                <a:solidFill>
                  <a:srgbClr val="0B0C0C"/>
                </a:solidFill>
                <a:effectLst/>
                <a:highlight>
                  <a:srgbClr val="FFFFFF"/>
                </a:highlight>
                <a:latin typeface="GDS Transport"/>
              </a:rPr>
              <a:t>they need more information</a:t>
            </a:r>
          </a:p>
          <a:p>
            <a:pPr algn="l">
              <a:buFont typeface="Arial" panose="020B0604020202020204" pitchFamily="34" charset="0"/>
              <a:buChar char="•"/>
            </a:pPr>
            <a:r>
              <a:rPr lang="en-GB" b="0" i="0" dirty="0">
                <a:solidFill>
                  <a:srgbClr val="0B0C0C"/>
                </a:solidFill>
                <a:effectLst/>
                <a:highlight>
                  <a:srgbClr val="FFFFFF"/>
                </a:highlight>
                <a:latin typeface="GDS Transport"/>
              </a:rPr>
              <a:t>you cannot verify your identity online</a:t>
            </a:r>
          </a:p>
          <a:p>
            <a:pPr algn="l"/>
            <a:r>
              <a:rPr lang="en-GB" b="0" i="0" dirty="0">
                <a:solidFill>
                  <a:srgbClr val="0B0C0C"/>
                </a:solidFill>
                <a:effectLst/>
                <a:highlight>
                  <a:srgbClr val="FFFFFF"/>
                </a:highlight>
                <a:latin typeface="GDS Transport"/>
              </a:rPr>
              <a:t>You’ll be told if this appointment will be in a jobcentre or on the phone.</a:t>
            </a:r>
          </a:p>
          <a:p>
            <a:pPr algn="l"/>
            <a:r>
              <a:rPr lang="en-GB" b="0" i="0" dirty="0">
                <a:solidFill>
                  <a:srgbClr val="0B0C0C"/>
                </a:solidFill>
                <a:effectLst/>
                <a:highlight>
                  <a:srgbClr val="FFFFFF"/>
                </a:highlight>
                <a:latin typeface="GDS Transport"/>
              </a:rPr>
              <a:t>You will have to go to a meeting to agree the activities in </a:t>
            </a:r>
            <a:r>
              <a:rPr lang="en-GB" b="0" i="0" dirty="0">
                <a:solidFill>
                  <a:srgbClr val="1D70B8"/>
                </a:solidFill>
                <a:effectLst/>
                <a:highlight>
                  <a:srgbClr val="FFFFFF"/>
                </a:highlight>
                <a:latin typeface="GDS Transport"/>
                <a:hlinkClick r:id="rId4"/>
              </a:rPr>
              <a:t>your claimant commitment</a:t>
            </a:r>
            <a:r>
              <a:rPr lang="en-GB" b="0" i="0" dirty="0">
                <a:solidFill>
                  <a:srgbClr val="0B0C0C"/>
                </a:solidFill>
                <a:effectLst/>
                <a:highlight>
                  <a:srgbClr val="FFFFFF"/>
                </a:highlight>
                <a:latin typeface="GDS Transport"/>
              </a:rPr>
              <a:t> before you can get your first payment.</a:t>
            </a:r>
          </a:p>
          <a:p>
            <a:pPr algn="l"/>
            <a:r>
              <a:rPr lang="en-GB" b="1" i="0" dirty="0">
                <a:solidFill>
                  <a:srgbClr val="0B0C0C"/>
                </a:solidFill>
                <a:effectLst/>
                <a:highlight>
                  <a:srgbClr val="FFFFFF"/>
                </a:highlight>
                <a:latin typeface="GDS Transport"/>
              </a:rPr>
              <a:t>Apply for Universal Credit online</a:t>
            </a:r>
          </a:p>
          <a:p>
            <a:pPr algn="l"/>
            <a:r>
              <a:rPr lang="en-GB" b="1" i="0" u="none" strike="noStrike" dirty="0">
                <a:solidFill>
                  <a:srgbClr val="FFFFFF"/>
                </a:solidFill>
                <a:effectLst/>
                <a:highlight>
                  <a:srgbClr val="005A30"/>
                </a:highlight>
                <a:latin typeface="GDS Transport"/>
                <a:hlinkClick r:id="rId5"/>
              </a:rPr>
              <a:t>Apply now</a:t>
            </a:r>
            <a:endParaRPr lang="en-GB" b="0" i="0" dirty="0">
              <a:solidFill>
                <a:srgbClr val="0B0C0C"/>
              </a:solidFill>
              <a:effectLst/>
              <a:highlight>
                <a:srgbClr val="FFFFFF"/>
              </a:highlight>
              <a:latin typeface="GDS Transport"/>
            </a:endParaRPr>
          </a:p>
          <a:p>
            <a:endParaRPr lang="en-GB" dirty="0"/>
          </a:p>
        </p:txBody>
      </p:sp>
    </p:spTree>
    <p:extLst>
      <p:ext uri="{BB962C8B-B14F-4D97-AF65-F5344CB8AC3E}">
        <p14:creationId xmlns:p14="http://schemas.microsoft.com/office/powerpoint/2010/main" val="39461094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DD6AD-6DB2-EAA2-AE3E-758DD4D31BC5}"/>
              </a:ext>
            </a:extLst>
          </p:cNvPr>
          <p:cNvSpPr>
            <a:spLocks noGrp="1"/>
          </p:cNvSpPr>
          <p:nvPr>
            <p:ph type="title"/>
          </p:nvPr>
        </p:nvSpPr>
        <p:spPr/>
        <p:txBody>
          <a:bodyPr/>
          <a:lstStyle/>
          <a:p>
            <a:r>
              <a:rPr lang="en-GB" dirty="0"/>
              <a:t>UC and reporting a health condition</a:t>
            </a:r>
          </a:p>
        </p:txBody>
      </p:sp>
      <p:sp>
        <p:nvSpPr>
          <p:cNvPr id="3" name="Content Placeholder 2">
            <a:extLst>
              <a:ext uri="{FF2B5EF4-FFF2-40B4-BE49-F238E27FC236}">
                <a16:creationId xmlns:a16="http://schemas.microsoft.com/office/drawing/2014/main" id="{BDB98BA8-71DD-9A1A-BBCE-95E23A042BEA}"/>
              </a:ext>
            </a:extLst>
          </p:cNvPr>
          <p:cNvSpPr>
            <a:spLocks noGrp="1"/>
          </p:cNvSpPr>
          <p:nvPr>
            <p:ph idx="1"/>
          </p:nvPr>
        </p:nvSpPr>
        <p:spPr/>
        <p:txBody>
          <a:bodyPr>
            <a:normAutofit fontScale="62500" lnSpcReduction="20000"/>
          </a:bodyPr>
          <a:lstStyle/>
          <a:p>
            <a:pPr algn="l"/>
            <a:r>
              <a:rPr lang="en-GB" b="1" i="0" dirty="0">
                <a:solidFill>
                  <a:srgbClr val="0B0C0C"/>
                </a:solidFill>
                <a:effectLst/>
                <a:highlight>
                  <a:srgbClr val="FFFFFF"/>
                </a:highlight>
                <a:latin typeface="GDS Transport"/>
              </a:rPr>
              <a:t>Report your health condition or disability</a:t>
            </a:r>
          </a:p>
          <a:p>
            <a:pPr algn="l"/>
            <a:r>
              <a:rPr lang="en-GB" b="0" i="0" dirty="0">
                <a:solidFill>
                  <a:srgbClr val="0B0C0C"/>
                </a:solidFill>
                <a:effectLst/>
                <a:highlight>
                  <a:srgbClr val="FFFFFF"/>
                </a:highlight>
                <a:latin typeface="GDS Transport"/>
              </a:rPr>
              <a:t>When you </a:t>
            </a:r>
            <a:r>
              <a:rPr lang="en-GB" b="0" i="0" dirty="0">
                <a:solidFill>
                  <a:srgbClr val="1D70B8"/>
                </a:solidFill>
                <a:effectLst/>
                <a:highlight>
                  <a:srgbClr val="FFFFFF"/>
                </a:highlight>
                <a:latin typeface="GDS Transport"/>
                <a:hlinkClick r:id="rId2"/>
              </a:rPr>
              <a:t>apply for Universal Credit</a:t>
            </a:r>
            <a:r>
              <a:rPr lang="en-GB" b="0" i="0" dirty="0">
                <a:solidFill>
                  <a:srgbClr val="0B0C0C"/>
                </a:solidFill>
                <a:effectLst/>
                <a:highlight>
                  <a:srgbClr val="FFFFFF"/>
                </a:highlight>
                <a:latin typeface="GDS Transport"/>
              </a:rPr>
              <a:t>, you can report if you have a health condition or disability that affects your ‘capability to work’.</a:t>
            </a:r>
          </a:p>
          <a:p>
            <a:pPr algn="l"/>
            <a:r>
              <a:rPr lang="en-GB" b="0" i="0" dirty="0">
                <a:solidFill>
                  <a:srgbClr val="0B0C0C"/>
                </a:solidFill>
                <a:effectLst/>
                <a:highlight>
                  <a:srgbClr val="FFFFFF"/>
                </a:highlight>
                <a:latin typeface="GDS Transport"/>
              </a:rPr>
              <a:t>This could mean that you:</a:t>
            </a:r>
          </a:p>
          <a:p>
            <a:pPr algn="l">
              <a:buFont typeface="Arial" panose="020B0604020202020204" pitchFamily="34" charset="0"/>
              <a:buChar char="•"/>
            </a:pPr>
            <a:r>
              <a:rPr lang="en-GB" b="0" i="0" dirty="0">
                <a:solidFill>
                  <a:srgbClr val="0B0C0C"/>
                </a:solidFill>
                <a:effectLst/>
                <a:highlight>
                  <a:srgbClr val="FFFFFF"/>
                </a:highlight>
                <a:latin typeface="GDS Transport"/>
              </a:rPr>
              <a:t>need support in work</a:t>
            </a:r>
          </a:p>
          <a:p>
            <a:pPr algn="l">
              <a:buFont typeface="Arial" panose="020B0604020202020204" pitchFamily="34" charset="0"/>
              <a:buChar char="•"/>
            </a:pPr>
            <a:r>
              <a:rPr lang="en-GB" b="0" i="0" dirty="0">
                <a:solidFill>
                  <a:srgbClr val="0B0C0C"/>
                </a:solidFill>
                <a:effectLst/>
                <a:highlight>
                  <a:srgbClr val="FFFFFF"/>
                </a:highlight>
                <a:latin typeface="GDS Transport"/>
              </a:rPr>
              <a:t>need to find suitable work</a:t>
            </a:r>
          </a:p>
          <a:p>
            <a:pPr algn="l">
              <a:buFont typeface="Arial" panose="020B0604020202020204" pitchFamily="34" charset="0"/>
              <a:buChar char="•"/>
            </a:pPr>
            <a:r>
              <a:rPr lang="en-GB" b="0" i="0" dirty="0">
                <a:solidFill>
                  <a:srgbClr val="0B0C0C"/>
                </a:solidFill>
                <a:effectLst/>
                <a:highlight>
                  <a:srgbClr val="FFFFFF"/>
                </a:highlight>
                <a:latin typeface="GDS Transport"/>
              </a:rPr>
              <a:t>are unable to work temporarily or long term</a:t>
            </a:r>
          </a:p>
          <a:p>
            <a:pPr algn="l"/>
            <a:r>
              <a:rPr lang="en-GB" b="0" i="0" dirty="0">
                <a:solidFill>
                  <a:srgbClr val="0B0C0C"/>
                </a:solidFill>
                <a:effectLst/>
                <a:highlight>
                  <a:srgbClr val="FFFFFF"/>
                </a:highlight>
                <a:latin typeface="GDS Transport"/>
              </a:rPr>
              <a:t>You can still work if you feel able to or if you find suitable work. Find out more about getting </a:t>
            </a:r>
            <a:r>
              <a:rPr lang="en-GB" b="0" i="0" dirty="0">
                <a:solidFill>
                  <a:srgbClr val="1D70B8"/>
                </a:solidFill>
                <a:effectLst/>
                <a:highlight>
                  <a:srgbClr val="FFFFFF"/>
                </a:highlight>
                <a:latin typeface="GDS Transport"/>
                <a:hlinkClick r:id="rId3"/>
              </a:rPr>
              <a:t>Universal Credit if you work</a:t>
            </a:r>
            <a:r>
              <a:rPr lang="en-GB" b="0" i="0" dirty="0">
                <a:solidFill>
                  <a:srgbClr val="0B0C0C"/>
                </a:solidFill>
                <a:effectLst/>
                <a:highlight>
                  <a:srgbClr val="FFFFFF"/>
                </a:highlight>
                <a:latin typeface="GDS Transport"/>
              </a:rPr>
              <a:t>.</a:t>
            </a:r>
          </a:p>
          <a:p>
            <a:pPr algn="l"/>
            <a:r>
              <a:rPr lang="en-GB" b="1" i="0" dirty="0">
                <a:solidFill>
                  <a:srgbClr val="0B0C0C"/>
                </a:solidFill>
                <a:effectLst/>
                <a:highlight>
                  <a:srgbClr val="FFFFFF"/>
                </a:highlight>
                <a:latin typeface="GDS Transport"/>
              </a:rPr>
              <a:t>How to report your health condition or disability</a:t>
            </a:r>
          </a:p>
          <a:p>
            <a:pPr algn="l"/>
            <a:r>
              <a:rPr lang="en-GB" b="0" i="0" dirty="0">
                <a:solidFill>
                  <a:srgbClr val="0B0C0C"/>
                </a:solidFill>
                <a:effectLst/>
                <a:highlight>
                  <a:srgbClr val="FFFFFF"/>
                </a:highlight>
                <a:latin typeface="GDS Transport"/>
              </a:rPr>
              <a:t>You’ll need to provide details about your health condition, such as:</a:t>
            </a:r>
          </a:p>
          <a:p>
            <a:pPr algn="l">
              <a:buFont typeface="Arial" panose="020B0604020202020204" pitchFamily="34" charset="0"/>
              <a:buChar char="•"/>
            </a:pPr>
            <a:r>
              <a:rPr lang="en-GB" b="0" i="0" dirty="0">
                <a:solidFill>
                  <a:srgbClr val="0B0C0C"/>
                </a:solidFill>
                <a:effectLst/>
                <a:highlight>
                  <a:srgbClr val="FFFFFF"/>
                </a:highlight>
                <a:latin typeface="GDS Transport"/>
              </a:rPr>
              <a:t>medical treatments you’re receiving</a:t>
            </a:r>
          </a:p>
          <a:p>
            <a:pPr algn="l">
              <a:buFont typeface="Arial" panose="020B0604020202020204" pitchFamily="34" charset="0"/>
              <a:buChar char="•"/>
            </a:pPr>
            <a:r>
              <a:rPr lang="en-GB" b="0" i="0" dirty="0">
                <a:solidFill>
                  <a:srgbClr val="0B0C0C"/>
                </a:solidFill>
                <a:effectLst/>
                <a:highlight>
                  <a:srgbClr val="FFFFFF"/>
                </a:highlight>
                <a:latin typeface="GDS Transport"/>
              </a:rPr>
              <a:t>if you’re in or expecting to go into hospital</a:t>
            </a:r>
          </a:p>
          <a:p>
            <a:pPr algn="l">
              <a:buFont typeface="Arial" panose="020B0604020202020204" pitchFamily="34" charset="0"/>
              <a:buChar char="•"/>
            </a:pPr>
            <a:r>
              <a:rPr lang="en-GB" b="0" i="0" dirty="0">
                <a:solidFill>
                  <a:srgbClr val="0B0C0C"/>
                </a:solidFill>
                <a:effectLst/>
                <a:highlight>
                  <a:srgbClr val="FFFFFF"/>
                </a:highlight>
                <a:latin typeface="GDS Transport"/>
              </a:rPr>
              <a:t>if you’re pregnant</a:t>
            </a:r>
          </a:p>
          <a:p>
            <a:endParaRPr lang="en-GB" dirty="0"/>
          </a:p>
        </p:txBody>
      </p:sp>
    </p:spTree>
    <p:extLst>
      <p:ext uri="{BB962C8B-B14F-4D97-AF65-F5344CB8AC3E}">
        <p14:creationId xmlns:p14="http://schemas.microsoft.com/office/powerpoint/2010/main" val="30801624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D42C8-BBA5-4A9D-647B-A7AE85B7CA36}"/>
              </a:ext>
            </a:extLst>
          </p:cNvPr>
          <p:cNvSpPr>
            <a:spLocks noGrp="1"/>
          </p:cNvSpPr>
          <p:nvPr>
            <p:ph type="title"/>
          </p:nvPr>
        </p:nvSpPr>
        <p:spPr/>
        <p:txBody>
          <a:bodyPr/>
          <a:lstStyle/>
          <a:p>
            <a:r>
              <a:rPr lang="en-GB" dirty="0"/>
              <a:t>Other Support</a:t>
            </a:r>
          </a:p>
        </p:txBody>
      </p:sp>
      <p:sp>
        <p:nvSpPr>
          <p:cNvPr id="3" name="Content Placeholder 2">
            <a:extLst>
              <a:ext uri="{FF2B5EF4-FFF2-40B4-BE49-F238E27FC236}">
                <a16:creationId xmlns:a16="http://schemas.microsoft.com/office/drawing/2014/main" id="{2252F3FA-5679-6248-806B-85407DA759CC}"/>
              </a:ext>
            </a:extLst>
          </p:cNvPr>
          <p:cNvSpPr>
            <a:spLocks noGrp="1"/>
          </p:cNvSpPr>
          <p:nvPr>
            <p:ph idx="1"/>
          </p:nvPr>
        </p:nvSpPr>
        <p:spPr/>
        <p:txBody>
          <a:bodyPr>
            <a:normAutofit fontScale="85000" lnSpcReduction="20000"/>
          </a:bodyPr>
          <a:lstStyle/>
          <a:p>
            <a:pPr algn="l"/>
            <a:r>
              <a:rPr lang="en-GB" b="1" i="0" dirty="0">
                <a:solidFill>
                  <a:srgbClr val="0B0C0C"/>
                </a:solidFill>
                <a:effectLst/>
                <a:highlight>
                  <a:srgbClr val="FFFFFF"/>
                </a:highlight>
                <a:latin typeface="GDS Transport"/>
              </a:rPr>
              <a:t>Other support you can get</a:t>
            </a:r>
          </a:p>
          <a:p>
            <a:pPr algn="l"/>
            <a:r>
              <a:rPr lang="en-GB" b="0" i="0" dirty="0">
                <a:solidFill>
                  <a:srgbClr val="0B0C0C"/>
                </a:solidFill>
                <a:effectLst/>
                <a:highlight>
                  <a:srgbClr val="FFFFFF"/>
                </a:highlight>
                <a:latin typeface="GDS Transport"/>
              </a:rPr>
              <a:t>You may also be eligible for </a:t>
            </a:r>
            <a:r>
              <a:rPr lang="en-GB" b="0" i="0" dirty="0">
                <a:solidFill>
                  <a:srgbClr val="1D70B8"/>
                </a:solidFill>
                <a:effectLst/>
                <a:highlight>
                  <a:srgbClr val="FFFFFF"/>
                </a:highlight>
                <a:latin typeface="GDS Transport"/>
                <a:hlinkClick r:id="rId2"/>
              </a:rPr>
              <a:t>New Style Employment and Support Allowance</a:t>
            </a:r>
            <a:r>
              <a:rPr lang="en-GB" b="0" i="0" dirty="0">
                <a:solidFill>
                  <a:srgbClr val="0B0C0C"/>
                </a:solidFill>
                <a:effectLst/>
                <a:highlight>
                  <a:srgbClr val="FFFFFF"/>
                </a:highlight>
                <a:latin typeface="GDS Transport"/>
              </a:rPr>
              <a:t>.</a:t>
            </a:r>
          </a:p>
          <a:p>
            <a:pPr algn="l"/>
            <a:r>
              <a:rPr lang="en-GB" b="0" i="0" dirty="0">
                <a:solidFill>
                  <a:srgbClr val="0B0C0C"/>
                </a:solidFill>
                <a:effectLst/>
                <a:highlight>
                  <a:srgbClr val="FFFFFF"/>
                </a:highlight>
                <a:latin typeface="GDS Transport"/>
              </a:rPr>
              <a:t>Check if you can get </a:t>
            </a:r>
            <a:r>
              <a:rPr lang="en-GB" b="0" i="0" dirty="0">
                <a:solidFill>
                  <a:srgbClr val="1D70B8"/>
                </a:solidFill>
                <a:effectLst/>
                <a:highlight>
                  <a:srgbClr val="FFFFFF"/>
                </a:highlight>
                <a:latin typeface="GDS Transport"/>
                <a:hlinkClick r:id="rId3"/>
              </a:rPr>
              <a:t>other financial support</a:t>
            </a:r>
            <a:r>
              <a:rPr lang="en-GB" b="0" i="0" dirty="0">
                <a:solidFill>
                  <a:srgbClr val="0B0C0C"/>
                </a:solidFill>
                <a:effectLst/>
                <a:highlight>
                  <a:srgbClr val="FFFFFF"/>
                </a:highlight>
                <a:latin typeface="GDS Transport"/>
              </a:rPr>
              <a:t>.</a:t>
            </a:r>
          </a:p>
          <a:p>
            <a:pPr algn="l"/>
            <a:r>
              <a:rPr lang="en-GB" b="1" i="0" dirty="0">
                <a:solidFill>
                  <a:srgbClr val="0B0C0C"/>
                </a:solidFill>
                <a:effectLst/>
                <a:highlight>
                  <a:srgbClr val="FFFFFF"/>
                </a:highlight>
                <a:latin typeface="GDS Transport"/>
              </a:rPr>
              <a:t>If you might have 12 months or less to live</a:t>
            </a:r>
          </a:p>
          <a:p>
            <a:pPr algn="l"/>
            <a:r>
              <a:rPr lang="en-GB" b="0" i="0" dirty="0">
                <a:solidFill>
                  <a:srgbClr val="0B0C0C"/>
                </a:solidFill>
                <a:effectLst/>
                <a:highlight>
                  <a:srgbClr val="FFFFFF"/>
                </a:highlight>
                <a:latin typeface="GDS Transport"/>
              </a:rPr>
              <a:t>You may get extra money for Universal Credit if a medical professional has said you might have 12 months or less to live.</a:t>
            </a:r>
          </a:p>
          <a:p>
            <a:pPr algn="l"/>
            <a:r>
              <a:rPr lang="en-GB" b="0" i="0" dirty="0">
                <a:solidFill>
                  <a:srgbClr val="0B0C0C"/>
                </a:solidFill>
                <a:effectLst/>
                <a:highlight>
                  <a:srgbClr val="FFFFFF"/>
                </a:highlight>
                <a:latin typeface="GDS Transport"/>
              </a:rPr>
              <a:t>If you’re making a new claim, you can declare this during your application. If you’ve already made a claim, you’ll need to report this as a </a:t>
            </a:r>
            <a:r>
              <a:rPr lang="en-GB" b="0" i="0" dirty="0">
                <a:solidFill>
                  <a:srgbClr val="1D70B8"/>
                </a:solidFill>
                <a:effectLst/>
                <a:highlight>
                  <a:srgbClr val="FFFFFF"/>
                </a:highlight>
                <a:latin typeface="GDS Transport"/>
                <a:hlinkClick r:id="rId4"/>
              </a:rPr>
              <a:t>change of circumstances</a:t>
            </a:r>
            <a:r>
              <a:rPr lang="en-GB" b="0" i="0" dirty="0">
                <a:solidFill>
                  <a:srgbClr val="0B0C0C"/>
                </a:solidFill>
                <a:effectLst/>
                <a:highlight>
                  <a:srgbClr val="FFFFFF"/>
                </a:highlight>
                <a:latin typeface="GDS Transport"/>
              </a:rPr>
              <a:t>.</a:t>
            </a:r>
          </a:p>
          <a:p>
            <a:pPr algn="l"/>
            <a:r>
              <a:rPr lang="en-GB" b="0" i="0" dirty="0">
                <a:solidFill>
                  <a:srgbClr val="0B0C0C"/>
                </a:solidFill>
                <a:effectLst/>
                <a:highlight>
                  <a:srgbClr val="FFFFFF"/>
                </a:highlight>
                <a:latin typeface="GDS Transport"/>
              </a:rPr>
              <a:t>You will not usually need a Work Capability Assessment.</a:t>
            </a:r>
          </a:p>
          <a:p>
            <a:pPr algn="l"/>
            <a:r>
              <a:rPr lang="en-GB" b="0" i="0" dirty="0">
                <a:solidFill>
                  <a:srgbClr val="0B0C0C"/>
                </a:solidFill>
                <a:effectLst/>
                <a:highlight>
                  <a:srgbClr val="FFFFFF"/>
                </a:highlight>
                <a:latin typeface="GDS Transport"/>
              </a:rPr>
              <a:t>Find out more about </a:t>
            </a:r>
            <a:r>
              <a:rPr lang="en-GB" b="0" i="0" dirty="0">
                <a:solidFill>
                  <a:srgbClr val="1D70B8"/>
                </a:solidFill>
                <a:effectLst/>
                <a:highlight>
                  <a:srgbClr val="FFFFFF"/>
                </a:highlight>
                <a:latin typeface="GDS Transport"/>
                <a:hlinkClick r:id="rId5"/>
              </a:rPr>
              <a:t>getting benefits if you’re nearing the end of life</a:t>
            </a:r>
            <a:r>
              <a:rPr lang="en-GB" b="0" i="0" dirty="0">
                <a:solidFill>
                  <a:srgbClr val="0B0C0C"/>
                </a:solidFill>
                <a:effectLst/>
                <a:highlight>
                  <a:srgbClr val="FFFFFF"/>
                </a:highlight>
                <a:latin typeface="GDS Transport"/>
              </a:rPr>
              <a:t>.</a:t>
            </a:r>
          </a:p>
          <a:p>
            <a:r>
              <a:rPr lang="en-GB" b="1" u="none" strike="noStrike" dirty="0">
                <a:solidFill>
                  <a:srgbClr val="1D70B8"/>
                </a:solidFill>
                <a:effectLst/>
                <a:latin typeface="GDS Transport"/>
                <a:hlinkClick r:id="rId6"/>
              </a:rPr>
              <a:t> </a:t>
            </a:r>
            <a:r>
              <a:rPr lang="en-GB" b="1" u="none" strike="noStrike" dirty="0" err="1">
                <a:solidFill>
                  <a:srgbClr val="1D70B8"/>
                </a:solidFill>
                <a:effectLst/>
                <a:latin typeface="GDS Transport"/>
                <a:hlinkClick r:id="rId6"/>
              </a:rPr>
              <a:t>Next:</a:t>
            </a:r>
            <a:r>
              <a:rPr lang="en-GB" b="0" u="none" strike="noStrike" dirty="0" err="1">
                <a:solidFill>
                  <a:srgbClr val="1D70B8"/>
                </a:solidFill>
                <a:effectLst/>
                <a:latin typeface="GDS Transport"/>
                <a:hlinkClick r:id="rId6"/>
              </a:rPr>
              <a:t>Report</a:t>
            </a:r>
            <a:r>
              <a:rPr lang="en-GB" b="0" u="none" strike="noStrike" dirty="0">
                <a:solidFill>
                  <a:srgbClr val="1D70B8"/>
                </a:solidFill>
                <a:effectLst/>
                <a:latin typeface="GDS Transport"/>
                <a:hlinkClick r:id="rId6"/>
              </a:rPr>
              <a:t> your health condition or disability</a:t>
            </a:r>
            <a:endParaRPr lang="en-GB" b="1" dirty="0">
              <a:effectLst/>
              <a:latin typeface="GDS Transport"/>
            </a:endParaRPr>
          </a:p>
          <a:p>
            <a:endParaRPr lang="en-GB" dirty="0"/>
          </a:p>
        </p:txBody>
      </p:sp>
    </p:spTree>
    <p:extLst>
      <p:ext uri="{BB962C8B-B14F-4D97-AF65-F5344CB8AC3E}">
        <p14:creationId xmlns:p14="http://schemas.microsoft.com/office/powerpoint/2010/main" val="2936571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03D2F-DBB7-E415-B5EB-C3CF5CC51223}"/>
              </a:ext>
            </a:extLst>
          </p:cNvPr>
          <p:cNvSpPr>
            <a:spLocks noGrp="1"/>
          </p:cNvSpPr>
          <p:nvPr>
            <p:ph type="title"/>
          </p:nvPr>
        </p:nvSpPr>
        <p:spPr/>
        <p:txBody>
          <a:bodyPr>
            <a:normAutofit fontScale="90000"/>
          </a:bodyPr>
          <a:lstStyle/>
          <a:p>
            <a:r>
              <a:rPr lang="en-GB" b="1" i="0" dirty="0">
                <a:solidFill>
                  <a:srgbClr val="0B0C0C"/>
                </a:solidFill>
                <a:effectLst/>
                <a:highlight>
                  <a:srgbClr val="FFFFFF"/>
                </a:highlight>
                <a:latin typeface="GDS Transport"/>
              </a:rPr>
              <a:t>Access to Work: get support if you have a disability or health condition</a:t>
            </a:r>
            <a:br>
              <a:rPr lang="en-GB" b="1" i="0" dirty="0">
                <a:solidFill>
                  <a:srgbClr val="0B0C0C"/>
                </a:solidFill>
                <a:effectLst/>
                <a:highlight>
                  <a:srgbClr val="FFFFFF"/>
                </a:highlight>
                <a:latin typeface="GDS Transport"/>
              </a:rPr>
            </a:br>
            <a:endParaRPr lang="en-GB" dirty="0"/>
          </a:p>
        </p:txBody>
      </p:sp>
      <p:sp>
        <p:nvSpPr>
          <p:cNvPr id="3" name="Content Placeholder 2">
            <a:extLst>
              <a:ext uri="{FF2B5EF4-FFF2-40B4-BE49-F238E27FC236}">
                <a16:creationId xmlns:a16="http://schemas.microsoft.com/office/drawing/2014/main" id="{08B41CAC-AE75-1D21-B82A-1895E5C57B42}"/>
              </a:ext>
            </a:extLst>
          </p:cNvPr>
          <p:cNvSpPr>
            <a:spLocks noGrp="1"/>
          </p:cNvSpPr>
          <p:nvPr>
            <p:ph idx="1"/>
          </p:nvPr>
        </p:nvSpPr>
        <p:spPr/>
        <p:txBody>
          <a:bodyPr>
            <a:normAutofit fontScale="62500" lnSpcReduction="20000"/>
          </a:bodyPr>
          <a:lstStyle/>
          <a:p>
            <a:pPr algn="l"/>
            <a:r>
              <a:rPr lang="en-GB" sz="4800" b="1" i="0" dirty="0">
                <a:solidFill>
                  <a:srgbClr val="0B0C0C"/>
                </a:solidFill>
                <a:effectLst/>
                <a:highlight>
                  <a:srgbClr val="FFFFFF"/>
                </a:highlight>
                <a:latin typeface="GDS Transport"/>
              </a:rPr>
              <a:t>What Access to Work is</a:t>
            </a:r>
          </a:p>
          <a:p>
            <a:pPr algn="l"/>
            <a:r>
              <a:rPr lang="en-GB" sz="4800" b="0" i="0" dirty="0">
                <a:solidFill>
                  <a:srgbClr val="0B0C0C"/>
                </a:solidFill>
                <a:effectLst/>
                <a:highlight>
                  <a:srgbClr val="FFFFFF"/>
                </a:highlight>
                <a:latin typeface="GDS Transport"/>
              </a:rPr>
              <a:t>Access to Work can help you get or stay in work if you have a physical or mental health condition or disability.</a:t>
            </a:r>
          </a:p>
          <a:p>
            <a:pPr algn="l"/>
            <a:r>
              <a:rPr lang="en-GB" sz="4800" b="0" i="0" dirty="0">
                <a:solidFill>
                  <a:srgbClr val="0B0C0C"/>
                </a:solidFill>
                <a:effectLst/>
                <a:highlight>
                  <a:srgbClr val="FFFFFF"/>
                </a:highlight>
                <a:latin typeface="GDS Transport"/>
              </a:rPr>
              <a:t>The support you get will depend on your needs. Through Access to Work, you can apply for:</a:t>
            </a:r>
          </a:p>
          <a:p>
            <a:pPr algn="l">
              <a:buFont typeface="Arial" panose="020B0604020202020204" pitchFamily="34" charset="0"/>
              <a:buChar char="•"/>
            </a:pPr>
            <a:r>
              <a:rPr lang="en-GB" sz="4800" b="0" i="0" dirty="0">
                <a:solidFill>
                  <a:srgbClr val="0B0C0C"/>
                </a:solidFill>
                <a:effectLst/>
                <a:highlight>
                  <a:srgbClr val="FFFFFF"/>
                </a:highlight>
                <a:latin typeface="GDS Transport"/>
              </a:rPr>
              <a:t>a grant to help pay for practical support with your work</a:t>
            </a:r>
          </a:p>
          <a:p>
            <a:pPr algn="l">
              <a:buFont typeface="Arial" panose="020B0604020202020204" pitchFamily="34" charset="0"/>
              <a:buChar char="•"/>
            </a:pPr>
            <a:r>
              <a:rPr lang="en-GB" sz="4800" b="0" i="0" dirty="0">
                <a:solidFill>
                  <a:srgbClr val="0B0C0C"/>
                </a:solidFill>
                <a:effectLst/>
                <a:highlight>
                  <a:srgbClr val="FFFFFF"/>
                </a:highlight>
                <a:latin typeface="GDS Transport"/>
              </a:rPr>
              <a:t>support with managing your mental health at work</a:t>
            </a:r>
          </a:p>
          <a:p>
            <a:pPr algn="l">
              <a:buFont typeface="Arial" panose="020B0604020202020204" pitchFamily="34" charset="0"/>
              <a:buChar char="•"/>
            </a:pPr>
            <a:r>
              <a:rPr lang="en-GB" sz="4800" b="0" i="0" dirty="0">
                <a:solidFill>
                  <a:srgbClr val="0B0C0C"/>
                </a:solidFill>
                <a:effectLst/>
                <a:highlight>
                  <a:srgbClr val="FFFFFF"/>
                </a:highlight>
                <a:latin typeface="GDS Transport"/>
              </a:rPr>
              <a:t>money to pay for communication support at job interviews</a:t>
            </a:r>
          </a:p>
          <a:p>
            <a:pPr algn="l"/>
            <a:r>
              <a:rPr lang="en-GB" sz="4800" b="0" i="0" dirty="0">
                <a:solidFill>
                  <a:srgbClr val="0B0C0C"/>
                </a:solidFill>
                <a:effectLst/>
                <a:highlight>
                  <a:srgbClr val="FFFFFF"/>
                </a:highlight>
                <a:latin typeface="GDS Transport"/>
              </a:rPr>
              <a:t>This guide is also available in </a:t>
            </a:r>
            <a:r>
              <a:rPr lang="en-GB" sz="4800" b="0" i="0" dirty="0">
                <a:solidFill>
                  <a:srgbClr val="1D70B8"/>
                </a:solidFill>
                <a:effectLst/>
                <a:highlight>
                  <a:srgbClr val="FFFFFF"/>
                </a:highlight>
                <a:latin typeface="GDS Transport"/>
                <a:hlinkClick r:id="rId2"/>
              </a:rPr>
              <a:t>Welsh (Cymraeg)</a:t>
            </a:r>
            <a:r>
              <a:rPr lang="en-GB" sz="4800" b="0" i="0" dirty="0">
                <a:solidFill>
                  <a:srgbClr val="0B0C0C"/>
                </a:solidFill>
                <a:effectLst/>
                <a:highlight>
                  <a:srgbClr val="FFFFFF"/>
                </a:highlight>
                <a:latin typeface="GDS Transport"/>
              </a:rPr>
              <a:t>, </a:t>
            </a:r>
            <a:r>
              <a:rPr lang="en-GB" sz="4800" b="0" i="0" dirty="0">
                <a:solidFill>
                  <a:srgbClr val="1D70B8"/>
                </a:solidFill>
                <a:effectLst/>
                <a:highlight>
                  <a:srgbClr val="FFFFFF"/>
                </a:highlight>
                <a:latin typeface="GDS Transport"/>
                <a:hlinkClick r:id="rId3"/>
              </a:rPr>
              <a:t>British Sign Language (BSL)</a:t>
            </a:r>
            <a:r>
              <a:rPr lang="en-GB" sz="4800" b="0" i="0" dirty="0">
                <a:solidFill>
                  <a:srgbClr val="0B0C0C"/>
                </a:solidFill>
                <a:effectLst/>
                <a:highlight>
                  <a:srgbClr val="FFFFFF"/>
                </a:highlight>
                <a:latin typeface="GDS Transport"/>
              </a:rPr>
              <a:t> and </a:t>
            </a:r>
            <a:r>
              <a:rPr lang="en-GB" sz="4800" b="0" i="0" dirty="0">
                <a:solidFill>
                  <a:srgbClr val="1D70B8"/>
                </a:solidFill>
                <a:effectLst/>
                <a:highlight>
                  <a:srgbClr val="FFFFFF"/>
                </a:highlight>
                <a:latin typeface="GDS Transport"/>
                <a:hlinkClick r:id="rId4"/>
              </a:rPr>
              <a:t>Easy Read format</a:t>
            </a:r>
            <a:r>
              <a:rPr lang="en-GB" sz="4800" b="0" i="0" dirty="0">
                <a:solidFill>
                  <a:srgbClr val="0B0C0C"/>
                </a:solidFill>
                <a:effectLst/>
                <a:highlight>
                  <a:srgbClr val="FFFFFF"/>
                </a:highlight>
                <a:latin typeface="GDS Transport"/>
              </a:rPr>
              <a:t>.</a:t>
            </a:r>
          </a:p>
          <a:p>
            <a:pPr marL="0" indent="0" algn="l">
              <a:buNone/>
            </a:pPr>
            <a:endParaRPr lang="en-GB" sz="6400" b="0" i="0" dirty="0">
              <a:solidFill>
                <a:srgbClr val="0B0C0C"/>
              </a:solidFill>
              <a:effectLst/>
              <a:highlight>
                <a:srgbClr val="FFFFFF"/>
              </a:highlight>
              <a:latin typeface="GDS Transport"/>
            </a:endParaRPr>
          </a:p>
          <a:p>
            <a:endParaRPr lang="en-GB" dirty="0"/>
          </a:p>
        </p:txBody>
      </p:sp>
    </p:spTree>
    <p:extLst>
      <p:ext uri="{BB962C8B-B14F-4D97-AF65-F5344CB8AC3E}">
        <p14:creationId xmlns:p14="http://schemas.microsoft.com/office/powerpoint/2010/main" val="1861739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06F93-6958-B1E7-CC78-49174BCDA438}"/>
              </a:ext>
            </a:extLst>
          </p:cNvPr>
          <p:cNvSpPr>
            <a:spLocks noGrp="1"/>
          </p:cNvSpPr>
          <p:nvPr>
            <p:ph type="title"/>
          </p:nvPr>
        </p:nvSpPr>
        <p:spPr/>
        <p:txBody>
          <a:bodyPr/>
          <a:lstStyle/>
          <a:p>
            <a:r>
              <a:rPr lang="en-GB" dirty="0"/>
              <a:t>Practical support with your work</a:t>
            </a:r>
          </a:p>
        </p:txBody>
      </p:sp>
      <p:sp>
        <p:nvSpPr>
          <p:cNvPr id="4" name="Rectangle 1">
            <a:extLst>
              <a:ext uri="{FF2B5EF4-FFF2-40B4-BE49-F238E27FC236}">
                <a16:creationId xmlns:a16="http://schemas.microsoft.com/office/drawing/2014/main" id="{0C4381FD-5331-693A-4309-979DCDBE8755}"/>
              </a:ext>
            </a:extLst>
          </p:cNvPr>
          <p:cNvSpPr>
            <a:spLocks noGrp="1" noChangeArrowheads="1"/>
          </p:cNvSpPr>
          <p:nvPr>
            <p:ph idx="1"/>
          </p:nvPr>
        </p:nvSpPr>
        <p:spPr bwMode="auto">
          <a:xfrm>
            <a:off x="838200" y="2227126"/>
            <a:ext cx="11223661" cy="354833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6960" tIns="222180" rIns="9144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B0C0C"/>
                </a:solidFill>
                <a:effectLst/>
                <a:latin typeface="GDS Transport"/>
              </a:rPr>
              <a:t>Access to Work could give you a grant to help pay for things like:</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rgbClr val="0B0C0C"/>
                </a:solidFill>
                <a:effectLst/>
                <a:latin typeface="GDS Transport"/>
              </a:rPr>
              <a:t>specialist equipment and assistive software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rgbClr val="0B0C0C"/>
                </a:solidFill>
                <a:effectLst/>
                <a:latin typeface="GDS Transport"/>
              </a:rPr>
              <a:t>support workers, like a BSL interpreter, a job coach or a travel buddy</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rgbClr val="0B0C0C"/>
                </a:solidFill>
                <a:effectLst/>
                <a:latin typeface="GDS Transport"/>
              </a:rPr>
              <a:t>costs of travelling to work, if you cannot use public transport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rgbClr val="0B0C0C"/>
                </a:solidFill>
                <a:effectLst/>
                <a:latin typeface="GDS Transport"/>
              </a:rPr>
              <a:t>adaptations to your vehicle so you can get to work</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rgbClr val="0B0C0C"/>
                </a:solidFill>
                <a:effectLst/>
                <a:latin typeface="GDS Transport"/>
              </a:rPr>
              <a:t>physical changes to your workplace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B0C0C"/>
                </a:solidFill>
                <a:effectLst/>
                <a:latin typeface="GDS Transport"/>
              </a:rPr>
              <a:t>Your workplace can include your home if you work from there some or all of the time.</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B0C0C"/>
                </a:solidFill>
                <a:effectLst/>
                <a:latin typeface="GDS Transport"/>
              </a:rPr>
              <a:t>It does not matter how much you earn. If you get an Access to Work grant, it will not affect any other benefits you get and you will not have to pay it back.</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B0C0C"/>
                </a:solidFill>
                <a:effectLst/>
                <a:latin typeface="GDS Transport"/>
              </a:rPr>
              <a:t>You or your employer may need to pay some costs up front and claim them back later.</a:t>
            </a:r>
            <a:endParaRPr kumimoji="0" lang="en-US" altLang="en-US" sz="1800" b="1" i="0" u="none" strike="noStrike" cap="none" normalizeH="0" baseline="0" dirty="0">
              <a:ln>
                <a:noFill/>
              </a:ln>
              <a:solidFill>
                <a:srgbClr val="0B0C0C"/>
              </a:solidFill>
              <a:effectLst/>
              <a:latin typeface="GDS Transpor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0B0C0C"/>
                </a:solidFill>
                <a:effectLst/>
                <a:latin typeface="GDS Transport"/>
              </a:rPr>
              <a:t>How to apply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1D70B8"/>
                </a:solidFill>
                <a:effectLst/>
                <a:latin typeface="GDS Transport"/>
                <a:hlinkClick r:id="rId2"/>
              </a:rPr>
              <a:t>Check you’re eligible</a:t>
            </a:r>
            <a:r>
              <a:rPr kumimoji="0" lang="en-US" altLang="en-US" sz="1800" b="0" i="0" u="none" strike="noStrike" cap="none" normalizeH="0" baseline="0" dirty="0">
                <a:ln>
                  <a:noFill/>
                </a:ln>
                <a:solidFill>
                  <a:srgbClr val="0B0C0C"/>
                </a:solidFill>
                <a:effectLst/>
                <a:latin typeface="GDS Transport"/>
              </a:rPr>
              <a:t> and then </a:t>
            </a:r>
            <a:r>
              <a:rPr kumimoji="0" lang="en-US" altLang="en-US" sz="1800" b="0" i="0" u="none" strike="noStrike" cap="none" normalizeH="0" baseline="0" dirty="0">
                <a:ln>
                  <a:noFill/>
                </a:ln>
                <a:solidFill>
                  <a:srgbClr val="1D70B8"/>
                </a:solidFill>
                <a:effectLst/>
                <a:latin typeface="GDS Transport"/>
                <a:hlinkClick r:id="rId3"/>
              </a:rPr>
              <a:t>apply for an Access to Work grant</a:t>
            </a:r>
            <a:r>
              <a:rPr kumimoji="0" lang="en-US" altLang="en-US" sz="1800" b="0" i="0" u="none" strike="noStrike" cap="none" normalizeH="0" baseline="0" dirty="0">
                <a:ln>
                  <a:noFill/>
                </a:ln>
                <a:solidFill>
                  <a:srgbClr val="0B0C0C"/>
                </a:solidFill>
                <a:effectLst/>
                <a:latin typeface="GDS Transport"/>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217955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a:extLst>
              <a:ext uri="{FF2B5EF4-FFF2-40B4-BE49-F238E27FC236}">
                <a16:creationId xmlns:a16="http://schemas.microsoft.com/office/drawing/2014/main" id="{E4B92845-B1FB-D96C-0E78-D78179AAC53E}"/>
              </a:ext>
            </a:extLst>
          </p:cNvPr>
          <p:cNvSpPr>
            <a:spLocks noGrp="1"/>
          </p:cNvSpPr>
          <p:nvPr>
            <p:ph type="body" sz="half" idx="4294967295"/>
          </p:nvPr>
        </p:nvSpPr>
        <p:spPr>
          <a:xfrm>
            <a:off x="2182814" y="1439863"/>
            <a:ext cx="3819525" cy="4819650"/>
          </a:xfrm>
        </p:spPr>
        <p:txBody>
          <a:bodyPr/>
          <a:lstStyle/>
          <a:p>
            <a:pPr eaLnBrk="1" hangingPunct="1">
              <a:buFont typeface="Arial" panose="020B0604020202020204" pitchFamily="34" charset="0"/>
              <a:buNone/>
            </a:pPr>
            <a:endParaRPr lang="en-GB" altLang="en-US" sz="1600"/>
          </a:p>
          <a:p>
            <a:pPr eaLnBrk="1" hangingPunct="1">
              <a:buFont typeface="Arial" panose="020B0604020202020204" pitchFamily="34" charset="0"/>
              <a:buNone/>
            </a:pPr>
            <a:endParaRPr lang="en-GB" altLang="en-US" sz="1600"/>
          </a:p>
        </p:txBody>
      </p:sp>
      <p:sp>
        <p:nvSpPr>
          <p:cNvPr id="95235" name="Rectangle 3">
            <a:extLst>
              <a:ext uri="{FF2B5EF4-FFF2-40B4-BE49-F238E27FC236}">
                <a16:creationId xmlns:a16="http://schemas.microsoft.com/office/drawing/2014/main" id="{219F1D20-25E0-84B2-728D-E637ADAA0D12}"/>
              </a:ext>
            </a:extLst>
          </p:cNvPr>
          <p:cNvSpPr>
            <a:spLocks/>
          </p:cNvSpPr>
          <p:nvPr/>
        </p:nvSpPr>
        <p:spPr bwMode="auto">
          <a:xfrm>
            <a:off x="1951038" y="195263"/>
            <a:ext cx="8229600"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C0B5"/>
              </a:buClr>
              <a:buFont typeface="Arial" panose="020B0604020202020204" pitchFamily="34" charset="0"/>
              <a:buChar char="•"/>
              <a:defRPr>
                <a:solidFill>
                  <a:schemeClr val="tx1"/>
                </a:solidFill>
                <a:latin typeface="Arial" panose="020B0604020202020204" pitchFamily="34" charset="0"/>
              </a:defRPr>
            </a:lvl1pPr>
            <a:lvl2pPr marL="742950" indent="-285750">
              <a:spcBef>
                <a:spcPct val="20000"/>
              </a:spcBef>
              <a:buClr>
                <a:srgbClr val="00C0B5"/>
              </a:buClr>
              <a:buFont typeface="Arial" panose="020B0604020202020204" pitchFamily="34" charset="0"/>
              <a:buChar char="–"/>
              <a:defRPr>
                <a:solidFill>
                  <a:schemeClr val="tx1"/>
                </a:solidFill>
                <a:latin typeface="Arial" panose="020B0604020202020204" pitchFamily="34" charset="0"/>
              </a:defRPr>
            </a:lvl2pPr>
            <a:lvl3pPr marL="1143000" indent="-228600">
              <a:spcBef>
                <a:spcPct val="20000"/>
              </a:spcBef>
              <a:buClr>
                <a:srgbClr val="00C0B5"/>
              </a:buClr>
              <a:buFont typeface="Arial" panose="020B0604020202020204" pitchFamily="34" charset="0"/>
              <a:buChar char="•"/>
              <a:defRPr sz="1600">
                <a:solidFill>
                  <a:schemeClr val="tx1"/>
                </a:solidFill>
                <a:latin typeface="Arial" panose="020B0604020202020204" pitchFamily="34" charset="0"/>
              </a:defRPr>
            </a:lvl3pPr>
            <a:lvl4pPr marL="1600200" indent="-228600">
              <a:spcBef>
                <a:spcPct val="20000"/>
              </a:spcBef>
              <a:buClr>
                <a:srgbClr val="00C0B5"/>
              </a:buClr>
              <a:buFont typeface="Arial" panose="020B0604020202020204" pitchFamily="34" charset="0"/>
              <a:buChar char="–"/>
              <a:defRPr sz="1400">
                <a:solidFill>
                  <a:schemeClr val="tx1"/>
                </a:solidFill>
                <a:latin typeface="Arial" panose="020B0604020202020204" pitchFamily="34" charset="0"/>
              </a:defRPr>
            </a:lvl4pPr>
            <a:lvl5pPr marL="2057400" indent="-228600">
              <a:spcBef>
                <a:spcPct val="20000"/>
              </a:spcBef>
              <a:buClr>
                <a:srgbClr val="00C0B5"/>
              </a:buClr>
              <a:buFont typeface="Arial" panose="020B0604020202020204" pitchFamily="34" charset="0"/>
              <a:buChar char="»"/>
              <a:defRPr sz="12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9pPr>
          </a:lstStyle>
          <a:p>
            <a:pPr>
              <a:spcBef>
                <a:spcPct val="0"/>
              </a:spcBef>
              <a:buClrTx/>
              <a:buNone/>
            </a:pPr>
            <a:r>
              <a:rPr lang="en-GB" altLang="en-US" sz="3600">
                <a:solidFill>
                  <a:srgbClr val="000000"/>
                </a:solidFill>
              </a:rPr>
              <a:t>Components and Eligibility</a:t>
            </a:r>
          </a:p>
        </p:txBody>
      </p:sp>
      <p:sp>
        <p:nvSpPr>
          <p:cNvPr id="95236" name="Rectangle 4">
            <a:extLst>
              <a:ext uri="{FF2B5EF4-FFF2-40B4-BE49-F238E27FC236}">
                <a16:creationId xmlns:a16="http://schemas.microsoft.com/office/drawing/2014/main" id="{549FD59D-B112-7FF9-AA3E-69DE658CC176}"/>
              </a:ext>
            </a:extLst>
          </p:cNvPr>
          <p:cNvSpPr>
            <a:spLocks/>
          </p:cNvSpPr>
          <p:nvPr/>
        </p:nvSpPr>
        <p:spPr bwMode="auto">
          <a:xfrm>
            <a:off x="1981201" y="941389"/>
            <a:ext cx="5656263" cy="548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00C0B5"/>
              </a:buClr>
              <a:buFont typeface="Arial" panose="020B0604020202020204" pitchFamily="34" charset="0"/>
              <a:buChar char="•"/>
              <a:defRPr>
                <a:solidFill>
                  <a:schemeClr val="tx1"/>
                </a:solidFill>
                <a:latin typeface="Arial" panose="020B0604020202020204" pitchFamily="34" charset="0"/>
              </a:defRPr>
            </a:lvl1pPr>
            <a:lvl2pPr marL="742950" indent="-285750">
              <a:spcBef>
                <a:spcPct val="20000"/>
              </a:spcBef>
              <a:buClr>
                <a:srgbClr val="00C0B5"/>
              </a:buClr>
              <a:buFont typeface="Arial" panose="020B0604020202020204" pitchFamily="34" charset="0"/>
              <a:buChar char="–"/>
              <a:defRPr>
                <a:solidFill>
                  <a:schemeClr val="tx1"/>
                </a:solidFill>
                <a:latin typeface="Arial" panose="020B0604020202020204" pitchFamily="34" charset="0"/>
              </a:defRPr>
            </a:lvl2pPr>
            <a:lvl3pPr marL="1143000" indent="-228600">
              <a:spcBef>
                <a:spcPct val="20000"/>
              </a:spcBef>
              <a:buClr>
                <a:srgbClr val="00C0B5"/>
              </a:buClr>
              <a:buFont typeface="Arial" panose="020B0604020202020204" pitchFamily="34" charset="0"/>
              <a:buChar char="•"/>
              <a:defRPr sz="1600">
                <a:solidFill>
                  <a:schemeClr val="tx1"/>
                </a:solidFill>
                <a:latin typeface="Arial" panose="020B0604020202020204" pitchFamily="34" charset="0"/>
              </a:defRPr>
            </a:lvl3pPr>
            <a:lvl4pPr marL="1600200" indent="-228600">
              <a:spcBef>
                <a:spcPct val="20000"/>
              </a:spcBef>
              <a:buClr>
                <a:srgbClr val="00C0B5"/>
              </a:buClr>
              <a:buFont typeface="Arial" panose="020B0604020202020204" pitchFamily="34" charset="0"/>
              <a:buChar char="–"/>
              <a:defRPr sz="1400">
                <a:solidFill>
                  <a:schemeClr val="tx1"/>
                </a:solidFill>
                <a:latin typeface="Arial" panose="020B0604020202020204" pitchFamily="34" charset="0"/>
              </a:defRPr>
            </a:lvl4pPr>
            <a:lvl5pPr marL="2057400" indent="-228600">
              <a:spcBef>
                <a:spcPct val="20000"/>
              </a:spcBef>
              <a:buClr>
                <a:srgbClr val="00C0B5"/>
              </a:buClr>
              <a:buFont typeface="Arial" panose="020B0604020202020204" pitchFamily="34" charset="0"/>
              <a:buChar char="»"/>
              <a:defRPr sz="12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9pPr>
          </a:lstStyle>
          <a:p>
            <a:r>
              <a:rPr lang="en-GB" altLang="en-US" sz="2000">
                <a:solidFill>
                  <a:srgbClr val="000000"/>
                </a:solidFill>
              </a:rPr>
              <a:t>PIP will be made up of two components – daily living and mobility</a:t>
            </a:r>
          </a:p>
          <a:p>
            <a:r>
              <a:rPr lang="en-GB" altLang="en-US" sz="2000">
                <a:solidFill>
                  <a:srgbClr val="000000"/>
                </a:solidFill>
              </a:rPr>
              <a:t>Each can be paid at standard rate, or enhanced rate for those with the greatest needs</a:t>
            </a:r>
          </a:p>
          <a:p>
            <a:r>
              <a:rPr lang="en-GB" altLang="en-US" sz="2000">
                <a:solidFill>
                  <a:srgbClr val="000000"/>
                </a:solidFill>
              </a:rPr>
              <a:t>The PIP assessment criteria will consider the </a:t>
            </a:r>
            <a:br>
              <a:rPr lang="en-GB" altLang="en-US" sz="2000">
                <a:solidFill>
                  <a:srgbClr val="000000"/>
                </a:solidFill>
              </a:rPr>
            </a:br>
            <a:r>
              <a:rPr lang="en-GB" altLang="en-US" sz="2000">
                <a:solidFill>
                  <a:srgbClr val="000000"/>
                </a:solidFill>
              </a:rPr>
              <a:t>individuals’ ability to carry out a range of everyday activities</a:t>
            </a:r>
          </a:p>
          <a:p>
            <a:r>
              <a:rPr lang="en-GB" altLang="en-US" sz="2000">
                <a:solidFill>
                  <a:srgbClr val="000000"/>
                </a:solidFill>
              </a:rPr>
              <a:t>Individuals will receive a point score for each activity, depending on how well they can carry them out and the help they need to do them</a:t>
            </a:r>
          </a:p>
          <a:p>
            <a:r>
              <a:rPr lang="en-GB" altLang="en-US" sz="2000">
                <a:solidFill>
                  <a:srgbClr val="000000"/>
                </a:solidFill>
              </a:rPr>
              <a:t>The total scores for each component determine whether a component is payable, and if so, whether at the standard or enhanced rate</a:t>
            </a:r>
          </a:p>
        </p:txBody>
      </p:sp>
      <p:grpSp>
        <p:nvGrpSpPr>
          <p:cNvPr id="95237" name="Group 5">
            <a:extLst>
              <a:ext uri="{FF2B5EF4-FFF2-40B4-BE49-F238E27FC236}">
                <a16:creationId xmlns:a16="http://schemas.microsoft.com/office/drawing/2014/main" id="{FD7AD8C3-56F3-71CF-B176-DDB436E88FF1}"/>
              </a:ext>
            </a:extLst>
          </p:cNvPr>
          <p:cNvGrpSpPr>
            <a:grpSpLocks/>
          </p:cNvGrpSpPr>
          <p:nvPr/>
        </p:nvGrpSpPr>
        <p:grpSpPr bwMode="auto">
          <a:xfrm>
            <a:off x="7637463" y="1592263"/>
            <a:ext cx="3033712" cy="3421062"/>
            <a:chOff x="3851" y="778"/>
            <a:chExt cx="1911" cy="2155"/>
          </a:xfrm>
        </p:grpSpPr>
        <p:sp>
          <p:nvSpPr>
            <p:cNvPr id="95239" name="Rectangle 115">
              <a:extLst>
                <a:ext uri="{FF2B5EF4-FFF2-40B4-BE49-F238E27FC236}">
                  <a16:creationId xmlns:a16="http://schemas.microsoft.com/office/drawing/2014/main" id="{01FC5233-E298-0269-E95C-751115A2CEE6}"/>
                </a:ext>
              </a:extLst>
            </p:cNvPr>
            <p:cNvSpPr>
              <a:spLocks noChangeArrowheads="1"/>
            </p:cNvSpPr>
            <p:nvPr/>
          </p:nvSpPr>
          <p:spPr bwMode="auto">
            <a:xfrm>
              <a:off x="3925" y="1152"/>
              <a:ext cx="624" cy="397"/>
            </a:xfrm>
            <a:prstGeom prst="rect">
              <a:avLst/>
            </a:prstGeom>
            <a:solidFill>
              <a:srgbClr val="00C0B5">
                <a:alpha val="30196"/>
              </a:srgbClr>
            </a:solidFill>
            <a:ln>
              <a:noFill/>
            </a:ln>
            <a:extLst>
              <a:ext uri="{91240B29-F687-4F45-9708-019B960494DF}">
                <a14:hiddenLine xmlns:a14="http://schemas.microsoft.com/office/drawing/2010/main" w="101600">
                  <a:solidFill>
                    <a:srgbClr val="000000"/>
                  </a:solidFill>
                  <a:miter lim="800000"/>
                  <a:headEnd/>
                  <a:tailEnd/>
                </a14:hiddenLine>
              </a:ext>
            </a:extLst>
          </p:spPr>
          <p:txBody>
            <a:bodyPr lIns="0" tIns="0" rIns="0" bIns="0" anchor="ctr"/>
            <a:lstStyle>
              <a:lvl1pPr>
                <a:spcBef>
                  <a:spcPct val="20000"/>
                </a:spcBef>
                <a:buClr>
                  <a:srgbClr val="00C0B5"/>
                </a:buClr>
                <a:buFont typeface="Arial" panose="020B0604020202020204" pitchFamily="34" charset="0"/>
                <a:buChar char="•"/>
                <a:defRPr>
                  <a:solidFill>
                    <a:schemeClr val="tx1"/>
                  </a:solidFill>
                  <a:latin typeface="Arial" panose="020B0604020202020204" pitchFamily="34" charset="0"/>
                </a:defRPr>
              </a:lvl1pPr>
              <a:lvl2pPr marL="742950" indent="-285750">
                <a:spcBef>
                  <a:spcPct val="20000"/>
                </a:spcBef>
                <a:buClr>
                  <a:srgbClr val="00C0B5"/>
                </a:buClr>
                <a:buFont typeface="Arial" panose="020B0604020202020204" pitchFamily="34" charset="0"/>
                <a:buChar char="–"/>
                <a:defRPr>
                  <a:solidFill>
                    <a:schemeClr val="tx1"/>
                  </a:solidFill>
                  <a:latin typeface="Arial" panose="020B0604020202020204" pitchFamily="34" charset="0"/>
                </a:defRPr>
              </a:lvl2pPr>
              <a:lvl3pPr marL="1143000" indent="-228600">
                <a:spcBef>
                  <a:spcPct val="20000"/>
                </a:spcBef>
                <a:buClr>
                  <a:srgbClr val="00C0B5"/>
                </a:buClr>
                <a:buFont typeface="Arial" panose="020B0604020202020204" pitchFamily="34" charset="0"/>
                <a:buChar char="•"/>
                <a:defRPr sz="1600">
                  <a:solidFill>
                    <a:schemeClr val="tx1"/>
                  </a:solidFill>
                  <a:latin typeface="Arial" panose="020B0604020202020204" pitchFamily="34" charset="0"/>
                </a:defRPr>
              </a:lvl3pPr>
              <a:lvl4pPr marL="1600200" indent="-228600">
                <a:spcBef>
                  <a:spcPct val="20000"/>
                </a:spcBef>
                <a:buClr>
                  <a:srgbClr val="00C0B5"/>
                </a:buClr>
                <a:buFont typeface="Arial" panose="020B0604020202020204" pitchFamily="34" charset="0"/>
                <a:buChar char="–"/>
                <a:defRPr sz="1400">
                  <a:solidFill>
                    <a:schemeClr val="tx1"/>
                  </a:solidFill>
                  <a:latin typeface="Arial" panose="020B0604020202020204" pitchFamily="34" charset="0"/>
                </a:defRPr>
              </a:lvl4pPr>
              <a:lvl5pPr marL="2057400" indent="-228600">
                <a:spcBef>
                  <a:spcPct val="20000"/>
                </a:spcBef>
                <a:buClr>
                  <a:srgbClr val="00C0B5"/>
                </a:buClr>
                <a:buFont typeface="Arial" panose="020B0604020202020204" pitchFamily="34" charset="0"/>
                <a:buChar char="»"/>
                <a:defRPr sz="1200">
                  <a:solidFill>
                    <a:schemeClr val="tx1"/>
                  </a:solidFill>
                  <a:latin typeface="Arial" panose="020B0604020202020204" pitchFamily="34" charset="0"/>
                </a:defRPr>
              </a:lvl5pPr>
              <a:lvl6pPr marL="2514600" indent="-228600" defTabSz="4572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6pPr>
              <a:lvl7pPr marL="2971800" indent="-228600" defTabSz="4572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7pPr>
              <a:lvl8pPr marL="3429000" indent="-228600" defTabSz="4572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8pPr>
              <a:lvl9pPr marL="3886200" indent="-228600" defTabSz="4572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9pPr>
            </a:lstStyle>
            <a:p>
              <a:pPr algn="ctr" eaLnBrk="1" hangingPunct="1">
                <a:spcBef>
                  <a:spcPct val="0"/>
                </a:spcBef>
                <a:buClrTx/>
                <a:buFontTx/>
                <a:buNone/>
              </a:pPr>
              <a:r>
                <a:rPr lang="en-GB" altLang="en-US" sz="1100">
                  <a:solidFill>
                    <a:srgbClr val="000000"/>
                  </a:solidFill>
                  <a:ea typeface="MS PGothic" panose="020B0600070205080204" pitchFamily="34" charset="-128"/>
                  <a:cs typeface="Arial" panose="020B0604020202020204" pitchFamily="34" charset="0"/>
                </a:rPr>
                <a:t>Enhanced</a:t>
              </a:r>
            </a:p>
          </p:txBody>
        </p:sp>
        <p:sp>
          <p:nvSpPr>
            <p:cNvPr id="95240" name="Rectangle 115">
              <a:extLst>
                <a:ext uri="{FF2B5EF4-FFF2-40B4-BE49-F238E27FC236}">
                  <a16:creationId xmlns:a16="http://schemas.microsoft.com/office/drawing/2014/main" id="{052016B1-583A-3A17-E31B-4D6D4D7E9305}"/>
                </a:ext>
              </a:extLst>
            </p:cNvPr>
            <p:cNvSpPr>
              <a:spLocks noChangeArrowheads="1"/>
            </p:cNvSpPr>
            <p:nvPr/>
          </p:nvSpPr>
          <p:spPr bwMode="auto">
            <a:xfrm>
              <a:off x="3925" y="1549"/>
              <a:ext cx="624" cy="692"/>
            </a:xfrm>
            <a:prstGeom prst="rect">
              <a:avLst/>
            </a:prstGeom>
            <a:solidFill>
              <a:srgbClr val="00C0B5">
                <a:alpha val="70195"/>
              </a:srgbClr>
            </a:solidFill>
            <a:ln>
              <a:noFill/>
            </a:ln>
            <a:extLst>
              <a:ext uri="{91240B29-F687-4F45-9708-019B960494DF}">
                <a14:hiddenLine xmlns:a14="http://schemas.microsoft.com/office/drawing/2010/main" w="101600">
                  <a:solidFill>
                    <a:srgbClr val="000000"/>
                  </a:solidFill>
                  <a:miter lim="800000"/>
                  <a:headEnd/>
                  <a:tailEnd/>
                </a14:hiddenLine>
              </a:ext>
            </a:extLst>
          </p:spPr>
          <p:txBody>
            <a:bodyPr anchor="ctr"/>
            <a:lstStyle>
              <a:lvl1pPr>
                <a:spcBef>
                  <a:spcPct val="20000"/>
                </a:spcBef>
                <a:buClr>
                  <a:srgbClr val="00C0B5"/>
                </a:buClr>
                <a:buFont typeface="Arial" panose="020B0604020202020204" pitchFamily="34" charset="0"/>
                <a:buChar char="•"/>
                <a:defRPr>
                  <a:solidFill>
                    <a:schemeClr val="tx1"/>
                  </a:solidFill>
                  <a:latin typeface="Arial" panose="020B0604020202020204" pitchFamily="34" charset="0"/>
                </a:defRPr>
              </a:lvl1pPr>
              <a:lvl2pPr marL="742950" indent="-285750">
                <a:spcBef>
                  <a:spcPct val="20000"/>
                </a:spcBef>
                <a:buClr>
                  <a:srgbClr val="00C0B5"/>
                </a:buClr>
                <a:buFont typeface="Arial" panose="020B0604020202020204" pitchFamily="34" charset="0"/>
                <a:buChar char="–"/>
                <a:defRPr>
                  <a:solidFill>
                    <a:schemeClr val="tx1"/>
                  </a:solidFill>
                  <a:latin typeface="Arial" panose="020B0604020202020204" pitchFamily="34" charset="0"/>
                </a:defRPr>
              </a:lvl2pPr>
              <a:lvl3pPr marL="1143000" indent="-228600">
                <a:spcBef>
                  <a:spcPct val="20000"/>
                </a:spcBef>
                <a:buClr>
                  <a:srgbClr val="00C0B5"/>
                </a:buClr>
                <a:buFont typeface="Arial" panose="020B0604020202020204" pitchFamily="34" charset="0"/>
                <a:buChar char="•"/>
                <a:defRPr sz="1600">
                  <a:solidFill>
                    <a:schemeClr val="tx1"/>
                  </a:solidFill>
                  <a:latin typeface="Arial" panose="020B0604020202020204" pitchFamily="34" charset="0"/>
                </a:defRPr>
              </a:lvl3pPr>
              <a:lvl4pPr marL="1600200" indent="-228600">
                <a:spcBef>
                  <a:spcPct val="20000"/>
                </a:spcBef>
                <a:buClr>
                  <a:srgbClr val="00C0B5"/>
                </a:buClr>
                <a:buFont typeface="Arial" panose="020B0604020202020204" pitchFamily="34" charset="0"/>
                <a:buChar char="–"/>
                <a:defRPr sz="1400">
                  <a:solidFill>
                    <a:schemeClr val="tx1"/>
                  </a:solidFill>
                  <a:latin typeface="Arial" panose="020B0604020202020204" pitchFamily="34" charset="0"/>
                </a:defRPr>
              </a:lvl4pPr>
              <a:lvl5pPr marL="2057400" indent="-228600">
                <a:spcBef>
                  <a:spcPct val="20000"/>
                </a:spcBef>
                <a:buClr>
                  <a:srgbClr val="00C0B5"/>
                </a:buClr>
                <a:buFont typeface="Arial" panose="020B0604020202020204" pitchFamily="34" charset="0"/>
                <a:buChar char="»"/>
                <a:defRPr sz="1200">
                  <a:solidFill>
                    <a:schemeClr val="tx1"/>
                  </a:solidFill>
                  <a:latin typeface="Arial" panose="020B0604020202020204" pitchFamily="34" charset="0"/>
                </a:defRPr>
              </a:lvl5pPr>
              <a:lvl6pPr marL="2514600" indent="-228600" defTabSz="4572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6pPr>
              <a:lvl7pPr marL="2971800" indent="-228600" defTabSz="4572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7pPr>
              <a:lvl8pPr marL="3429000" indent="-228600" defTabSz="4572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8pPr>
              <a:lvl9pPr marL="3886200" indent="-228600" defTabSz="4572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9pPr>
            </a:lstStyle>
            <a:p>
              <a:pPr algn="ctr" eaLnBrk="1" hangingPunct="1">
                <a:spcBef>
                  <a:spcPct val="0"/>
                </a:spcBef>
                <a:buClrTx/>
                <a:buFontTx/>
                <a:buNone/>
              </a:pPr>
              <a:r>
                <a:rPr lang="en-GB" altLang="en-US" sz="1100">
                  <a:solidFill>
                    <a:srgbClr val="000000"/>
                  </a:solidFill>
                  <a:ea typeface="MS PGothic" panose="020B0600070205080204" pitchFamily="34" charset="-128"/>
                  <a:cs typeface="Arial" panose="020B0604020202020204" pitchFamily="34" charset="0"/>
                </a:rPr>
                <a:t>Standard</a:t>
              </a:r>
            </a:p>
          </p:txBody>
        </p:sp>
        <p:sp>
          <p:nvSpPr>
            <p:cNvPr id="95241" name="Rectangle 115">
              <a:extLst>
                <a:ext uri="{FF2B5EF4-FFF2-40B4-BE49-F238E27FC236}">
                  <a16:creationId xmlns:a16="http://schemas.microsoft.com/office/drawing/2014/main" id="{2A11A514-6193-8AE9-EA73-C2C15CBE8261}"/>
                </a:ext>
              </a:extLst>
            </p:cNvPr>
            <p:cNvSpPr>
              <a:spLocks noChangeArrowheads="1"/>
            </p:cNvSpPr>
            <p:nvPr/>
          </p:nvSpPr>
          <p:spPr bwMode="auto">
            <a:xfrm>
              <a:off x="4578" y="1152"/>
              <a:ext cx="625" cy="397"/>
            </a:xfrm>
            <a:prstGeom prst="rect">
              <a:avLst/>
            </a:prstGeom>
            <a:solidFill>
              <a:srgbClr val="513184">
                <a:alpha val="30196"/>
              </a:srgbClr>
            </a:solidFill>
            <a:ln>
              <a:noFill/>
            </a:ln>
            <a:extLst>
              <a:ext uri="{91240B29-F687-4F45-9708-019B960494DF}">
                <a14:hiddenLine xmlns:a14="http://schemas.microsoft.com/office/drawing/2010/main" w="101600">
                  <a:solidFill>
                    <a:srgbClr val="000000"/>
                  </a:solidFill>
                  <a:miter lim="800000"/>
                  <a:headEnd/>
                  <a:tailEnd/>
                </a14:hiddenLine>
              </a:ext>
            </a:extLst>
          </p:spPr>
          <p:txBody>
            <a:bodyPr lIns="0" tIns="0" rIns="0" bIns="0" anchor="ctr"/>
            <a:lstStyle>
              <a:lvl1pPr>
                <a:spcBef>
                  <a:spcPct val="20000"/>
                </a:spcBef>
                <a:buClr>
                  <a:srgbClr val="00C0B5"/>
                </a:buClr>
                <a:buFont typeface="Arial" panose="020B0604020202020204" pitchFamily="34" charset="0"/>
                <a:buChar char="•"/>
                <a:defRPr>
                  <a:solidFill>
                    <a:schemeClr val="tx1"/>
                  </a:solidFill>
                  <a:latin typeface="Arial" panose="020B0604020202020204" pitchFamily="34" charset="0"/>
                </a:defRPr>
              </a:lvl1pPr>
              <a:lvl2pPr marL="742950" indent="-285750">
                <a:spcBef>
                  <a:spcPct val="20000"/>
                </a:spcBef>
                <a:buClr>
                  <a:srgbClr val="00C0B5"/>
                </a:buClr>
                <a:buFont typeface="Arial" panose="020B0604020202020204" pitchFamily="34" charset="0"/>
                <a:buChar char="–"/>
                <a:defRPr>
                  <a:solidFill>
                    <a:schemeClr val="tx1"/>
                  </a:solidFill>
                  <a:latin typeface="Arial" panose="020B0604020202020204" pitchFamily="34" charset="0"/>
                </a:defRPr>
              </a:lvl2pPr>
              <a:lvl3pPr marL="1143000" indent="-228600">
                <a:spcBef>
                  <a:spcPct val="20000"/>
                </a:spcBef>
                <a:buClr>
                  <a:srgbClr val="00C0B5"/>
                </a:buClr>
                <a:buFont typeface="Arial" panose="020B0604020202020204" pitchFamily="34" charset="0"/>
                <a:buChar char="•"/>
                <a:defRPr sz="1600">
                  <a:solidFill>
                    <a:schemeClr val="tx1"/>
                  </a:solidFill>
                  <a:latin typeface="Arial" panose="020B0604020202020204" pitchFamily="34" charset="0"/>
                </a:defRPr>
              </a:lvl3pPr>
              <a:lvl4pPr marL="1600200" indent="-228600">
                <a:spcBef>
                  <a:spcPct val="20000"/>
                </a:spcBef>
                <a:buClr>
                  <a:srgbClr val="00C0B5"/>
                </a:buClr>
                <a:buFont typeface="Arial" panose="020B0604020202020204" pitchFamily="34" charset="0"/>
                <a:buChar char="–"/>
                <a:defRPr sz="1400">
                  <a:solidFill>
                    <a:schemeClr val="tx1"/>
                  </a:solidFill>
                  <a:latin typeface="Arial" panose="020B0604020202020204" pitchFamily="34" charset="0"/>
                </a:defRPr>
              </a:lvl4pPr>
              <a:lvl5pPr marL="2057400" indent="-228600">
                <a:spcBef>
                  <a:spcPct val="20000"/>
                </a:spcBef>
                <a:buClr>
                  <a:srgbClr val="00C0B5"/>
                </a:buClr>
                <a:buFont typeface="Arial" panose="020B0604020202020204" pitchFamily="34" charset="0"/>
                <a:buChar char="»"/>
                <a:defRPr sz="1200">
                  <a:solidFill>
                    <a:schemeClr val="tx1"/>
                  </a:solidFill>
                  <a:latin typeface="Arial" panose="020B0604020202020204" pitchFamily="34" charset="0"/>
                </a:defRPr>
              </a:lvl5pPr>
              <a:lvl6pPr marL="2514600" indent="-228600" defTabSz="4572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6pPr>
              <a:lvl7pPr marL="2971800" indent="-228600" defTabSz="4572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7pPr>
              <a:lvl8pPr marL="3429000" indent="-228600" defTabSz="4572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8pPr>
              <a:lvl9pPr marL="3886200" indent="-228600" defTabSz="4572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9pPr>
            </a:lstStyle>
            <a:p>
              <a:pPr algn="ctr" eaLnBrk="1" hangingPunct="1">
                <a:spcBef>
                  <a:spcPct val="0"/>
                </a:spcBef>
                <a:buClrTx/>
                <a:buFontTx/>
                <a:buNone/>
              </a:pPr>
              <a:r>
                <a:rPr lang="en-GB" altLang="en-US" sz="1100">
                  <a:solidFill>
                    <a:srgbClr val="000000"/>
                  </a:solidFill>
                  <a:ea typeface="MS PGothic" panose="020B0600070205080204" pitchFamily="34" charset="-128"/>
                  <a:cs typeface="Arial" panose="020B0604020202020204" pitchFamily="34" charset="0"/>
                </a:rPr>
                <a:t>Enhanced</a:t>
              </a:r>
            </a:p>
          </p:txBody>
        </p:sp>
        <p:sp>
          <p:nvSpPr>
            <p:cNvPr id="95242" name="Rectangle 115">
              <a:extLst>
                <a:ext uri="{FF2B5EF4-FFF2-40B4-BE49-F238E27FC236}">
                  <a16:creationId xmlns:a16="http://schemas.microsoft.com/office/drawing/2014/main" id="{726391C1-C9A4-C021-C793-56B6B70A29D1}"/>
                </a:ext>
              </a:extLst>
            </p:cNvPr>
            <p:cNvSpPr>
              <a:spLocks noChangeArrowheads="1"/>
            </p:cNvSpPr>
            <p:nvPr/>
          </p:nvSpPr>
          <p:spPr bwMode="auto">
            <a:xfrm>
              <a:off x="4578" y="1549"/>
              <a:ext cx="625" cy="692"/>
            </a:xfrm>
            <a:prstGeom prst="rect">
              <a:avLst/>
            </a:prstGeom>
            <a:solidFill>
              <a:srgbClr val="634893">
                <a:alpha val="70195"/>
              </a:srgbClr>
            </a:solidFill>
            <a:ln>
              <a:noFill/>
            </a:ln>
            <a:extLst>
              <a:ext uri="{91240B29-F687-4F45-9708-019B960494DF}">
                <a14:hiddenLine xmlns:a14="http://schemas.microsoft.com/office/drawing/2010/main" w="101600">
                  <a:solidFill>
                    <a:srgbClr val="000000"/>
                  </a:solidFill>
                  <a:miter lim="800000"/>
                  <a:headEnd/>
                  <a:tailEnd/>
                </a14:hiddenLine>
              </a:ext>
            </a:extLst>
          </p:spPr>
          <p:txBody>
            <a:bodyPr anchor="ctr"/>
            <a:lstStyle>
              <a:lvl1pPr>
                <a:spcBef>
                  <a:spcPct val="20000"/>
                </a:spcBef>
                <a:buClr>
                  <a:srgbClr val="00C0B5"/>
                </a:buClr>
                <a:buFont typeface="Arial" panose="020B0604020202020204" pitchFamily="34" charset="0"/>
                <a:buChar char="•"/>
                <a:defRPr>
                  <a:solidFill>
                    <a:schemeClr val="tx1"/>
                  </a:solidFill>
                  <a:latin typeface="Arial" panose="020B0604020202020204" pitchFamily="34" charset="0"/>
                </a:defRPr>
              </a:lvl1pPr>
              <a:lvl2pPr marL="742950" indent="-285750">
                <a:spcBef>
                  <a:spcPct val="20000"/>
                </a:spcBef>
                <a:buClr>
                  <a:srgbClr val="00C0B5"/>
                </a:buClr>
                <a:buFont typeface="Arial" panose="020B0604020202020204" pitchFamily="34" charset="0"/>
                <a:buChar char="–"/>
                <a:defRPr>
                  <a:solidFill>
                    <a:schemeClr val="tx1"/>
                  </a:solidFill>
                  <a:latin typeface="Arial" panose="020B0604020202020204" pitchFamily="34" charset="0"/>
                </a:defRPr>
              </a:lvl2pPr>
              <a:lvl3pPr marL="1143000" indent="-228600">
                <a:spcBef>
                  <a:spcPct val="20000"/>
                </a:spcBef>
                <a:buClr>
                  <a:srgbClr val="00C0B5"/>
                </a:buClr>
                <a:buFont typeface="Arial" panose="020B0604020202020204" pitchFamily="34" charset="0"/>
                <a:buChar char="•"/>
                <a:defRPr sz="1600">
                  <a:solidFill>
                    <a:schemeClr val="tx1"/>
                  </a:solidFill>
                  <a:latin typeface="Arial" panose="020B0604020202020204" pitchFamily="34" charset="0"/>
                </a:defRPr>
              </a:lvl3pPr>
              <a:lvl4pPr marL="1600200" indent="-228600">
                <a:spcBef>
                  <a:spcPct val="20000"/>
                </a:spcBef>
                <a:buClr>
                  <a:srgbClr val="00C0B5"/>
                </a:buClr>
                <a:buFont typeface="Arial" panose="020B0604020202020204" pitchFamily="34" charset="0"/>
                <a:buChar char="–"/>
                <a:defRPr sz="1400">
                  <a:solidFill>
                    <a:schemeClr val="tx1"/>
                  </a:solidFill>
                  <a:latin typeface="Arial" panose="020B0604020202020204" pitchFamily="34" charset="0"/>
                </a:defRPr>
              </a:lvl4pPr>
              <a:lvl5pPr marL="2057400" indent="-228600">
                <a:spcBef>
                  <a:spcPct val="20000"/>
                </a:spcBef>
                <a:buClr>
                  <a:srgbClr val="00C0B5"/>
                </a:buClr>
                <a:buFont typeface="Arial" panose="020B0604020202020204" pitchFamily="34" charset="0"/>
                <a:buChar char="»"/>
                <a:defRPr sz="1200">
                  <a:solidFill>
                    <a:schemeClr val="tx1"/>
                  </a:solidFill>
                  <a:latin typeface="Arial" panose="020B0604020202020204" pitchFamily="34" charset="0"/>
                </a:defRPr>
              </a:lvl5pPr>
              <a:lvl6pPr marL="2514600" indent="-228600" defTabSz="4572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6pPr>
              <a:lvl7pPr marL="2971800" indent="-228600" defTabSz="4572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7pPr>
              <a:lvl8pPr marL="3429000" indent="-228600" defTabSz="4572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8pPr>
              <a:lvl9pPr marL="3886200" indent="-228600" defTabSz="4572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9pPr>
            </a:lstStyle>
            <a:p>
              <a:pPr algn="ctr" eaLnBrk="1" hangingPunct="1">
                <a:spcBef>
                  <a:spcPct val="0"/>
                </a:spcBef>
                <a:buClrTx/>
                <a:buFontTx/>
                <a:buNone/>
              </a:pPr>
              <a:r>
                <a:rPr lang="en-GB" altLang="en-US" sz="1100">
                  <a:solidFill>
                    <a:srgbClr val="000000"/>
                  </a:solidFill>
                  <a:ea typeface="MS PGothic" panose="020B0600070205080204" pitchFamily="34" charset="-128"/>
                  <a:cs typeface="Arial" panose="020B0604020202020204" pitchFamily="34" charset="0"/>
                </a:rPr>
                <a:t>Standard</a:t>
              </a:r>
            </a:p>
          </p:txBody>
        </p:sp>
        <p:sp>
          <p:nvSpPr>
            <p:cNvPr id="95243" name="Text Box 10">
              <a:extLst>
                <a:ext uri="{FF2B5EF4-FFF2-40B4-BE49-F238E27FC236}">
                  <a16:creationId xmlns:a16="http://schemas.microsoft.com/office/drawing/2014/main" id="{4E63F1A1-F78A-E324-44B8-D55FFD1DDDE2}"/>
                </a:ext>
              </a:extLst>
            </p:cNvPr>
            <p:cNvSpPr txBox="1">
              <a:spLocks noChangeArrowheads="1"/>
            </p:cNvSpPr>
            <p:nvPr/>
          </p:nvSpPr>
          <p:spPr bwMode="auto">
            <a:xfrm>
              <a:off x="3851" y="778"/>
              <a:ext cx="761" cy="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00C0B5"/>
                </a:buClr>
                <a:buFont typeface="Arial" panose="020B0604020202020204" pitchFamily="34" charset="0"/>
                <a:buChar char="•"/>
                <a:defRPr>
                  <a:solidFill>
                    <a:schemeClr val="tx1"/>
                  </a:solidFill>
                  <a:latin typeface="Arial" panose="020B0604020202020204" pitchFamily="34" charset="0"/>
                </a:defRPr>
              </a:lvl1pPr>
              <a:lvl2pPr marL="742950" indent="-285750">
                <a:spcBef>
                  <a:spcPct val="20000"/>
                </a:spcBef>
                <a:buClr>
                  <a:srgbClr val="00C0B5"/>
                </a:buClr>
                <a:buFont typeface="Arial" panose="020B0604020202020204" pitchFamily="34" charset="0"/>
                <a:buChar char="–"/>
                <a:defRPr>
                  <a:solidFill>
                    <a:schemeClr val="tx1"/>
                  </a:solidFill>
                  <a:latin typeface="Arial" panose="020B0604020202020204" pitchFamily="34" charset="0"/>
                </a:defRPr>
              </a:lvl2pPr>
              <a:lvl3pPr marL="1143000" indent="-228600">
                <a:spcBef>
                  <a:spcPct val="20000"/>
                </a:spcBef>
                <a:buClr>
                  <a:srgbClr val="00C0B5"/>
                </a:buClr>
                <a:buFont typeface="Arial" panose="020B0604020202020204" pitchFamily="34" charset="0"/>
                <a:buChar char="•"/>
                <a:defRPr sz="1600">
                  <a:solidFill>
                    <a:schemeClr val="tx1"/>
                  </a:solidFill>
                  <a:latin typeface="Arial" panose="020B0604020202020204" pitchFamily="34" charset="0"/>
                </a:defRPr>
              </a:lvl3pPr>
              <a:lvl4pPr marL="1600200" indent="-228600">
                <a:spcBef>
                  <a:spcPct val="20000"/>
                </a:spcBef>
                <a:buClr>
                  <a:srgbClr val="00C0B5"/>
                </a:buClr>
                <a:buFont typeface="Arial" panose="020B0604020202020204" pitchFamily="34" charset="0"/>
                <a:buChar char="–"/>
                <a:defRPr sz="1400">
                  <a:solidFill>
                    <a:schemeClr val="tx1"/>
                  </a:solidFill>
                  <a:latin typeface="Arial" panose="020B0604020202020204" pitchFamily="34" charset="0"/>
                </a:defRPr>
              </a:lvl4pPr>
              <a:lvl5pPr marL="2057400" indent="-228600">
                <a:spcBef>
                  <a:spcPct val="20000"/>
                </a:spcBef>
                <a:buClr>
                  <a:srgbClr val="00C0B5"/>
                </a:buClr>
                <a:buFont typeface="Arial" panose="020B0604020202020204" pitchFamily="34" charset="0"/>
                <a:buChar char="»"/>
                <a:defRPr sz="12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9pPr>
            </a:lstStyle>
            <a:p>
              <a:pPr algn="ctr">
                <a:spcBef>
                  <a:spcPct val="0"/>
                </a:spcBef>
                <a:buClrTx/>
                <a:buNone/>
              </a:pPr>
              <a:r>
                <a:rPr lang="en-GB" altLang="en-US" sz="1500" b="1">
                  <a:solidFill>
                    <a:srgbClr val="000000"/>
                  </a:solidFill>
                  <a:ea typeface="MS PGothic" panose="020B0600070205080204" pitchFamily="34" charset="-128"/>
                </a:rPr>
                <a:t>Daily Living</a:t>
              </a:r>
            </a:p>
          </p:txBody>
        </p:sp>
        <p:sp>
          <p:nvSpPr>
            <p:cNvPr id="95244" name="Text Box 11">
              <a:extLst>
                <a:ext uri="{FF2B5EF4-FFF2-40B4-BE49-F238E27FC236}">
                  <a16:creationId xmlns:a16="http://schemas.microsoft.com/office/drawing/2014/main" id="{8E4BD39C-272A-A0BE-67E9-6B117E0251D4}"/>
                </a:ext>
              </a:extLst>
            </p:cNvPr>
            <p:cNvSpPr txBox="1">
              <a:spLocks noChangeArrowheads="1"/>
            </p:cNvSpPr>
            <p:nvPr/>
          </p:nvSpPr>
          <p:spPr bwMode="auto">
            <a:xfrm>
              <a:off x="4511" y="906"/>
              <a:ext cx="761" cy="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00C0B5"/>
                </a:buClr>
                <a:buFont typeface="Arial" panose="020B0604020202020204" pitchFamily="34" charset="0"/>
                <a:buChar char="•"/>
                <a:defRPr>
                  <a:solidFill>
                    <a:schemeClr val="tx1"/>
                  </a:solidFill>
                  <a:latin typeface="Arial" panose="020B0604020202020204" pitchFamily="34" charset="0"/>
                </a:defRPr>
              </a:lvl1pPr>
              <a:lvl2pPr marL="742950" indent="-285750">
                <a:spcBef>
                  <a:spcPct val="20000"/>
                </a:spcBef>
                <a:buClr>
                  <a:srgbClr val="00C0B5"/>
                </a:buClr>
                <a:buFont typeface="Arial" panose="020B0604020202020204" pitchFamily="34" charset="0"/>
                <a:buChar char="–"/>
                <a:defRPr>
                  <a:solidFill>
                    <a:schemeClr val="tx1"/>
                  </a:solidFill>
                  <a:latin typeface="Arial" panose="020B0604020202020204" pitchFamily="34" charset="0"/>
                </a:defRPr>
              </a:lvl2pPr>
              <a:lvl3pPr marL="1143000" indent="-228600">
                <a:spcBef>
                  <a:spcPct val="20000"/>
                </a:spcBef>
                <a:buClr>
                  <a:srgbClr val="00C0B5"/>
                </a:buClr>
                <a:buFont typeface="Arial" panose="020B0604020202020204" pitchFamily="34" charset="0"/>
                <a:buChar char="•"/>
                <a:defRPr sz="1600">
                  <a:solidFill>
                    <a:schemeClr val="tx1"/>
                  </a:solidFill>
                  <a:latin typeface="Arial" panose="020B0604020202020204" pitchFamily="34" charset="0"/>
                </a:defRPr>
              </a:lvl3pPr>
              <a:lvl4pPr marL="1600200" indent="-228600">
                <a:spcBef>
                  <a:spcPct val="20000"/>
                </a:spcBef>
                <a:buClr>
                  <a:srgbClr val="00C0B5"/>
                </a:buClr>
                <a:buFont typeface="Arial" panose="020B0604020202020204" pitchFamily="34" charset="0"/>
                <a:buChar char="–"/>
                <a:defRPr sz="1400">
                  <a:solidFill>
                    <a:schemeClr val="tx1"/>
                  </a:solidFill>
                  <a:latin typeface="Arial" panose="020B0604020202020204" pitchFamily="34" charset="0"/>
                </a:defRPr>
              </a:lvl4pPr>
              <a:lvl5pPr marL="2057400" indent="-228600">
                <a:spcBef>
                  <a:spcPct val="20000"/>
                </a:spcBef>
                <a:buClr>
                  <a:srgbClr val="00C0B5"/>
                </a:buClr>
                <a:buFont typeface="Arial" panose="020B0604020202020204" pitchFamily="34" charset="0"/>
                <a:buChar char="»"/>
                <a:defRPr sz="12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9pPr>
            </a:lstStyle>
            <a:p>
              <a:pPr algn="ctr">
                <a:spcBef>
                  <a:spcPct val="0"/>
                </a:spcBef>
                <a:buClrTx/>
                <a:buNone/>
              </a:pPr>
              <a:r>
                <a:rPr lang="en-GB" altLang="en-US" sz="1500" b="1">
                  <a:solidFill>
                    <a:srgbClr val="000000"/>
                  </a:solidFill>
                  <a:ea typeface="MS PGothic" panose="020B0600070205080204" pitchFamily="34" charset="-128"/>
                </a:rPr>
                <a:t>Mobility</a:t>
              </a:r>
            </a:p>
          </p:txBody>
        </p:sp>
        <p:sp>
          <p:nvSpPr>
            <p:cNvPr id="95245" name="Text Box 12">
              <a:extLst>
                <a:ext uri="{FF2B5EF4-FFF2-40B4-BE49-F238E27FC236}">
                  <a16:creationId xmlns:a16="http://schemas.microsoft.com/office/drawing/2014/main" id="{6C0C1B3C-3FD2-B08C-5750-40C560637645}"/>
                </a:ext>
              </a:extLst>
            </p:cNvPr>
            <p:cNvSpPr txBox="1">
              <a:spLocks noChangeArrowheads="1"/>
            </p:cNvSpPr>
            <p:nvPr/>
          </p:nvSpPr>
          <p:spPr bwMode="auto">
            <a:xfrm>
              <a:off x="5197" y="2113"/>
              <a:ext cx="52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rgbClr val="00C0B5"/>
                </a:buClr>
                <a:buFont typeface="Arial" panose="020B0604020202020204" pitchFamily="34" charset="0"/>
                <a:buChar char="•"/>
                <a:defRPr>
                  <a:solidFill>
                    <a:schemeClr val="tx1"/>
                  </a:solidFill>
                  <a:latin typeface="Arial" panose="020B0604020202020204" pitchFamily="34" charset="0"/>
                </a:defRPr>
              </a:lvl1pPr>
              <a:lvl2pPr marL="742950" indent="-285750">
                <a:spcBef>
                  <a:spcPct val="20000"/>
                </a:spcBef>
                <a:buClr>
                  <a:srgbClr val="00C0B5"/>
                </a:buClr>
                <a:buFont typeface="Arial" panose="020B0604020202020204" pitchFamily="34" charset="0"/>
                <a:buChar char="–"/>
                <a:defRPr>
                  <a:solidFill>
                    <a:schemeClr val="tx1"/>
                  </a:solidFill>
                  <a:latin typeface="Arial" panose="020B0604020202020204" pitchFamily="34" charset="0"/>
                </a:defRPr>
              </a:lvl2pPr>
              <a:lvl3pPr marL="1143000" indent="-228600">
                <a:spcBef>
                  <a:spcPct val="20000"/>
                </a:spcBef>
                <a:buClr>
                  <a:srgbClr val="00C0B5"/>
                </a:buClr>
                <a:buFont typeface="Arial" panose="020B0604020202020204" pitchFamily="34" charset="0"/>
                <a:buChar char="•"/>
                <a:defRPr sz="1600">
                  <a:solidFill>
                    <a:schemeClr val="tx1"/>
                  </a:solidFill>
                  <a:latin typeface="Arial" panose="020B0604020202020204" pitchFamily="34" charset="0"/>
                </a:defRPr>
              </a:lvl3pPr>
              <a:lvl4pPr marL="1600200" indent="-228600">
                <a:spcBef>
                  <a:spcPct val="20000"/>
                </a:spcBef>
                <a:buClr>
                  <a:srgbClr val="00C0B5"/>
                </a:buClr>
                <a:buFont typeface="Arial" panose="020B0604020202020204" pitchFamily="34" charset="0"/>
                <a:buChar char="–"/>
                <a:defRPr sz="1400">
                  <a:solidFill>
                    <a:schemeClr val="tx1"/>
                  </a:solidFill>
                  <a:latin typeface="Arial" panose="020B0604020202020204" pitchFamily="34" charset="0"/>
                </a:defRPr>
              </a:lvl4pPr>
              <a:lvl5pPr marL="2057400" indent="-228600">
                <a:spcBef>
                  <a:spcPct val="20000"/>
                </a:spcBef>
                <a:buClr>
                  <a:srgbClr val="00C0B5"/>
                </a:buClr>
                <a:buFont typeface="Arial" panose="020B0604020202020204" pitchFamily="34" charset="0"/>
                <a:buChar char="»"/>
                <a:defRPr sz="12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9pPr>
            </a:lstStyle>
            <a:p>
              <a:pPr>
                <a:spcBef>
                  <a:spcPct val="0"/>
                </a:spcBef>
                <a:buClrTx/>
                <a:buNone/>
              </a:pPr>
              <a:r>
                <a:rPr lang="en-GB" altLang="en-US" b="1">
                  <a:solidFill>
                    <a:srgbClr val="000000"/>
                  </a:solidFill>
                </a:rPr>
                <a:t>8 </a:t>
              </a:r>
              <a:r>
                <a:rPr lang="en-GB" altLang="en-US" sz="1200" b="1">
                  <a:solidFill>
                    <a:srgbClr val="000000"/>
                  </a:solidFill>
                </a:rPr>
                <a:t>points</a:t>
              </a:r>
            </a:p>
          </p:txBody>
        </p:sp>
        <p:sp>
          <p:nvSpPr>
            <p:cNvPr id="95246" name="Text Box 13">
              <a:extLst>
                <a:ext uri="{FF2B5EF4-FFF2-40B4-BE49-F238E27FC236}">
                  <a16:creationId xmlns:a16="http://schemas.microsoft.com/office/drawing/2014/main" id="{D6066466-E6F9-4EE8-94DE-0FA8D69B6C5D}"/>
                </a:ext>
              </a:extLst>
            </p:cNvPr>
            <p:cNvSpPr txBox="1">
              <a:spLocks noChangeArrowheads="1"/>
            </p:cNvSpPr>
            <p:nvPr/>
          </p:nvSpPr>
          <p:spPr bwMode="auto">
            <a:xfrm>
              <a:off x="5166" y="1408"/>
              <a:ext cx="59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rgbClr val="00C0B5"/>
                </a:buClr>
                <a:buFont typeface="Arial" panose="020B0604020202020204" pitchFamily="34" charset="0"/>
                <a:buChar char="•"/>
                <a:defRPr>
                  <a:solidFill>
                    <a:schemeClr val="tx1"/>
                  </a:solidFill>
                  <a:latin typeface="Arial" panose="020B0604020202020204" pitchFamily="34" charset="0"/>
                </a:defRPr>
              </a:lvl1pPr>
              <a:lvl2pPr marL="742950" indent="-285750">
                <a:spcBef>
                  <a:spcPct val="20000"/>
                </a:spcBef>
                <a:buClr>
                  <a:srgbClr val="00C0B5"/>
                </a:buClr>
                <a:buFont typeface="Arial" panose="020B0604020202020204" pitchFamily="34" charset="0"/>
                <a:buChar char="–"/>
                <a:defRPr>
                  <a:solidFill>
                    <a:schemeClr val="tx1"/>
                  </a:solidFill>
                  <a:latin typeface="Arial" panose="020B0604020202020204" pitchFamily="34" charset="0"/>
                </a:defRPr>
              </a:lvl2pPr>
              <a:lvl3pPr marL="1143000" indent="-228600">
                <a:spcBef>
                  <a:spcPct val="20000"/>
                </a:spcBef>
                <a:buClr>
                  <a:srgbClr val="00C0B5"/>
                </a:buClr>
                <a:buFont typeface="Arial" panose="020B0604020202020204" pitchFamily="34" charset="0"/>
                <a:buChar char="•"/>
                <a:defRPr sz="1600">
                  <a:solidFill>
                    <a:schemeClr val="tx1"/>
                  </a:solidFill>
                  <a:latin typeface="Arial" panose="020B0604020202020204" pitchFamily="34" charset="0"/>
                </a:defRPr>
              </a:lvl3pPr>
              <a:lvl4pPr marL="1600200" indent="-228600">
                <a:spcBef>
                  <a:spcPct val="20000"/>
                </a:spcBef>
                <a:buClr>
                  <a:srgbClr val="00C0B5"/>
                </a:buClr>
                <a:buFont typeface="Arial" panose="020B0604020202020204" pitchFamily="34" charset="0"/>
                <a:buChar char="–"/>
                <a:defRPr sz="1400">
                  <a:solidFill>
                    <a:schemeClr val="tx1"/>
                  </a:solidFill>
                  <a:latin typeface="Arial" panose="020B0604020202020204" pitchFamily="34" charset="0"/>
                </a:defRPr>
              </a:lvl4pPr>
              <a:lvl5pPr marL="2057400" indent="-228600">
                <a:spcBef>
                  <a:spcPct val="20000"/>
                </a:spcBef>
                <a:buClr>
                  <a:srgbClr val="00C0B5"/>
                </a:buClr>
                <a:buFont typeface="Arial" panose="020B0604020202020204" pitchFamily="34" charset="0"/>
                <a:buChar char="»"/>
                <a:defRPr sz="12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9pPr>
            </a:lstStyle>
            <a:p>
              <a:pPr>
                <a:spcBef>
                  <a:spcPct val="0"/>
                </a:spcBef>
                <a:buClrTx/>
                <a:buNone/>
              </a:pPr>
              <a:r>
                <a:rPr lang="en-GB" altLang="en-US" b="1">
                  <a:solidFill>
                    <a:srgbClr val="000000"/>
                  </a:solidFill>
                </a:rPr>
                <a:t>12</a:t>
              </a:r>
              <a:r>
                <a:rPr lang="en-GB" altLang="en-US" sz="1400" b="1">
                  <a:solidFill>
                    <a:srgbClr val="000000"/>
                  </a:solidFill>
                </a:rPr>
                <a:t> </a:t>
              </a:r>
              <a:r>
                <a:rPr lang="en-GB" altLang="en-US" sz="1200" b="1">
                  <a:solidFill>
                    <a:srgbClr val="000000"/>
                  </a:solidFill>
                </a:rPr>
                <a:t>points</a:t>
              </a:r>
            </a:p>
          </p:txBody>
        </p:sp>
        <p:sp>
          <p:nvSpPr>
            <p:cNvPr id="95247" name="Rectangle 115">
              <a:extLst>
                <a:ext uri="{FF2B5EF4-FFF2-40B4-BE49-F238E27FC236}">
                  <a16:creationId xmlns:a16="http://schemas.microsoft.com/office/drawing/2014/main" id="{919B8E53-ACFF-0437-EC58-BFD7BCB470A6}"/>
                </a:ext>
              </a:extLst>
            </p:cNvPr>
            <p:cNvSpPr>
              <a:spLocks noChangeArrowheads="1"/>
            </p:cNvSpPr>
            <p:nvPr/>
          </p:nvSpPr>
          <p:spPr bwMode="auto">
            <a:xfrm>
              <a:off x="3925" y="2241"/>
              <a:ext cx="624" cy="692"/>
            </a:xfrm>
            <a:prstGeom prst="rect">
              <a:avLst/>
            </a:prstGeom>
            <a:solidFill>
              <a:srgbClr val="808080"/>
            </a:solidFill>
            <a:ln>
              <a:noFill/>
            </a:ln>
            <a:extLst>
              <a:ext uri="{91240B29-F687-4F45-9708-019B960494DF}">
                <a14:hiddenLine xmlns:a14="http://schemas.microsoft.com/office/drawing/2010/main" w="101600">
                  <a:solidFill>
                    <a:srgbClr val="000000"/>
                  </a:solidFill>
                  <a:miter lim="800000"/>
                  <a:headEnd/>
                  <a:tailEnd/>
                </a14:hiddenLine>
              </a:ext>
            </a:extLst>
          </p:spPr>
          <p:txBody>
            <a:bodyPr anchor="ctr"/>
            <a:lstStyle>
              <a:lvl1pPr>
                <a:spcBef>
                  <a:spcPct val="20000"/>
                </a:spcBef>
                <a:buClr>
                  <a:srgbClr val="00C0B5"/>
                </a:buClr>
                <a:buFont typeface="Arial" panose="020B0604020202020204" pitchFamily="34" charset="0"/>
                <a:buChar char="•"/>
                <a:defRPr>
                  <a:solidFill>
                    <a:schemeClr val="tx1"/>
                  </a:solidFill>
                  <a:latin typeface="Arial" panose="020B0604020202020204" pitchFamily="34" charset="0"/>
                </a:defRPr>
              </a:lvl1pPr>
              <a:lvl2pPr marL="742950" indent="-285750">
                <a:spcBef>
                  <a:spcPct val="20000"/>
                </a:spcBef>
                <a:buClr>
                  <a:srgbClr val="00C0B5"/>
                </a:buClr>
                <a:buFont typeface="Arial" panose="020B0604020202020204" pitchFamily="34" charset="0"/>
                <a:buChar char="–"/>
                <a:defRPr>
                  <a:solidFill>
                    <a:schemeClr val="tx1"/>
                  </a:solidFill>
                  <a:latin typeface="Arial" panose="020B0604020202020204" pitchFamily="34" charset="0"/>
                </a:defRPr>
              </a:lvl2pPr>
              <a:lvl3pPr marL="1143000" indent="-228600">
                <a:spcBef>
                  <a:spcPct val="20000"/>
                </a:spcBef>
                <a:buClr>
                  <a:srgbClr val="00C0B5"/>
                </a:buClr>
                <a:buFont typeface="Arial" panose="020B0604020202020204" pitchFamily="34" charset="0"/>
                <a:buChar char="•"/>
                <a:defRPr sz="1600">
                  <a:solidFill>
                    <a:schemeClr val="tx1"/>
                  </a:solidFill>
                  <a:latin typeface="Arial" panose="020B0604020202020204" pitchFamily="34" charset="0"/>
                </a:defRPr>
              </a:lvl3pPr>
              <a:lvl4pPr marL="1600200" indent="-228600">
                <a:spcBef>
                  <a:spcPct val="20000"/>
                </a:spcBef>
                <a:buClr>
                  <a:srgbClr val="00C0B5"/>
                </a:buClr>
                <a:buFont typeface="Arial" panose="020B0604020202020204" pitchFamily="34" charset="0"/>
                <a:buChar char="–"/>
                <a:defRPr sz="1400">
                  <a:solidFill>
                    <a:schemeClr val="tx1"/>
                  </a:solidFill>
                  <a:latin typeface="Arial" panose="020B0604020202020204" pitchFamily="34" charset="0"/>
                </a:defRPr>
              </a:lvl4pPr>
              <a:lvl5pPr marL="2057400" indent="-228600">
                <a:spcBef>
                  <a:spcPct val="20000"/>
                </a:spcBef>
                <a:buClr>
                  <a:srgbClr val="00C0B5"/>
                </a:buClr>
                <a:buFont typeface="Arial" panose="020B0604020202020204" pitchFamily="34" charset="0"/>
                <a:buChar char="»"/>
                <a:defRPr sz="1200">
                  <a:solidFill>
                    <a:schemeClr val="tx1"/>
                  </a:solidFill>
                  <a:latin typeface="Arial" panose="020B0604020202020204" pitchFamily="34" charset="0"/>
                </a:defRPr>
              </a:lvl5pPr>
              <a:lvl6pPr marL="2514600" indent="-228600" defTabSz="4572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6pPr>
              <a:lvl7pPr marL="2971800" indent="-228600" defTabSz="4572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7pPr>
              <a:lvl8pPr marL="3429000" indent="-228600" defTabSz="4572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8pPr>
              <a:lvl9pPr marL="3886200" indent="-228600" defTabSz="4572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9pPr>
            </a:lstStyle>
            <a:p>
              <a:pPr algn="ctr" eaLnBrk="1" hangingPunct="1">
                <a:spcBef>
                  <a:spcPct val="0"/>
                </a:spcBef>
                <a:buClrTx/>
                <a:buFontTx/>
                <a:buNone/>
              </a:pPr>
              <a:r>
                <a:rPr lang="en-GB" altLang="en-US" sz="1100">
                  <a:solidFill>
                    <a:srgbClr val="FFFFFF"/>
                  </a:solidFill>
                  <a:ea typeface="MS PGothic" panose="020B0600070205080204" pitchFamily="34" charset="-128"/>
                  <a:cs typeface="Arial" panose="020B0604020202020204" pitchFamily="34" charset="0"/>
                </a:rPr>
                <a:t>Not Entitled</a:t>
              </a:r>
            </a:p>
          </p:txBody>
        </p:sp>
        <p:sp>
          <p:nvSpPr>
            <p:cNvPr id="95248" name="Rectangle 115">
              <a:extLst>
                <a:ext uri="{FF2B5EF4-FFF2-40B4-BE49-F238E27FC236}">
                  <a16:creationId xmlns:a16="http://schemas.microsoft.com/office/drawing/2014/main" id="{A6F0C175-EAF3-3C36-BD46-1E113168DEE9}"/>
                </a:ext>
              </a:extLst>
            </p:cNvPr>
            <p:cNvSpPr>
              <a:spLocks noChangeArrowheads="1"/>
            </p:cNvSpPr>
            <p:nvPr/>
          </p:nvSpPr>
          <p:spPr bwMode="auto">
            <a:xfrm>
              <a:off x="4578" y="2241"/>
              <a:ext cx="625" cy="692"/>
            </a:xfrm>
            <a:prstGeom prst="rect">
              <a:avLst/>
            </a:prstGeom>
            <a:solidFill>
              <a:srgbClr val="808080"/>
            </a:solidFill>
            <a:ln>
              <a:noFill/>
            </a:ln>
            <a:effectLst/>
            <a:extLst>
              <a:ext uri="{91240B29-F687-4F45-9708-019B960494DF}">
                <a14:hiddenLine xmlns:a14="http://schemas.microsoft.com/office/drawing/2010/main" w="1016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spcBef>
                  <a:spcPct val="20000"/>
                </a:spcBef>
                <a:buClr>
                  <a:srgbClr val="00C0B5"/>
                </a:buClr>
                <a:buFont typeface="Arial" panose="020B0604020202020204" pitchFamily="34" charset="0"/>
                <a:buChar char="•"/>
                <a:defRPr>
                  <a:solidFill>
                    <a:schemeClr val="tx1"/>
                  </a:solidFill>
                  <a:latin typeface="Arial" panose="020B0604020202020204" pitchFamily="34" charset="0"/>
                </a:defRPr>
              </a:lvl1pPr>
              <a:lvl2pPr marL="742950" indent="-285750">
                <a:spcBef>
                  <a:spcPct val="20000"/>
                </a:spcBef>
                <a:buClr>
                  <a:srgbClr val="00C0B5"/>
                </a:buClr>
                <a:buFont typeface="Arial" panose="020B0604020202020204" pitchFamily="34" charset="0"/>
                <a:buChar char="–"/>
                <a:defRPr>
                  <a:solidFill>
                    <a:schemeClr val="tx1"/>
                  </a:solidFill>
                  <a:latin typeface="Arial" panose="020B0604020202020204" pitchFamily="34" charset="0"/>
                </a:defRPr>
              </a:lvl2pPr>
              <a:lvl3pPr marL="1143000" indent="-228600">
                <a:spcBef>
                  <a:spcPct val="20000"/>
                </a:spcBef>
                <a:buClr>
                  <a:srgbClr val="00C0B5"/>
                </a:buClr>
                <a:buFont typeface="Arial" panose="020B0604020202020204" pitchFamily="34" charset="0"/>
                <a:buChar char="•"/>
                <a:defRPr sz="1600">
                  <a:solidFill>
                    <a:schemeClr val="tx1"/>
                  </a:solidFill>
                  <a:latin typeface="Arial" panose="020B0604020202020204" pitchFamily="34" charset="0"/>
                </a:defRPr>
              </a:lvl3pPr>
              <a:lvl4pPr marL="1600200" indent="-228600">
                <a:spcBef>
                  <a:spcPct val="20000"/>
                </a:spcBef>
                <a:buClr>
                  <a:srgbClr val="00C0B5"/>
                </a:buClr>
                <a:buFont typeface="Arial" panose="020B0604020202020204" pitchFamily="34" charset="0"/>
                <a:buChar char="–"/>
                <a:defRPr sz="1400">
                  <a:solidFill>
                    <a:schemeClr val="tx1"/>
                  </a:solidFill>
                  <a:latin typeface="Arial" panose="020B0604020202020204" pitchFamily="34" charset="0"/>
                </a:defRPr>
              </a:lvl4pPr>
              <a:lvl5pPr marL="2057400" indent="-228600">
                <a:spcBef>
                  <a:spcPct val="20000"/>
                </a:spcBef>
                <a:buClr>
                  <a:srgbClr val="00C0B5"/>
                </a:buClr>
                <a:buFont typeface="Arial" panose="020B0604020202020204" pitchFamily="34" charset="0"/>
                <a:buChar char="»"/>
                <a:defRPr sz="1200">
                  <a:solidFill>
                    <a:schemeClr val="tx1"/>
                  </a:solidFill>
                  <a:latin typeface="Arial" panose="020B0604020202020204" pitchFamily="34" charset="0"/>
                </a:defRPr>
              </a:lvl5pPr>
              <a:lvl6pPr marL="2514600" indent="-228600" defTabSz="4572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6pPr>
              <a:lvl7pPr marL="2971800" indent="-228600" defTabSz="4572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7pPr>
              <a:lvl8pPr marL="3429000" indent="-228600" defTabSz="4572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8pPr>
              <a:lvl9pPr marL="3886200" indent="-228600" defTabSz="4572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9pPr>
            </a:lstStyle>
            <a:p>
              <a:pPr algn="ctr" eaLnBrk="1" hangingPunct="1">
                <a:spcBef>
                  <a:spcPct val="0"/>
                </a:spcBef>
                <a:buClrTx/>
                <a:buFontTx/>
                <a:buNone/>
              </a:pPr>
              <a:r>
                <a:rPr lang="en-GB" altLang="en-US" sz="1100">
                  <a:solidFill>
                    <a:srgbClr val="FFFFFF"/>
                  </a:solidFill>
                  <a:ea typeface="MS PGothic" panose="020B0600070205080204" pitchFamily="34" charset="-128"/>
                  <a:cs typeface="Arial" panose="020B0604020202020204" pitchFamily="34" charset="0"/>
                </a:rPr>
                <a:t>Not Entitled</a:t>
              </a:r>
            </a:p>
          </p:txBody>
        </p:sp>
        <p:sp>
          <p:nvSpPr>
            <p:cNvPr id="95249" name="Rectangle 16">
              <a:extLst>
                <a:ext uri="{FF2B5EF4-FFF2-40B4-BE49-F238E27FC236}">
                  <a16:creationId xmlns:a16="http://schemas.microsoft.com/office/drawing/2014/main" id="{A5DB1F05-21A7-56C7-6EAF-215816AB1274}"/>
                </a:ext>
              </a:extLst>
            </p:cNvPr>
            <p:cNvSpPr>
              <a:spLocks noChangeArrowheads="1"/>
            </p:cNvSpPr>
            <p:nvPr/>
          </p:nvSpPr>
          <p:spPr bwMode="auto">
            <a:xfrm>
              <a:off x="3925" y="1152"/>
              <a:ext cx="624" cy="178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C0B5"/>
                </a:buClr>
                <a:buFont typeface="Arial" panose="020B0604020202020204" pitchFamily="34" charset="0"/>
                <a:buChar char="•"/>
                <a:defRPr>
                  <a:solidFill>
                    <a:schemeClr val="tx1"/>
                  </a:solidFill>
                  <a:latin typeface="Arial" panose="020B0604020202020204" pitchFamily="34" charset="0"/>
                </a:defRPr>
              </a:lvl1pPr>
              <a:lvl2pPr marL="742950" indent="-285750">
                <a:spcBef>
                  <a:spcPct val="20000"/>
                </a:spcBef>
                <a:buClr>
                  <a:srgbClr val="00C0B5"/>
                </a:buClr>
                <a:buFont typeface="Arial" panose="020B0604020202020204" pitchFamily="34" charset="0"/>
                <a:buChar char="–"/>
                <a:defRPr>
                  <a:solidFill>
                    <a:schemeClr val="tx1"/>
                  </a:solidFill>
                  <a:latin typeface="Arial" panose="020B0604020202020204" pitchFamily="34" charset="0"/>
                </a:defRPr>
              </a:lvl2pPr>
              <a:lvl3pPr marL="1143000" indent="-228600">
                <a:spcBef>
                  <a:spcPct val="20000"/>
                </a:spcBef>
                <a:buClr>
                  <a:srgbClr val="00C0B5"/>
                </a:buClr>
                <a:buFont typeface="Arial" panose="020B0604020202020204" pitchFamily="34" charset="0"/>
                <a:buChar char="•"/>
                <a:defRPr sz="1600">
                  <a:solidFill>
                    <a:schemeClr val="tx1"/>
                  </a:solidFill>
                  <a:latin typeface="Arial" panose="020B0604020202020204" pitchFamily="34" charset="0"/>
                </a:defRPr>
              </a:lvl3pPr>
              <a:lvl4pPr marL="1600200" indent="-228600">
                <a:spcBef>
                  <a:spcPct val="20000"/>
                </a:spcBef>
                <a:buClr>
                  <a:srgbClr val="00C0B5"/>
                </a:buClr>
                <a:buFont typeface="Arial" panose="020B0604020202020204" pitchFamily="34" charset="0"/>
                <a:buChar char="–"/>
                <a:defRPr sz="1400">
                  <a:solidFill>
                    <a:schemeClr val="tx1"/>
                  </a:solidFill>
                  <a:latin typeface="Arial" panose="020B0604020202020204" pitchFamily="34" charset="0"/>
                </a:defRPr>
              </a:lvl4pPr>
              <a:lvl5pPr marL="2057400" indent="-228600">
                <a:spcBef>
                  <a:spcPct val="20000"/>
                </a:spcBef>
                <a:buClr>
                  <a:srgbClr val="00C0B5"/>
                </a:buClr>
                <a:buFont typeface="Arial" panose="020B0604020202020204" pitchFamily="34" charset="0"/>
                <a:buChar char="»"/>
                <a:defRPr sz="1200">
                  <a:solidFill>
                    <a:schemeClr val="tx1"/>
                  </a:solidFill>
                  <a:latin typeface="Arial" panose="020B0604020202020204" pitchFamily="34" charset="0"/>
                </a:defRPr>
              </a:lvl5pPr>
              <a:lvl6pPr marL="2514600" indent="-228600" defTabSz="4572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6pPr>
              <a:lvl7pPr marL="2971800" indent="-228600" defTabSz="4572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7pPr>
              <a:lvl8pPr marL="3429000" indent="-228600" defTabSz="4572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8pPr>
              <a:lvl9pPr marL="3886200" indent="-228600" defTabSz="4572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9pPr>
            </a:lstStyle>
            <a:p>
              <a:pPr eaLnBrk="1" hangingPunct="1">
                <a:spcBef>
                  <a:spcPct val="0"/>
                </a:spcBef>
                <a:buClrTx/>
                <a:buFontTx/>
                <a:buNone/>
              </a:pPr>
              <a:endParaRPr lang="en-US" altLang="en-US" sz="2800">
                <a:solidFill>
                  <a:srgbClr val="FF0000"/>
                </a:solidFill>
              </a:endParaRPr>
            </a:p>
          </p:txBody>
        </p:sp>
        <p:sp>
          <p:nvSpPr>
            <p:cNvPr id="95250" name="Rectangle 17">
              <a:extLst>
                <a:ext uri="{FF2B5EF4-FFF2-40B4-BE49-F238E27FC236}">
                  <a16:creationId xmlns:a16="http://schemas.microsoft.com/office/drawing/2014/main" id="{65E960D2-4C89-341B-1FBF-9381A0F23B2C}"/>
                </a:ext>
              </a:extLst>
            </p:cNvPr>
            <p:cNvSpPr>
              <a:spLocks noChangeArrowheads="1"/>
            </p:cNvSpPr>
            <p:nvPr/>
          </p:nvSpPr>
          <p:spPr bwMode="auto">
            <a:xfrm>
              <a:off x="4573" y="1152"/>
              <a:ext cx="624" cy="178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C0B5"/>
                </a:buClr>
                <a:buFont typeface="Arial" panose="020B0604020202020204" pitchFamily="34" charset="0"/>
                <a:buChar char="•"/>
                <a:defRPr>
                  <a:solidFill>
                    <a:schemeClr val="tx1"/>
                  </a:solidFill>
                  <a:latin typeface="Arial" panose="020B0604020202020204" pitchFamily="34" charset="0"/>
                </a:defRPr>
              </a:lvl1pPr>
              <a:lvl2pPr marL="742950" indent="-285750">
                <a:spcBef>
                  <a:spcPct val="20000"/>
                </a:spcBef>
                <a:buClr>
                  <a:srgbClr val="00C0B5"/>
                </a:buClr>
                <a:buFont typeface="Arial" panose="020B0604020202020204" pitchFamily="34" charset="0"/>
                <a:buChar char="–"/>
                <a:defRPr>
                  <a:solidFill>
                    <a:schemeClr val="tx1"/>
                  </a:solidFill>
                  <a:latin typeface="Arial" panose="020B0604020202020204" pitchFamily="34" charset="0"/>
                </a:defRPr>
              </a:lvl2pPr>
              <a:lvl3pPr marL="1143000" indent="-228600">
                <a:spcBef>
                  <a:spcPct val="20000"/>
                </a:spcBef>
                <a:buClr>
                  <a:srgbClr val="00C0B5"/>
                </a:buClr>
                <a:buFont typeface="Arial" panose="020B0604020202020204" pitchFamily="34" charset="0"/>
                <a:buChar char="•"/>
                <a:defRPr sz="1600">
                  <a:solidFill>
                    <a:schemeClr val="tx1"/>
                  </a:solidFill>
                  <a:latin typeface="Arial" panose="020B0604020202020204" pitchFamily="34" charset="0"/>
                </a:defRPr>
              </a:lvl3pPr>
              <a:lvl4pPr marL="1600200" indent="-228600">
                <a:spcBef>
                  <a:spcPct val="20000"/>
                </a:spcBef>
                <a:buClr>
                  <a:srgbClr val="00C0B5"/>
                </a:buClr>
                <a:buFont typeface="Arial" panose="020B0604020202020204" pitchFamily="34" charset="0"/>
                <a:buChar char="–"/>
                <a:defRPr sz="1400">
                  <a:solidFill>
                    <a:schemeClr val="tx1"/>
                  </a:solidFill>
                  <a:latin typeface="Arial" panose="020B0604020202020204" pitchFamily="34" charset="0"/>
                </a:defRPr>
              </a:lvl4pPr>
              <a:lvl5pPr marL="2057400" indent="-228600">
                <a:spcBef>
                  <a:spcPct val="20000"/>
                </a:spcBef>
                <a:buClr>
                  <a:srgbClr val="00C0B5"/>
                </a:buClr>
                <a:buFont typeface="Arial" panose="020B0604020202020204" pitchFamily="34" charset="0"/>
                <a:buChar char="»"/>
                <a:defRPr sz="1200">
                  <a:solidFill>
                    <a:schemeClr val="tx1"/>
                  </a:solidFill>
                  <a:latin typeface="Arial" panose="020B0604020202020204" pitchFamily="34" charset="0"/>
                </a:defRPr>
              </a:lvl5pPr>
              <a:lvl6pPr marL="2514600" indent="-228600" defTabSz="4572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6pPr>
              <a:lvl7pPr marL="2971800" indent="-228600" defTabSz="4572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7pPr>
              <a:lvl8pPr marL="3429000" indent="-228600" defTabSz="4572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8pPr>
              <a:lvl9pPr marL="3886200" indent="-228600" defTabSz="4572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9pPr>
            </a:lstStyle>
            <a:p>
              <a:pPr eaLnBrk="1" hangingPunct="1">
                <a:spcBef>
                  <a:spcPct val="0"/>
                </a:spcBef>
                <a:buClrTx/>
                <a:buFontTx/>
                <a:buNone/>
              </a:pPr>
              <a:endParaRPr lang="en-US" altLang="en-US" sz="2800">
                <a:solidFill>
                  <a:srgbClr val="FF0000"/>
                </a:solidFill>
              </a:endParaRPr>
            </a:p>
          </p:txBody>
        </p:sp>
      </p:grpSp>
      <p:sp>
        <p:nvSpPr>
          <p:cNvPr id="95238" name="Text Box 18">
            <a:extLst>
              <a:ext uri="{FF2B5EF4-FFF2-40B4-BE49-F238E27FC236}">
                <a16:creationId xmlns:a16="http://schemas.microsoft.com/office/drawing/2014/main" id="{D50D6D13-01C7-FAC2-2268-4B996DFC3A46}"/>
              </a:ext>
            </a:extLst>
          </p:cNvPr>
          <p:cNvSpPr txBox="1">
            <a:spLocks noChangeArrowheads="1"/>
          </p:cNvSpPr>
          <p:nvPr/>
        </p:nvSpPr>
        <p:spPr bwMode="auto">
          <a:xfrm>
            <a:off x="6065839" y="6138863"/>
            <a:ext cx="4605337" cy="366712"/>
          </a:xfrm>
          <a:prstGeom prst="rect">
            <a:avLst/>
          </a:prstGeom>
          <a:solidFill>
            <a:srgbClr val="6A2C9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00C0B5"/>
              </a:buClr>
              <a:buFont typeface="Arial" panose="020B0604020202020204" pitchFamily="34" charset="0"/>
              <a:buChar char="•"/>
              <a:defRPr>
                <a:solidFill>
                  <a:schemeClr val="tx1"/>
                </a:solidFill>
                <a:latin typeface="Arial" panose="020B0604020202020204" pitchFamily="34" charset="0"/>
              </a:defRPr>
            </a:lvl1pPr>
            <a:lvl2pPr marL="742950" indent="-285750">
              <a:spcBef>
                <a:spcPct val="20000"/>
              </a:spcBef>
              <a:buClr>
                <a:srgbClr val="00C0B5"/>
              </a:buClr>
              <a:buFont typeface="Arial" panose="020B0604020202020204" pitchFamily="34" charset="0"/>
              <a:buChar char="–"/>
              <a:defRPr>
                <a:solidFill>
                  <a:schemeClr val="tx1"/>
                </a:solidFill>
                <a:latin typeface="Arial" panose="020B0604020202020204" pitchFamily="34" charset="0"/>
              </a:defRPr>
            </a:lvl2pPr>
            <a:lvl3pPr marL="1143000" indent="-228600">
              <a:spcBef>
                <a:spcPct val="20000"/>
              </a:spcBef>
              <a:buClr>
                <a:srgbClr val="00C0B5"/>
              </a:buClr>
              <a:buFont typeface="Arial" panose="020B0604020202020204" pitchFamily="34" charset="0"/>
              <a:buChar char="•"/>
              <a:defRPr sz="1600">
                <a:solidFill>
                  <a:schemeClr val="tx1"/>
                </a:solidFill>
                <a:latin typeface="Arial" panose="020B0604020202020204" pitchFamily="34" charset="0"/>
              </a:defRPr>
            </a:lvl3pPr>
            <a:lvl4pPr marL="1600200" indent="-228600">
              <a:spcBef>
                <a:spcPct val="20000"/>
              </a:spcBef>
              <a:buClr>
                <a:srgbClr val="00C0B5"/>
              </a:buClr>
              <a:buFont typeface="Arial" panose="020B0604020202020204" pitchFamily="34" charset="0"/>
              <a:buChar char="–"/>
              <a:defRPr sz="1400">
                <a:solidFill>
                  <a:schemeClr val="tx1"/>
                </a:solidFill>
                <a:latin typeface="Arial" panose="020B0604020202020204" pitchFamily="34" charset="0"/>
              </a:defRPr>
            </a:lvl4pPr>
            <a:lvl5pPr marL="2057400" indent="-228600">
              <a:spcBef>
                <a:spcPct val="20000"/>
              </a:spcBef>
              <a:buClr>
                <a:srgbClr val="00C0B5"/>
              </a:buClr>
              <a:buFont typeface="Arial" panose="020B0604020202020204" pitchFamily="34" charset="0"/>
              <a:buChar char="»"/>
              <a:defRPr sz="12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9pPr>
          </a:lstStyle>
          <a:p>
            <a:pPr algn="ctr">
              <a:spcBef>
                <a:spcPct val="50000"/>
              </a:spcBef>
              <a:buClrTx/>
              <a:buNone/>
            </a:pPr>
            <a:r>
              <a:rPr lang="en-GB" altLang="en-US" b="1">
                <a:solidFill>
                  <a:srgbClr val="FFFFFF"/>
                </a:solidFill>
              </a:rPr>
              <a:t>PIP Toolkit – </a:t>
            </a:r>
            <a:r>
              <a:rPr lang="en-GB" altLang="en-US" b="1">
                <a:solidFill>
                  <a:srgbClr val="FFFFFF"/>
                </a:solidFill>
                <a:hlinkClick r:id="rId3"/>
              </a:rPr>
              <a:t>Conditions of Entitlement</a:t>
            </a:r>
            <a:endParaRPr lang="en-GB" altLang="en-US" b="1">
              <a:solidFill>
                <a:srgbClr val="FFFFFF"/>
              </a:solidFill>
            </a:endParaRP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04219-965A-5CB3-7273-62BBAA135B26}"/>
              </a:ext>
            </a:extLst>
          </p:cNvPr>
          <p:cNvSpPr>
            <a:spLocks noGrp="1"/>
          </p:cNvSpPr>
          <p:nvPr>
            <p:ph type="title"/>
          </p:nvPr>
        </p:nvSpPr>
        <p:spPr/>
        <p:txBody>
          <a:bodyPr/>
          <a:lstStyle/>
          <a:p>
            <a:r>
              <a:rPr lang="en-GB" dirty="0"/>
              <a:t>Mental Health Support</a:t>
            </a:r>
          </a:p>
        </p:txBody>
      </p:sp>
      <p:sp>
        <p:nvSpPr>
          <p:cNvPr id="3" name="Content Placeholder 2">
            <a:extLst>
              <a:ext uri="{FF2B5EF4-FFF2-40B4-BE49-F238E27FC236}">
                <a16:creationId xmlns:a16="http://schemas.microsoft.com/office/drawing/2014/main" id="{A6ED563D-1358-0F80-454E-00DC37FCB2C0}"/>
              </a:ext>
            </a:extLst>
          </p:cNvPr>
          <p:cNvSpPr>
            <a:spLocks noGrp="1"/>
          </p:cNvSpPr>
          <p:nvPr>
            <p:ph idx="1"/>
          </p:nvPr>
        </p:nvSpPr>
        <p:spPr/>
        <p:txBody>
          <a:bodyPr/>
          <a:lstStyle/>
          <a:p>
            <a:pPr algn="l"/>
            <a:r>
              <a:rPr lang="en-GB" b="1" i="0" dirty="0">
                <a:solidFill>
                  <a:srgbClr val="0B0C0C"/>
                </a:solidFill>
                <a:effectLst/>
                <a:highlight>
                  <a:srgbClr val="FFFFFF"/>
                </a:highlight>
                <a:latin typeface="GDS Transport"/>
              </a:rPr>
              <a:t>Mental health support</a:t>
            </a:r>
          </a:p>
          <a:p>
            <a:pPr algn="l"/>
            <a:r>
              <a:rPr lang="en-GB" b="0" i="0" dirty="0">
                <a:solidFill>
                  <a:srgbClr val="0B0C0C"/>
                </a:solidFill>
                <a:effectLst/>
                <a:highlight>
                  <a:srgbClr val="FFFFFF"/>
                </a:highlight>
                <a:latin typeface="GDS Transport"/>
              </a:rPr>
              <a:t>You can get support to manage your mental health at work, which might include:</a:t>
            </a:r>
          </a:p>
          <a:p>
            <a:pPr algn="l">
              <a:buFont typeface="Arial" panose="020B0604020202020204" pitchFamily="34" charset="0"/>
              <a:buChar char="•"/>
            </a:pPr>
            <a:r>
              <a:rPr lang="en-GB" b="0" i="0" dirty="0">
                <a:solidFill>
                  <a:srgbClr val="0B0C0C"/>
                </a:solidFill>
                <a:effectLst/>
                <a:highlight>
                  <a:srgbClr val="FFFFFF"/>
                </a:highlight>
                <a:latin typeface="GDS Transport"/>
              </a:rPr>
              <a:t>a tailored plan to help you get or stay in work</a:t>
            </a:r>
          </a:p>
          <a:p>
            <a:pPr algn="l">
              <a:buFont typeface="Arial" panose="020B0604020202020204" pitchFamily="34" charset="0"/>
              <a:buChar char="•"/>
            </a:pPr>
            <a:r>
              <a:rPr lang="en-GB" b="0" i="0" dirty="0">
                <a:solidFill>
                  <a:srgbClr val="0B0C0C"/>
                </a:solidFill>
                <a:effectLst/>
                <a:highlight>
                  <a:srgbClr val="FFFFFF"/>
                </a:highlight>
                <a:latin typeface="GDS Transport"/>
              </a:rPr>
              <a:t>one-to-one sessions with a mental health professional</a:t>
            </a:r>
          </a:p>
          <a:p>
            <a:endParaRPr lang="en-GB" dirty="0"/>
          </a:p>
        </p:txBody>
      </p:sp>
    </p:spTree>
    <p:extLst>
      <p:ext uri="{BB962C8B-B14F-4D97-AF65-F5344CB8AC3E}">
        <p14:creationId xmlns:p14="http://schemas.microsoft.com/office/powerpoint/2010/main" val="16600975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1AB44-EC00-A8A3-16BF-E94091A2518A}"/>
              </a:ext>
            </a:extLst>
          </p:cNvPr>
          <p:cNvSpPr>
            <a:spLocks noGrp="1"/>
          </p:cNvSpPr>
          <p:nvPr>
            <p:ph type="title"/>
          </p:nvPr>
        </p:nvSpPr>
        <p:spPr/>
        <p:txBody>
          <a:bodyPr/>
          <a:lstStyle/>
          <a:p>
            <a:r>
              <a:rPr kumimoji="0" lang="en-US" altLang="en-US" sz="4400" b="1" i="0" u="none" strike="noStrike" cap="none" normalizeH="0" baseline="0" dirty="0">
                <a:ln>
                  <a:noFill/>
                </a:ln>
                <a:solidFill>
                  <a:srgbClr val="0B0C0C"/>
                </a:solidFill>
                <a:effectLst/>
                <a:latin typeface="GDS Transport"/>
              </a:rPr>
              <a:t>How to apply</a:t>
            </a:r>
            <a:br>
              <a:rPr kumimoji="0" lang="en-US" altLang="en-US" sz="4400" b="1" i="0" u="none" strike="noStrike" cap="none" normalizeH="0" baseline="0" dirty="0">
                <a:ln>
                  <a:noFill/>
                </a:ln>
                <a:solidFill>
                  <a:srgbClr val="0B0C0C"/>
                </a:solidFill>
                <a:effectLst/>
                <a:latin typeface="GDS Transport"/>
              </a:rPr>
            </a:br>
            <a:endParaRPr lang="en-GB" dirty="0"/>
          </a:p>
        </p:txBody>
      </p:sp>
      <p:sp>
        <p:nvSpPr>
          <p:cNvPr id="4" name="Rectangle 1">
            <a:extLst>
              <a:ext uri="{FF2B5EF4-FFF2-40B4-BE49-F238E27FC236}">
                <a16:creationId xmlns:a16="http://schemas.microsoft.com/office/drawing/2014/main" id="{4EBB83D7-3BE5-2465-BA66-B460D3101C3B}"/>
              </a:ext>
            </a:extLst>
          </p:cNvPr>
          <p:cNvSpPr>
            <a:spLocks noGrp="1" noChangeArrowheads="1"/>
          </p:cNvSpPr>
          <p:nvPr>
            <p:ph idx="1"/>
          </p:nvPr>
        </p:nvSpPr>
        <p:spPr bwMode="auto">
          <a:xfrm>
            <a:off x="838200" y="2472075"/>
            <a:ext cx="11069548" cy="305843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6960" tIns="285660" rIns="9144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nSpc>
                <a:spcPct val="100000"/>
              </a:lnSpc>
            </a:pPr>
            <a:r>
              <a:rPr kumimoji="0" lang="en-US" altLang="en-US" sz="1800" b="0" i="0" u="none" strike="noStrike" cap="none" normalizeH="0" baseline="0" dirty="0">
                <a:ln>
                  <a:noFill/>
                </a:ln>
                <a:solidFill>
                  <a:srgbClr val="1D70B8"/>
                </a:solidFill>
                <a:effectLst/>
                <a:latin typeface="GDS Transport"/>
                <a:hlinkClick r:id="rId2"/>
              </a:rPr>
              <a:t>Check you’re eligible</a:t>
            </a:r>
            <a:r>
              <a:rPr kumimoji="0" lang="en-US" altLang="en-US" sz="1800" b="0" i="0" u="none" strike="noStrike" cap="none" normalizeH="0" baseline="0" dirty="0">
                <a:ln>
                  <a:noFill/>
                </a:ln>
                <a:solidFill>
                  <a:srgbClr val="0B0C0C"/>
                </a:solidFill>
                <a:effectLst/>
                <a:latin typeface="GDS Transport"/>
              </a:rPr>
              <a:t> and then apply directly to either </a:t>
            </a:r>
            <a:r>
              <a:rPr kumimoji="0" lang="en-US" altLang="en-US" sz="1800" b="0" i="0" u="none" strike="noStrike" cap="none" normalizeH="0" baseline="0" dirty="0">
                <a:ln>
                  <a:noFill/>
                </a:ln>
                <a:solidFill>
                  <a:srgbClr val="1D70B8"/>
                </a:solidFill>
                <a:effectLst/>
                <a:latin typeface="GDS Transport"/>
                <a:hlinkClick r:id="rId3"/>
              </a:rPr>
              <a:t>Able Futures</a:t>
            </a:r>
            <a:r>
              <a:rPr kumimoji="0" lang="en-US" altLang="en-US" sz="1800" b="0" i="0" u="none" strike="noStrike" cap="none" normalizeH="0" baseline="0" dirty="0">
                <a:ln>
                  <a:noFill/>
                </a:ln>
                <a:solidFill>
                  <a:srgbClr val="0B0C0C"/>
                </a:solidFill>
                <a:effectLst/>
                <a:latin typeface="GDS Transport"/>
              </a:rPr>
              <a:t> or </a:t>
            </a:r>
            <a:r>
              <a:rPr kumimoji="0" lang="en-US" altLang="en-US" sz="1800" b="0" i="0" u="none" strike="noStrike" cap="none" normalizeH="0" baseline="0" dirty="0">
                <a:ln>
                  <a:noFill/>
                </a:ln>
                <a:solidFill>
                  <a:srgbClr val="1D70B8"/>
                </a:solidFill>
                <a:effectLst/>
                <a:latin typeface="GDS Transport"/>
                <a:hlinkClick r:id="rId4"/>
              </a:rPr>
              <a:t>Maximus</a:t>
            </a:r>
            <a:r>
              <a:rPr kumimoji="0" lang="en-US" altLang="en-US" sz="1800" b="0" i="0" u="none" strike="noStrike" cap="none" normalizeH="0" baseline="0" dirty="0">
                <a:ln>
                  <a:noFill/>
                </a:ln>
                <a:solidFill>
                  <a:srgbClr val="0B0C0C"/>
                </a:solidFill>
                <a:effectLst/>
                <a:latin typeface="GDS Transport"/>
              </a:rPr>
              <a:t>.</a:t>
            </a:r>
            <a:endParaRPr kumimoji="0" lang="en-US" altLang="en-US" sz="1800" b="1" i="0" u="none" strike="noStrike" cap="none" normalizeH="0" baseline="0" dirty="0">
              <a:ln>
                <a:noFill/>
              </a:ln>
              <a:solidFill>
                <a:srgbClr val="0B0C0C"/>
              </a:solidFill>
              <a:effectLst/>
              <a:latin typeface="GDS Transport"/>
            </a:endParaRPr>
          </a:p>
          <a:p>
            <a:pPr>
              <a:lnSpc>
                <a:spcPct val="100000"/>
              </a:lnSpc>
            </a:pPr>
            <a:r>
              <a:rPr kumimoji="0" lang="en-US" altLang="en-US" sz="1800" b="1" i="0" u="none" strike="noStrike" cap="none" normalizeH="0" baseline="0" dirty="0">
                <a:ln>
                  <a:noFill/>
                </a:ln>
                <a:solidFill>
                  <a:srgbClr val="0B0C0C"/>
                </a:solidFill>
                <a:effectLst/>
                <a:latin typeface="GDS Transport"/>
              </a:rPr>
              <a:t>Communication support for job interviews</a:t>
            </a:r>
          </a:p>
          <a:p>
            <a:pPr>
              <a:lnSpc>
                <a:spcPct val="100000"/>
              </a:lnSpc>
            </a:pPr>
            <a:r>
              <a:rPr kumimoji="0" lang="en-US" altLang="en-US" sz="1800" b="0" i="0" u="none" strike="noStrike" cap="none" normalizeH="0" baseline="0" dirty="0">
                <a:ln>
                  <a:noFill/>
                </a:ln>
                <a:solidFill>
                  <a:srgbClr val="0B0C0C"/>
                </a:solidFill>
                <a:effectLst/>
                <a:latin typeface="GDS Transport"/>
              </a:rPr>
              <a:t>Access to Work can help pay for communication support at a job interview if:</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rgbClr val="0B0C0C"/>
                </a:solidFill>
                <a:effectLst/>
                <a:latin typeface="GDS Transport"/>
              </a:rPr>
              <a:t>you’re deaf or hard of hearing and need a BSL interpreter or </a:t>
            </a:r>
            <a:r>
              <a:rPr kumimoji="0" lang="en-US" altLang="en-US" sz="1800" b="0" i="0" u="none" strike="noStrike" cap="none" normalizeH="0" baseline="0" dirty="0" err="1">
                <a:ln>
                  <a:noFill/>
                </a:ln>
                <a:solidFill>
                  <a:srgbClr val="0B0C0C"/>
                </a:solidFill>
                <a:effectLst/>
                <a:latin typeface="GDS Transport"/>
              </a:rPr>
              <a:t>lipspeaker</a:t>
            </a:r>
            <a:endParaRPr kumimoji="0" lang="en-US" altLang="en-US" sz="1800" b="0" i="0" u="none" strike="noStrike" cap="none" normalizeH="0" baseline="0" dirty="0">
              <a:ln>
                <a:noFill/>
              </a:ln>
              <a:solidFill>
                <a:srgbClr val="0B0C0C"/>
              </a:solidFill>
              <a:effectLst/>
              <a:latin typeface="GDS Transpor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rgbClr val="0B0C0C"/>
                </a:solidFill>
                <a:effectLst/>
                <a:latin typeface="GDS Transport"/>
              </a:rPr>
              <a:t>you have a physical or mental health condition or learning difficulty and need communication support</a:t>
            </a:r>
          </a:p>
          <a:p>
            <a:pPr>
              <a:lnSpc>
                <a:spcPct val="100000"/>
              </a:lnSpc>
            </a:pPr>
            <a:r>
              <a:rPr kumimoji="0" lang="en-US" altLang="en-US" sz="1800" b="0" i="0" u="none" strike="noStrike" cap="none" normalizeH="0" baseline="0" dirty="0">
                <a:ln>
                  <a:noFill/>
                </a:ln>
                <a:solidFill>
                  <a:srgbClr val="0B0C0C"/>
                </a:solidFill>
                <a:effectLst/>
                <a:latin typeface="GDS Transport"/>
              </a:rPr>
              <a:t>Find out more and apply for </a:t>
            </a:r>
            <a:r>
              <a:rPr kumimoji="0" lang="en-US" altLang="en-US" sz="1800" b="0" i="0" u="none" strike="noStrike" cap="none" normalizeH="0" baseline="0" dirty="0">
                <a:ln>
                  <a:noFill/>
                </a:ln>
                <a:solidFill>
                  <a:srgbClr val="1D70B8"/>
                </a:solidFill>
                <a:effectLst/>
                <a:latin typeface="GDS Transport"/>
                <a:hlinkClick r:id="rId5"/>
              </a:rPr>
              <a:t>communication support at a job interview</a:t>
            </a:r>
            <a:r>
              <a:rPr kumimoji="0" lang="en-US" altLang="en-US" sz="1800" b="0" i="0" u="none" strike="noStrike" cap="none" normalizeH="0" baseline="0" dirty="0">
                <a:ln>
                  <a:noFill/>
                </a:ln>
                <a:solidFill>
                  <a:srgbClr val="0B0C0C"/>
                </a:solidFill>
                <a:effectLst/>
                <a:latin typeface="GDS Transport"/>
              </a:rPr>
              <a:t>.</a:t>
            </a:r>
            <a:endParaRPr kumimoji="0" lang="en-US" altLang="en-US" sz="1800" b="1" i="0" u="none" strike="noStrike" cap="none" normalizeH="0" baseline="0" dirty="0">
              <a:ln>
                <a:noFill/>
              </a:ln>
              <a:solidFill>
                <a:srgbClr val="0B0C0C"/>
              </a:solidFill>
              <a:effectLst/>
              <a:latin typeface="GDS Transport"/>
            </a:endParaRPr>
          </a:p>
          <a:p>
            <a:pPr>
              <a:lnSpc>
                <a:spcPct val="100000"/>
              </a:lnSpc>
            </a:pPr>
            <a:r>
              <a:rPr kumimoji="0" lang="en-US" altLang="en-US" sz="1800" b="1" i="0" u="none" strike="noStrike" cap="none" normalizeH="0" baseline="0" dirty="0">
                <a:ln>
                  <a:noFill/>
                </a:ln>
                <a:solidFill>
                  <a:srgbClr val="0B0C0C"/>
                </a:solidFill>
                <a:effectLst/>
                <a:latin typeface="GDS Transport"/>
              </a:rPr>
              <a:t>What Access to Work will not pay for</a:t>
            </a:r>
          </a:p>
          <a:p>
            <a:pPr>
              <a:lnSpc>
                <a:spcPct val="100000"/>
              </a:lnSpc>
            </a:pPr>
            <a:r>
              <a:rPr kumimoji="0" lang="en-US" altLang="en-US" sz="1800" b="0" i="0" u="none" strike="noStrike" cap="none" normalizeH="0" baseline="0" dirty="0">
                <a:ln>
                  <a:noFill/>
                </a:ln>
                <a:solidFill>
                  <a:srgbClr val="0B0C0C"/>
                </a:solidFill>
                <a:effectLst/>
                <a:latin typeface="GDS Transport"/>
              </a:rPr>
              <a:t>Access to Work will not pay for </a:t>
            </a:r>
            <a:r>
              <a:rPr kumimoji="0" lang="en-US" altLang="en-US" sz="1800" b="0" i="0" u="none" strike="noStrike" cap="none" normalizeH="0" baseline="0" dirty="0">
                <a:ln>
                  <a:noFill/>
                </a:ln>
                <a:solidFill>
                  <a:srgbClr val="1D70B8"/>
                </a:solidFill>
                <a:effectLst/>
                <a:latin typeface="GDS Transport"/>
                <a:hlinkClick r:id="rId6"/>
              </a:rPr>
              <a:t>reasonable adjustments</a:t>
            </a:r>
            <a:r>
              <a:rPr kumimoji="0" lang="en-US" altLang="en-US" sz="1800" b="0" i="0" u="none" strike="noStrike" cap="none" normalizeH="0" baseline="0" dirty="0">
                <a:ln>
                  <a:noFill/>
                </a:ln>
                <a:solidFill>
                  <a:srgbClr val="0B0C0C"/>
                </a:solidFill>
                <a:effectLst/>
                <a:latin typeface="GDS Transport"/>
              </a:rPr>
              <a:t>. These are the changes your employer must legally make to support you to do your job.</a:t>
            </a:r>
            <a:endParaRPr kumimoji="0" lang="en-US" altLang="en-US" sz="1800" b="0" i="0" u="none" strike="noStrike" cap="none" normalizeH="0" baseline="0" dirty="0">
              <a:ln>
                <a:noFill/>
              </a:ln>
              <a:solidFill>
                <a:schemeClr val="tx1"/>
              </a:solidFill>
              <a:effectLst/>
            </a:endParaRPr>
          </a:p>
          <a:p>
            <a:pPr>
              <a:lnSpc>
                <a:spcPct val="100000"/>
              </a:lnSpc>
            </a:pPr>
            <a:r>
              <a:rPr kumimoji="0" lang="en-US" altLang="en-US" sz="1800" b="0" i="0" u="none" strike="noStrike" cap="none" normalizeH="0" baseline="0" dirty="0">
                <a:ln>
                  <a:noFill/>
                </a:ln>
                <a:solidFill>
                  <a:srgbClr val="0B0C0C"/>
                </a:solidFill>
                <a:effectLst/>
                <a:latin typeface="GDS Transport"/>
              </a:rPr>
              <a:t>Access to Work will advise your employer if changes should be made as reasonable adjustments.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933263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FF359-DDEC-E853-9636-0F5726C44DB2}"/>
              </a:ext>
            </a:extLst>
          </p:cNvPr>
          <p:cNvSpPr>
            <a:spLocks noGrp="1"/>
          </p:cNvSpPr>
          <p:nvPr>
            <p:ph type="title"/>
          </p:nvPr>
        </p:nvSpPr>
        <p:spPr/>
        <p:txBody>
          <a:bodyPr/>
          <a:lstStyle/>
          <a:p>
            <a:r>
              <a:rPr lang="en-GB" dirty="0"/>
              <a:t>Eligibility</a:t>
            </a:r>
          </a:p>
        </p:txBody>
      </p:sp>
      <p:sp>
        <p:nvSpPr>
          <p:cNvPr id="3" name="Content Placeholder 2">
            <a:extLst>
              <a:ext uri="{FF2B5EF4-FFF2-40B4-BE49-F238E27FC236}">
                <a16:creationId xmlns:a16="http://schemas.microsoft.com/office/drawing/2014/main" id="{B66F73CC-7535-FA0F-757F-417B48F8CD8D}"/>
              </a:ext>
            </a:extLst>
          </p:cNvPr>
          <p:cNvSpPr>
            <a:spLocks noGrp="1"/>
          </p:cNvSpPr>
          <p:nvPr>
            <p:ph idx="1"/>
          </p:nvPr>
        </p:nvSpPr>
        <p:spPr/>
        <p:txBody>
          <a:bodyPr>
            <a:normAutofit fontScale="85000" lnSpcReduction="20000"/>
          </a:bodyPr>
          <a:lstStyle/>
          <a:p>
            <a:pPr algn="l"/>
            <a:r>
              <a:rPr lang="en-GB" b="0" i="0" dirty="0">
                <a:solidFill>
                  <a:srgbClr val="0B0C0C"/>
                </a:solidFill>
                <a:effectLst/>
                <a:highlight>
                  <a:srgbClr val="FFFFFF"/>
                </a:highlight>
                <a:latin typeface="GDS Transport"/>
              </a:rPr>
              <a:t>As part of Access to Work, you may be eligible for:</a:t>
            </a:r>
          </a:p>
          <a:p>
            <a:pPr algn="l">
              <a:buFont typeface="Arial" panose="020B0604020202020204" pitchFamily="34" charset="0"/>
              <a:buChar char="•"/>
            </a:pPr>
            <a:r>
              <a:rPr lang="en-GB" b="0" i="0" dirty="0">
                <a:solidFill>
                  <a:srgbClr val="0B0C0C"/>
                </a:solidFill>
                <a:effectLst/>
                <a:highlight>
                  <a:srgbClr val="FFFFFF"/>
                </a:highlight>
                <a:latin typeface="GDS Transport"/>
              </a:rPr>
              <a:t>a grant to help pay for practical support with your work</a:t>
            </a:r>
          </a:p>
          <a:p>
            <a:pPr algn="l">
              <a:buFont typeface="Arial" panose="020B0604020202020204" pitchFamily="34" charset="0"/>
              <a:buChar char="•"/>
            </a:pPr>
            <a:r>
              <a:rPr lang="en-GB" b="0" i="0" dirty="0">
                <a:solidFill>
                  <a:srgbClr val="0B0C0C"/>
                </a:solidFill>
                <a:effectLst/>
                <a:highlight>
                  <a:srgbClr val="FFFFFF"/>
                </a:highlight>
                <a:latin typeface="GDS Transport"/>
              </a:rPr>
              <a:t>support with managing your mental health at work</a:t>
            </a:r>
          </a:p>
          <a:p>
            <a:pPr algn="l"/>
            <a:r>
              <a:rPr lang="en-GB" b="0" i="0" dirty="0">
                <a:solidFill>
                  <a:srgbClr val="0B0C0C"/>
                </a:solidFill>
                <a:effectLst/>
                <a:highlight>
                  <a:srgbClr val="FFFFFF"/>
                </a:highlight>
                <a:latin typeface="GDS Transport"/>
              </a:rPr>
              <a:t>For these types of support, you must:</a:t>
            </a:r>
          </a:p>
          <a:p>
            <a:pPr algn="l">
              <a:buFont typeface="Arial" panose="020B0604020202020204" pitchFamily="34" charset="0"/>
              <a:buChar char="•"/>
            </a:pPr>
            <a:r>
              <a:rPr lang="en-GB" b="0" i="0" dirty="0">
                <a:solidFill>
                  <a:srgbClr val="0B0C0C"/>
                </a:solidFill>
                <a:effectLst/>
                <a:highlight>
                  <a:srgbClr val="FFFFFF"/>
                </a:highlight>
                <a:latin typeface="GDS Transport"/>
              </a:rPr>
              <a:t>have a physical or mental health condition or disability that means you need support to do your job or get to and from work</a:t>
            </a:r>
          </a:p>
          <a:p>
            <a:pPr algn="l">
              <a:buFont typeface="Arial" panose="020B0604020202020204" pitchFamily="34" charset="0"/>
              <a:buChar char="•"/>
            </a:pPr>
            <a:r>
              <a:rPr lang="en-GB" b="0" i="0" dirty="0">
                <a:solidFill>
                  <a:srgbClr val="0B0C0C"/>
                </a:solidFill>
                <a:effectLst/>
                <a:highlight>
                  <a:srgbClr val="FFFFFF"/>
                </a:highlight>
                <a:latin typeface="GDS Transport"/>
              </a:rPr>
              <a:t>be 16 or over</a:t>
            </a:r>
          </a:p>
          <a:p>
            <a:pPr algn="l">
              <a:buFont typeface="Arial" panose="020B0604020202020204" pitchFamily="34" charset="0"/>
              <a:buChar char="•"/>
            </a:pPr>
            <a:r>
              <a:rPr lang="en-GB" b="0" i="0" dirty="0">
                <a:solidFill>
                  <a:srgbClr val="0B0C0C"/>
                </a:solidFill>
                <a:effectLst/>
                <a:highlight>
                  <a:srgbClr val="FFFFFF"/>
                </a:highlight>
                <a:latin typeface="GDS Transport"/>
              </a:rPr>
              <a:t>be in paid work (or be about to start or return to paid work in the next 12 weeks)</a:t>
            </a:r>
          </a:p>
          <a:p>
            <a:pPr algn="l">
              <a:buFont typeface="Arial" panose="020B0604020202020204" pitchFamily="34" charset="0"/>
              <a:buChar char="•"/>
            </a:pPr>
            <a:r>
              <a:rPr lang="en-GB" b="0" i="0" dirty="0">
                <a:solidFill>
                  <a:srgbClr val="0B0C0C"/>
                </a:solidFill>
                <a:effectLst/>
                <a:highlight>
                  <a:srgbClr val="FFFFFF"/>
                </a:highlight>
                <a:latin typeface="GDS Transport"/>
              </a:rPr>
              <a:t>live and work (or be about to start or return to work) in England, Scotland or Wales - there’s a </a:t>
            </a:r>
            <a:r>
              <a:rPr lang="en-GB" b="0" i="0" dirty="0">
                <a:solidFill>
                  <a:srgbClr val="1D70B8"/>
                </a:solidFill>
                <a:effectLst/>
                <a:highlight>
                  <a:srgbClr val="FFFFFF"/>
                </a:highlight>
                <a:latin typeface="GDS Transport"/>
                <a:hlinkClick r:id="rId2"/>
              </a:rPr>
              <a:t>different system in Northern Ireland</a:t>
            </a:r>
            <a:endParaRPr lang="en-GB" b="0" i="0" dirty="0">
              <a:solidFill>
                <a:srgbClr val="0B0C0C"/>
              </a:solidFill>
              <a:effectLst/>
              <a:highlight>
                <a:srgbClr val="FFFFFF"/>
              </a:highlight>
              <a:latin typeface="GDS Transport"/>
            </a:endParaRPr>
          </a:p>
          <a:p>
            <a:pPr algn="l"/>
            <a:r>
              <a:rPr lang="en-GB" b="0" i="0" dirty="0">
                <a:solidFill>
                  <a:srgbClr val="0B0C0C"/>
                </a:solidFill>
                <a:effectLst/>
                <a:highlight>
                  <a:srgbClr val="FFFFFF"/>
                </a:highlight>
                <a:latin typeface="GDS Transport"/>
              </a:rPr>
              <a:t>There are different </a:t>
            </a:r>
            <a:r>
              <a:rPr lang="en-GB" b="0" i="0" dirty="0">
                <a:solidFill>
                  <a:srgbClr val="1D70B8"/>
                </a:solidFill>
                <a:effectLst/>
                <a:highlight>
                  <a:srgbClr val="FFFFFF"/>
                </a:highlight>
                <a:latin typeface="GDS Transport"/>
                <a:hlinkClick r:id="rId3"/>
              </a:rPr>
              <a:t>eligibility criteria for communication support at a job interview</a:t>
            </a:r>
            <a:r>
              <a:rPr lang="en-GB" b="0" i="0" dirty="0">
                <a:solidFill>
                  <a:srgbClr val="0B0C0C"/>
                </a:solidFill>
                <a:effectLst/>
                <a:highlight>
                  <a:srgbClr val="FFFFFF"/>
                </a:highlight>
                <a:latin typeface="GDS Transport"/>
              </a:rPr>
              <a:t>.</a:t>
            </a:r>
          </a:p>
          <a:p>
            <a:endParaRPr lang="en-GB" dirty="0"/>
          </a:p>
        </p:txBody>
      </p:sp>
    </p:spTree>
    <p:extLst>
      <p:ext uri="{BB962C8B-B14F-4D97-AF65-F5344CB8AC3E}">
        <p14:creationId xmlns:p14="http://schemas.microsoft.com/office/powerpoint/2010/main" val="65274577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9F6AE-BCB0-85FB-1795-D7A03AA2FA9B}"/>
              </a:ext>
            </a:extLst>
          </p:cNvPr>
          <p:cNvSpPr>
            <a:spLocks noGrp="1"/>
          </p:cNvSpPr>
          <p:nvPr>
            <p:ph type="title"/>
          </p:nvPr>
        </p:nvSpPr>
        <p:spPr/>
        <p:txBody>
          <a:bodyPr/>
          <a:lstStyle/>
          <a:p>
            <a:r>
              <a:rPr kumimoji="0" lang="en-US" altLang="en-US" sz="4400" b="1" i="0" u="none" strike="noStrike" cap="none" normalizeH="0" baseline="0" dirty="0">
                <a:ln>
                  <a:noFill/>
                </a:ln>
                <a:solidFill>
                  <a:srgbClr val="0B0C0C"/>
                </a:solidFill>
                <a:effectLst/>
                <a:latin typeface="GDS Transport"/>
              </a:rPr>
              <a:t>Your disability, illness or health condition</a:t>
            </a:r>
            <a:br>
              <a:rPr kumimoji="0" lang="en-US" altLang="en-US" sz="4400" b="1" i="0" u="none" strike="noStrike" cap="none" normalizeH="0" baseline="0" dirty="0">
                <a:ln>
                  <a:noFill/>
                </a:ln>
                <a:solidFill>
                  <a:srgbClr val="0B0C0C"/>
                </a:solidFill>
                <a:effectLst/>
                <a:latin typeface="GDS Transport"/>
              </a:rPr>
            </a:br>
            <a:endParaRPr lang="en-GB" dirty="0"/>
          </a:p>
        </p:txBody>
      </p:sp>
      <p:sp>
        <p:nvSpPr>
          <p:cNvPr id="4" name="Rectangle 1">
            <a:extLst>
              <a:ext uri="{FF2B5EF4-FFF2-40B4-BE49-F238E27FC236}">
                <a16:creationId xmlns:a16="http://schemas.microsoft.com/office/drawing/2014/main" id="{1EA09D61-785F-DC58-6CCF-9B0CC3B8DB49}"/>
              </a:ext>
            </a:extLst>
          </p:cNvPr>
          <p:cNvSpPr>
            <a:spLocks noGrp="1" noChangeArrowheads="1"/>
          </p:cNvSpPr>
          <p:nvPr>
            <p:ph idx="1"/>
          </p:nvPr>
        </p:nvSpPr>
        <p:spPr bwMode="auto">
          <a:xfrm>
            <a:off x="838200" y="2410519"/>
            <a:ext cx="8085635" cy="318154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6960" tIns="285660" rIns="9144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B0C0C"/>
                </a:solidFill>
                <a:effectLst/>
                <a:latin typeface="GDS Transport"/>
              </a:rPr>
              <a:t>You must have a disability, illness or health condition that means you need support to do your job.</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B0C0C"/>
                </a:solidFill>
                <a:effectLst/>
                <a:latin typeface="GDS Transport"/>
              </a:rPr>
              <a:t>This can include, for example:</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rgbClr val="0B0C0C"/>
                </a:solidFill>
                <a:effectLst/>
                <a:latin typeface="GDS Transport"/>
              </a:rPr>
              <a:t>a physical disability, for example if you’re hard of hearing or use a wheelchair</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rgbClr val="0B0C0C"/>
                </a:solidFill>
                <a:effectLst/>
                <a:latin typeface="GDS Transport"/>
              </a:rPr>
              <a:t>a learning disability or related condition, for example if you have Down’s syndrome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rgbClr val="0B0C0C"/>
                </a:solidFill>
                <a:effectLst/>
                <a:latin typeface="GDS Transport"/>
              </a:rPr>
              <a:t>a developmental condition, like autism spectrum disorder</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rgbClr val="0B0C0C"/>
                </a:solidFill>
                <a:effectLst/>
                <a:latin typeface="GDS Transport"/>
              </a:rPr>
              <a:t>having ADHD or dyslexia</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rgbClr val="0B0C0C"/>
                </a:solidFill>
                <a:effectLst/>
                <a:latin typeface="GDS Transport"/>
              </a:rPr>
              <a:t>an illness such as diabetes or epilepsy</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rgbClr val="0B0C0C"/>
                </a:solidFill>
                <a:effectLst/>
                <a:latin typeface="GDS Transport"/>
              </a:rPr>
              <a:t>a temporary condition, like a broken leg</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rgbClr val="0B0C0C"/>
                </a:solidFill>
                <a:effectLst/>
                <a:latin typeface="GDS Transport"/>
              </a:rPr>
              <a:t>a mental health condition, for example anxiety or depression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B0C0C"/>
                </a:solidFill>
                <a:effectLst/>
                <a:latin typeface="GDS Transport"/>
              </a:rPr>
              <a:t>You do not need to be diagnosed with a condition to apply.</a:t>
            </a:r>
            <a:endParaRPr kumimoji="0" lang="en-US" altLang="en-US" sz="1200" b="1" i="0" u="none" strike="noStrike" cap="none" normalizeH="0" baseline="0" dirty="0">
              <a:ln>
                <a:noFill/>
              </a:ln>
              <a:solidFill>
                <a:srgbClr val="0B0C0C"/>
              </a:solidFill>
              <a:effectLst/>
              <a:latin typeface="GDS Transpor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2201470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4DAD2-EBD1-B21D-FEAC-0D6D7118A205}"/>
              </a:ext>
            </a:extLst>
          </p:cNvPr>
          <p:cNvSpPr>
            <a:spLocks noGrp="1"/>
          </p:cNvSpPr>
          <p:nvPr>
            <p:ph type="title"/>
          </p:nvPr>
        </p:nvSpPr>
        <p:spPr/>
        <p:txBody>
          <a:bodyPr/>
          <a:lstStyle/>
          <a:p>
            <a:r>
              <a:rPr lang="en-GB" dirty="0"/>
              <a:t>Your Work</a:t>
            </a:r>
          </a:p>
        </p:txBody>
      </p:sp>
      <p:sp>
        <p:nvSpPr>
          <p:cNvPr id="3" name="Content Placeholder 2">
            <a:extLst>
              <a:ext uri="{FF2B5EF4-FFF2-40B4-BE49-F238E27FC236}">
                <a16:creationId xmlns:a16="http://schemas.microsoft.com/office/drawing/2014/main" id="{99B9D161-0497-2C23-8420-5A1A21C845D4}"/>
              </a:ext>
            </a:extLst>
          </p:cNvPr>
          <p:cNvSpPr>
            <a:spLocks noGrp="1"/>
          </p:cNvSpPr>
          <p:nvPr>
            <p:ph idx="1"/>
          </p:nvPr>
        </p:nvSpPr>
        <p:spPr/>
        <p:txBody>
          <a:bodyPr>
            <a:norm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B0C0C"/>
                </a:solidFill>
                <a:effectLst/>
                <a:latin typeface="GDS Transport"/>
              </a:rPr>
              <a:t>You need to have a paid job (or be about to start or return to one).</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B0C0C"/>
                </a:solidFill>
                <a:effectLst/>
                <a:latin typeface="GDS Transport"/>
              </a:rPr>
              <a:t>A paid job can be full or part-time and can include:</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rgbClr val="0B0C0C"/>
                </a:solidFill>
                <a:effectLst/>
                <a:latin typeface="GDS Transport"/>
              </a:rPr>
              <a:t>employment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rgbClr val="0B0C0C"/>
                </a:solidFill>
                <a:effectLst/>
                <a:latin typeface="GDS Transport"/>
              </a:rPr>
              <a:t>self-employment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rgbClr val="0B0C0C"/>
                </a:solidFill>
                <a:effectLst/>
                <a:latin typeface="GDS Transport"/>
              </a:rPr>
              <a:t>an apprenticeship</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rgbClr val="0B0C0C"/>
                </a:solidFill>
                <a:effectLst/>
                <a:latin typeface="GDS Transport"/>
              </a:rPr>
              <a:t>a work trial or work experience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rgbClr val="0B0C0C"/>
                </a:solidFill>
                <a:effectLst/>
                <a:latin typeface="GDS Transport"/>
              </a:rPr>
              <a:t>an internship</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rgbClr val="0B0C0C"/>
                </a:solidFill>
                <a:effectLst/>
                <a:latin typeface="GDS Transport"/>
              </a:rPr>
              <a:t>a work placement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0B0C0C"/>
                </a:solidFill>
                <a:effectLst/>
                <a:latin typeface="GDS Transport"/>
              </a:rPr>
              <a:t>You cannot get Access to Work support for voluntary work.</a:t>
            </a:r>
            <a:endParaRPr kumimoji="0" lang="en-US" altLang="en-US" sz="18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0B0C0C"/>
                </a:solidFill>
                <a:effectLst/>
                <a:latin typeface="GDS Transport"/>
              </a:rPr>
              <a:t>You can still apply for Access to Work if you’re working from home some or all of the time</a:t>
            </a:r>
            <a:r>
              <a:rPr kumimoji="0" lang="en-US" altLang="en-US" sz="1800" b="0" i="0" u="none" strike="noStrike" cap="none" normalizeH="0" baseline="0" dirty="0">
                <a:ln>
                  <a:noFill/>
                </a:ln>
                <a:solidFill>
                  <a:srgbClr val="0B0C0C"/>
                </a:solidFill>
                <a:effectLst/>
                <a:latin typeface="GDS Transport"/>
              </a:rPr>
              <a:t>.</a:t>
            </a:r>
            <a:endParaRPr kumimoji="0" lang="en-US" altLang="en-US" sz="1800" b="1" i="0" u="none" strike="noStrike" cap="none" normalizeH="0" baseline="0" dirty="0">
              <a:ln>
                <a:noFill/>
              </a:ln>
              <a:solidFill>
                <a:srgbClr val="0B0C0C"/>
              </a:solidFill>
              <a:effectLst/>
              <a:latin typeface="GDS Transport"/>
            </a:endParaRPr>
          </a:p>
          <a:p>
            <a:pPr marL="0" indent="0">
              <a:buNone/>
            </a:pPr>
            <a:endParaRPr lang="en-GB" sz="1800" dirty="0"/>
          </a:p>
        </p:txBody>
      </p:sp>
    </p:spTree>
    <p:extLst>
      <p:ext uri="{BB962C8B-B14F-4D97-AF65-F5344CB8AC3E}">
        <p14:creationId xmlns:p14="http://schemas.microsoft.com/office/powerpoint/2010/main" val="5073774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B4EC5-49E8-65A8-4544-A860DEEE2D09}"/>
              </a:ext>
            </a:extLst>
          </p:cNvPr>
          <p:cNvSpPr>
            <a:spLocks noGrp="1"/>
          </p:cNvSpPr>
          <p:nvPr>
            <p:ph type="title"/>
          </p:nvPr>
        </p:nvSpPr>
        <p:spPr/>
        <p:txBody>
          <a:bodyPr/>
          <a:lstStyle/>
          <a:p>
            <a:r>
              <a:rPr kumimoji="0" lang="en-US" altLang="en-US" sz="4400" b="1" i="0" u="none" strike="noStrike" cap="none" normalizeH="0" baseline="0" dirty="0">
                <a:ln>
                  <a:noFill/>
                </a:ln>
                <a:solidFill>
                  <a:srgbClr val="0B0C0C"/>
                </a:solidFill>
                <a:effectLst/>
                <a:latin typeface="GDS Transport"/>
              </a:rPr>
              <a:t>Your income and benefits</a:t>
            </a:r>
            <a:br>
              <a:rPr kumimoji="0" lang="en-US" altLang="en-US" sz="4400" b="1" i="0" u="none" strike="noStrike" cap="none" normalizeH="0" baseline="0" dirty="0">
                <a:ln>
                  <a:noFill/>
                </a:ln>
                <a:solidFill>
                  <a:srgbClr val="0B0C0C"/>
                </a:solidFill>
                <a:effectLst/>
                <a:latin typeface="GDS Transport"/>
              </a:rPr>
            </a:br>
            <a:endParaRPr lang="en-GB" dirty="0"/>
          </a:p>
        </p:txBody>
      </p:sp>
      <p:sp>
        <p:nvSpPr>
          <p:cNvPr id="3" name="Content Placeholder 2">
            <a:extLst>
              <a:ext uri="{FF2B5EF4-FFF2-40B4-BE49-F238E27FC236}">
                <a16:creationId xmlns:a16="http://schemas.microsoft.com/office/drawing/2014/main" id="{21A58407-FD5E-09AE-9A13-7159AED96E4C}"/>
              </a:ext>
            </a:extLst>
          </p:cNvPr>
          <p:cNvSpPr>
            <a:spLocks noGrp="1"/>
          </p:cNvSpPr>
          <p:nvPr>
            <p:ph idx="1"/>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50" b="0" i="0" u="none" strike="noStrike" cap="none" normalizeH="0" baseline="0" dirty="0">
                <a:ln>
                  <a:noFill/>
                </a:ln>
                <a:solidFill>
                  <a:srgbClr val="0B0C0C"/>
                </a:solidFill>
                <a:effectLst/>
                <a:latin typeface="GDS Transport"/>
              </a:rPr>
              <a:t>You can get support from Access to Work:</a:t>
            </a:r>
            <a:endParaRPr kumimoji="0" lang="en-US" altLang="en-US" sz="2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0" i="0" u="none" strike="noStrike" cap="none" normalizeH="0" baseline="0" dirty="0">
                <a:ln>
                  <a:noFill/>
                </a:ln>
                <a:solidFill>
                  <a:srgbClr val="0B0C0C"/>
                </a:solidFill>
                <a:effectLst/>
                <a:latin typeface="GDS Transport"/>
              </a:rPr>
              <a:t>however much you earn or have in savings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0" i="0" u="none" strike="noStrike" cap="none" normalizeH="0" baseline="0" dirty="0">
                <a:ln>
                  <a:noFill/>
                </a:ln>
                <a:solidFill>
                  <a:srgbClr val="0B0C0C"/>
                </a:solidFill>
                <a:effectLst/>
                <a:latin typeface="GDS Transport"/>
              </a:rPr>
              <a:t>at the same time as most benefits, as long as you work more than 1 hour a week</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1" i="0" u="none" strike="noStrike" cap="none" normalizeH="0" baseline="0" dirty="0">
              <a:ln>
                <a:noFill/>
              </a:ln>
              <a:solidFill>
                <a:srgbClr val="0B0C0C"/>
              </a:solidFill>
              <a:effectLst/>
              <a:latin typeface="GDS Transpor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0B0C0C"/>
                </a:solidFill>
                <a:effectLst/>
                <a:latin typeface="GDS Transport"/>
              </a:rPr>
              <a:t>If you’re getting Employment and Support Allowance (ESA)</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50" b="0" i="0" u="none" strike="noStrike" cap="none" normalizeH="0" baseline="0" dirty="0">
                <a:ln>
                  <a:noFill/>
                </a:ln>
                <a:solidFill>
                  <a:srgbClr val="0B0C0C"/>
                </a:solidFill>
                <a:effectLst/>
                <a:latin typeface="GDS Transport"/>
              </a:rPr>
              <a:t>You can get Access to Work and</a:t>
            </a:r>
            <a:r>
              <a:rPr kumimoji="0" lang="en-US" altLang="en-US" sz="2800" b="0" i="0" u="none" strike="noStrike" cap="none" normalizeH="0" baseline="0" dirty="0">
                <a:ln>
                  <a:noFill/>
                </a:ln>
                <a:solidFill>
                  <a:srgbClr val="0B0C0C"/>
                </a:solidFill>
                <a:effectLst/>
                <a:latin typeface="GDS Transport"/>
              </a:rPr>
              <a:t> ESA at the same time if you work less than 16 hours a week. There are </a:t>
            </a:r>
            <a:r>
              <a:rPr kumimoji="0" lang="en-US" altLang="en-US" sz="2800" b="0" i="0" u="none" strike="noStrike" cap="none" normalizeH="0" baseline="0" dirty="0">
                <a:ln>
                  <a:noFill/>
                </a:ln>
                <a:solidFill>
                  <a:srgbClr val="1D70B8"/>
                </a:solidFill>
                <a:effectLst/>
                <a:latin typeface="GDS Transport"/>
                <a:hlinkClick r:id="rId2"/>
              </a:rPr>
              <a:t>rules about working while claiming ESA</a:t>
            </a:r>
            <a:r>
              <a:rPr kumimoji="0" lang="en-US" altLang="en-US" sz="2800" b="0" i="0" u="none" strike="noStrike" cap="none" normalizeH="0" baseline="0" dirty="0">
                <a:ln>
                  <a:noFill/>
                </a:ln>
                <a:solidFill>
                  <a:srgbClr val="0B0C0C"/>
                </a:solidFill>
                <a:effectLst/>
                <a:latin typeface="GDS Transport"/>
              </a:rPr>
              <a:t>. You can ask your work coach for advice and support</a:t>
            </a:r>
            <a:endParaRPr lang="en-GB" dirty="0"/>
          </a:p>
        </p:txBody>
      </p:sp>
      <p:sp>
        <p:nvSpPr>
          <p:cNvPr id="4" name="Rectangle 1">
            <a:extLst>
              <a:ext uri="{FF2B5EF4-FFF2-40B4-BE49-F238E27FC236}">
                <a16:creationId xmlns:a16="http://schemas.microsoft.com/office/drawing/2014/main" id="{2C1D22B9-D6F5-7CD7-AF20-A38CD8E11497}"/>
              </a:ext>
            </a:extLst>
          </p:cNvPr>
          <p:cNvSpPr>
            <a:spLocks noChangeArrowheads="1"/>
          </p:cNvSpPr>
          <p:nvPr/>
        </p:nvSpPr>
        <p:spPr bwMode="auto">
          <a:xfrm>
            <a:off x="0" y="-22074"/>
            <a:ext cx="278241" cy="50134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6960" tIns="222180" rIns="9144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B0C0C"/>
                </a:solidFill>
                <a:effectLst/>
                <a:latin typeface="GDS Transport"/>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03954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a:extLst>
              <a:ext uri="{FF2B5EF4-FFF2-40B4-BE49-F238E27FC236}">
                <a16:creationId xmlns:a16="http://schemas.microsoft.com/office/drawing/2014/main" id="{2C7B0C58-4660-F8A9-D8E2-00D4193E0468}"/>
              </a:ext>
            </a:extLst>
          </p:cNvPr>
          <p:cNvSpPr>
            <a:spLocks noGrp="1"/>
          </p:cNvSpPr>
          <p:nvPr>
            <p:ph type="title" idx="4294967295"/>
          </p:nvPr>
        </p:nvSpPr>
        <p:spPr/>
        <p:txBody>
          <a:bodyPr/>
          <a:lstStyle/>
          <a:p>
            <a:r>
              <a:rPr lang="en-GB" altLang="en-US" sz="3600" b="1">
                <a:latin typeface="Arial" panose="020B0604020202020204" pitchFamily="34" charset="0"/>
              </a:rPr>
              <a:t>Assessment Criteria</a:t>
            </a:r>
            <a:r>
              <a:rPr lang="en-GB" altLang="en-US" sz="3600">
                <a:latin typeface="Arial" panose="020B0604020202020204" pitchFamily="34" charset="0"/>
              </a:rPr>
              <a:t> </a:t>
            </a:r>
          </a:p>
        </p:txBody>
      </p:sp>
      <p:graphicFrame>
        <p:nvGraphicFramePr>
          <p:cNvPr id="110606" name="Group 14">
            <a:extLst>
              <a:ext uri="{FF2B5EF4-FFF2-40B4-BE49-F238E27FC236}">
                <a16:creationId xmlns:a16="http://schemas.microsoft.com/office/drawing/2014/main" id="{1E173179-C1CE-1C8A-A64A-61D1493C3CBD}"/>
              </a:ext>
            </a:extLst>
          </p:cNvPr>
          <p:cNvGraphicFramePr>
            <a:graphicFrameLocks noGrp="1"/>
          </p:cNvGraphicFramePr>
          <p:nvPr/>
        </p:nvGraphicFramePr>
        <p:xfrm>
          <a:off x="2095500" y="1016001"/>
          <a:ext cx="8255000" cy="5262571"/>
        </p:xfrm>
        <a:graphic>
          <a:graphicData uri="http://schemas.openxmlformats.org/drawingml/2006/table">
            <a:tbl>
              <a:tblPr/>
              <a:tblGrid>
                <a:gridCol w="3340100">
                  <a:extLst>
                    <a:ext uri="{9D8B030D-6E8A-4147-A177-3AD203B41FA5}">
                      <a16:colId xmlns:a16="http://schemas.microsoft.com/office/drawing/2014/main" val="20000"/>
                    </a:ext>
                  </a:extLst>
                </a:gridCol>
                <a:gridCol w="939800">
                  <a:extLst>
                    <a:ext uri="{9D8B030D-6E8A-4147-A177-3AD203B41FA5}">
                      <a16:colId xmlns:a16="http://schemas.microsoft.com/office/drawing/2014/main" val="20001"/>
                    </a:ext>
                  </a:extLst>
                </a:gridCol>
                <a:gridCol w="30607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tblGrid>
              <a:tr h="304762">
                <a:tc grid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rgbClr val="FFFFFF"/>
                          </a:solidFill>
                          <a:effectLst/>
                          <a:latin typeface="Arial" charset="0"/>
                          <a:ea typeface="Times New Roman" pitchFamily="18" charset="0"/>
                          <a:cs typeface="Arial" charset="0"/>
                        </a:rPr>
                        <a:t>Daily living component (activities 1-10)</a:t>
                      </a:r>
                      <a:endParaRPr kumimoji="0" lang="en-US" sz="1400" b="0" i="0" u="none" strike="noStrike" cap="none" normalizeH="0" baseline="0">
                        <a:ln>
                          <a:noFill/>
                        </a:ln>
                        <a:solidFill>
                          <a:schemeClr val="tx1"/>
                        </a:solidFill>
                        <a:effectLst/>
                        <a:latin typeface="Arial" charset="0"/>
                        <a:ea typeface="Times New Roman" pitchFamily="18" charset="0"/>
                        <a:cs typeface="Arial" charset="0"/>
                      </a:endParaRPr>
                    </a:p>
                  </a:txBody>
                  <a:tcPr marT="45701" marB="45701" horzOverflow="overflow">
                    <a:lnL w="25400" cap="flat" cmpd="sng" algn="ctr">
                      <a:solidFill>
                        <a:srgbClr val="000000"/>
                      </a:solidFill>
                      <a:prstDash val="solid"/>
                      <a:round/>
                      <a:headEnd type="none" w="med" len="med"/>
                      <a:tailEnd type="none" w="med" len="med"/>
                    </a:lnL>
                    <a:lnR w="254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solidFill>
                  </a:tcPr>
                </a:tc>
                <a:tc hMerge="1">
                  <a:txBody>
                    <a:bodyPr/>
                    <a:lstStyle/>
                    <a:p>
                      <a:endParaRPr lang="en-GB"/>
                    </a:p>
                  </a:txBody>
                  <a:tcPr/>
                </a:tc>
                <a:tc grid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rgbClr val="FFFFFF"/>
                          </a:solidFill>
                          <a:effectLst/>
                          <a:latin typeface="Arial" charset="0"/>
                          <a:ea typeface="Times New Roman" pitchFamily="18" charset="0"/>
                          <a:cs typeface="Arial" charset="0"/>
                        </a:rPr>
                        <a:t>Mobility component (activities 11-12)</a:t>
                      </a:r>
                      <a:endParaRPr kumimoji="0" lang="en-US" sz="1400" b="0" i="0" u="none" strike="noStrike" cap="none" normalizeH="0" baseline="0">
                        <a:ln>
                          <a:noFill/>
                        </a:ln>
                        <a:solidFill>
                          <a:schemeClr val="tx1"/>
                        </a:solidFill>
                        <a:effectLst/>
                        <a:latin typeface="Arial" charset="0"/>
                        <a:ea typeface="Times New Roman" pitchFamily="18" charset="0"/>
                        <a:cs typeface="Arial" charset="0"/>
                      </a:endParaRPr>
                    </a:p>
                  </a:txBody>
                  <a:tcPr marT="45701" marB="45701" horzOverflow="overflow">
                    <a:lnL w="25400" cap="flat" cmpd="sng" algn="ctr">
                      <a:solidFill>
                        <a:srgbClr val="FFFFFF"/>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00"/>
                    </a:solidFill>
                  </a:tcPr>
                </a:tc>
                <a:tc hMerge="1">
                  <a:txBody>
                    <a:bodyPr/>
                    <a:lstStyle/>
                    <a:p>
                      <a:endParaRPr lang="en-GB"/>
                    </a:p>
                  </a:txBody>
                  <a:tcPr/>
                </a:tc>
                <a:extLst>
                  <a:ext uri="{0D108BD9-81ED-4DB2-BD59-A6C34878D82A}">
                    <a16:rowId xmlns:a16="http://schemas.microsoft.com/office/drawing/2014/main" val="10000"/>
                  </a:ext>
                </a:extLst>
              </a:tr>
              <a:tr h="518121">
                <a:tc gridSpan="2">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charset="0"/>
                          <a:ea typeface="Times New Roman" pitchFamily="18" charset="0"/>
                          <a:cs typeface="Arial" charset="0"/>
                        </a:rPr>
                        <a:t>Standard rate = 8 points</a:t>
                      </a:r>
                      <a:endParaRPr kumimoji="0" lang="en-US" sz="1400" b="0" i="0" u="none" strike="noStrike" cap="none" normalizeH="0" baseline="0">
                        <a:ln>
                          <a:noFill/>
                        </a:ln>
                        <a:solidFill>
                          <a:schemeClr val="tx1"/>
                        </a:solidFill>
                        <a:effectLst/>
                        <a:latin typeface="Times New Roman" pitchFamily="18" charset="0"/>
                        <a:ea typeface="Times New Roman" pitchFamily="18" charset="0"/>
                        <a:cs typeface="Arial" charset="0"/>
                      </a:endParaRPr>
                    </a:p>
                    <a:p>
                      <a:pPr marL="0" marR="0" lvl="0" indent="0" algn="l" defTabSz="4572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charset="0"/>
                          <a:ea typeface="Times New Roman" pitchFamily="18" charset="0"/>
                          <a:cs typeface="Arial" charset="0"/>
                        </a:rPr>
                        <a:t>Enhanced rate = 12 points</a:t>
                      </a:r>
                      <a:endParaRPr kumimoji="0" lang="en-US" sz="1400" b="0" i="0" u="none" strike="noStrike" cap="none" normalizeH="0" baseline="0">
                        <a:ln>
                          <a:noFill/>
                        </a:ln>
                        <a:solidFill>
                          <a:schemeClr val="tx1"/>
                        </a:solidFill>
                        <a:effectLst/>
                        <a:latin typeface="Arial" charset="0"/>
                        <a:ea typeface="Times New Roman" pitchFamily="18" charset="0"/>
                        <a:cs typeface="Arial" charset="0"/>
                      </a:endParaRPr>
                    </a:p>
                  </a:txBody>
                  <a:tcPr marT="45701" marB="45701"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gridSpan="2">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charset="0"/>
                          <a:ea typeface="Times New Roman" pitchFamily="18" charset="0"/>
                          <a:cs typeface="Arial" charset="0"/>
                        </a:rPr>
                        <a:t>Standard rate = 8 points</a:t>
                      </a:r>
                      <a:endParaRPr kumimoji="0" lang="en-US" sz="1400" b="0" i="0" u="none" strike="noStrike" cap="none" normalizeH="0" baseline="0">
                        <a:ln>
                          <a:noFill/>
                        </a:ln>
                        <a:solidFill>
                          <a:schemeClr val="tx1"/>
                        </a:solidFill>
                        <a:effectLst/>
                        <a:latin typeface="Times New Roman" pitchFamily="18" charset="0"/>
                        <a:ea typeface="Times New Roman" pitchFamily="18" charset="0"/>
                        <a:cs typeface="Arial" charset="0"/>
                      </a:endParaRPr>
                    </a:p>
                    <a:p>
                      <a:pPr marL="0" marR="0" lvl="0" indent="0" algn="l" defTabSz="4572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charset="0"/>
                          <a:ea typeface="Times New Roman" pitchFamily="18" charset="0"/>
                          <a:cs typeface="Arial" charset="0"/>
                        </a:rPr>
                        <a:t>Enhanced rate = 12 points</a:t>
                      </a:r>
                      <a:endParaRPr kumimoji="0" lang="en-US" sz="1400" b="0" i="0" u="none" strike="noStrike" cap="none" normalizeH="0" baseline="0">
                        <a:ln>
                          <a:noFill/>
                        </a:ln>
                        <a:solidFill>
                          <a:schemeClr val="tx1"/>
                        </a:solidFill>
                        <a:effectLst/>
                        <a:latin typeface="Arial" charset="0"/>
                        <a:ea typeface="Times New Roman" pitchFamily="18" charset="0"/>
                        <a:cs typeface="Arial" charset="0"/>
                      </a:endParaRPr>
                    </a:p>
                  </a:txBody>
                  <a:tcPr marT="45701" marB="45701"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extLst>
                  <a:ext uri="{0D108BD9-81ED-4DB2-BD59-A6C34878D82A}">
                    <a16:rowId xmlns:a16="http://schemas.microsoft.com/office/drawing/2014/main" val="10001"/>
                  </a:ext>
                </a:extLst>
              </a:tr>
              <a:tr h="518121">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rgbClr val="FFFFFF"/>
                          </a:solidFill>
                          <a:effectLst/>
                          <a:latin typeface="Arial" charset="0"/>
                          <a:ea typeface="Times New Roman" pitchFamily="18" charset="0"/>
                          <a:cs typeface="Arial" charset="0"/>
                        </a:rPr>
                        <a:t>Activity </a:t>
                      </a:r>
                      <a:endParaRPr kumimoji="0" lang="en-US" sz="1400" b="0" i="0" u="none" strike="noStrike" cap="none" normalizeH="0" baseline="0">
                        <a:ln>
                          <a:noFill/>
                        </a:ln>
                        <a:solidFill>
                          <a:schemeClr val="tx1"/>
                        </a:solidFill>
                        <a:effectLst/>
                        <a:latin typeface="Arial" charset="0"/>
                        <a:ea typeface="Times New Roman" pitchFamily="18" charset="0"/>
                        <a:cs typeface="Arial" charset="0"/>
                      </a:endParaRPr>
                    </a:p>
                  </a:txBody>
                  <a:tcPr marT="45701" marB="45701" horzOverflow="overflow">
                    <a:lnL w="254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rgbClr val="FFFFFF"/>
                          </a:solidFill>
                          <a:effectLst/>
                          <a:latin typeface="Arial" charset="0"/>
                          <a:ea typeface="Times New Roman" pitchFamily="18" charset="0"/>
                          <a:cs typeface="Arial" charset="0"/>
                        </a:rPr>
                        <a:t>Possible points</a:t>
                      </a:r>
                      <a:endParaRPr kumimoji="0" lang="en-US" sz="1400" b="0" i="0" u="none" strike="noStrike" cap="none" normalizeH="0" baseline="0">
                        <a:ln>
                          <a:noFill/>
                        </a:ln>
                        <a:solidFill>
                          <a:schemeClr val="tx1"/>
                        </a:solidFill>
                        <a:effectLst/>
                        <a:latin typeface="Arial" charset="0"/>
                        <a:ea typeface="Times New Roman" pitchFamily="18" charset="0"/>
                        <a:cs typeface="Arial" charset="0"/>
                      </a:endParaRPr>
                    </a:p>
                  </a:txBody>
                  <a:tcPr marT="45701" marB="45701" horzOverflow="overflow">
                    <a:lnL w="127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rgbClr val="FFFFFF"/>
                          </a:solidFill>
                          <a:effectLst/>
                          <a:latin typeface="Arial" charset="0"/>
                          <a:ea typeface="Times New Roman" pitchFamily="18" charset="0"/>
                          <a:cs typeface="Arial" charset="0"/>
                        </a:rPr>
                        <a:t>Activity </a:t>
                      </a:r>
                      <a:endParaRPr kumimoji="0" lang="en-US" sz="1400" b="0" i="0" u="none" strike="noStrike" cap="none" normalizeH="0" baseline="0">
                        <a:ln>
                          <a:noFill/>
                        </a:ln>
                        <a:solidFill>
                          <a:schemeClr val="tx1"/>
                        </a:solidFill>
                        <a:effectLst/>
                        <a:latin typeface="Arial" charset="0"/>
                        <a:ea typeface="Times New Roman" pitchFamily="18" charset="0"/>
                        <a:cs typeface="Arial" charset="0"/>
                      </a:endParaRPr>
                    </a:p>
                  </a:txBody>
                  <a:tcPr marT="45701" marB="45701" horzOverflow="overflow">
                    <a:lnL w="254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rgbClr val="FFFFFF"/>
                          </a:solidFill>
                          <a:effectLst/>
                          <a:latin typeface="Arial" charset="0"/>
                          <a:ea typeface="Times New Roman" pitchFamily="18" charset="0"/>
                          <a:cs typeface="Arial" charset="0"/>
                        </a:rPr>
                        <a:t>Possible points</a:t>
                      </a:r>
                      <a:endParaRPr kumimoji="0" lang="en-US" sz="1400" b="0" i="0" u="none" strike="noStrike" cap="none" normalizeH="0" baseline="0">
                        <a:ln>
                          <a:noFill/>
                        </a:ln>
                        <a:solidFill>
                          <a:schemeClr val="tx1"/>
                        </a:solidFill>
                        <a:effectLst/>
                        <a:latin typeface="Arial" charset="0"/>
                        <a:ea typeface="Times New Roman" pitchFamily="18" charset="0"/>
                        <a:cs typeface="Arial" charset="0"/>
                      </a:endParaRPr>
                    </a:p>
                  </a:txBody>
                  <a:tcPr marT="45701" marB="45701" horzOverflow="overflow">
                    <a:lnL w="12700" cap="flat" cmpd="sng" algn="ctr">
                      <a:solidFill>
                        <a:srgbClr val="FFFFFF"/>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extLst>
                  <a:ext uri="{0D108BD9-81ED-4DB2-BD59-A6C34878D82A}">
                    <a16:rowId xmlns:a16="http://schemas.microsoft.com/office/drawing/2014/main" val="10002"/>
                  </a:ext>
                </a:extLst>
              </a:tr>
              <a:tr h="304762">
                <a:tc>
                  <a:txBody>
                    <a:bodyPr/>
                    <a:lstStyle/>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Arial" charset="0"/>
                          <a:ea typeface="Times New Roman" pitchFamily="18" charset="0"/>
                          <a:cs typeface="Arial" charset="0"/>
                        </a:rPr>
                        <a:t>1. Preparing food</a:t>
                      </a:r>
                    </a:p>
                  </a:txBody>
                  <a:tcPr marT="45701" marB="45701"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Arial" charset="0"/>
                          <a:ea typeface="Times New Roman" pitchFamily="18" charset="0"/>
                          <a:cs typeface="Arial" charset="0"/>
                        </a:rPr>
                        <a:t>0-8</a:t>
                      </a:r>
                    </a:p>
                  </a:txBody>
                  <a:tcPr marT="45701" marB="45701"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80975" marR="0" lvl="0" indent="-180975"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Arial" charset="0"/>
                          <a:ea typeface="Times New Roman" pitchFamily="18" charset="0"/>
                          <a:cs typeface="Arial" charset="0"/>
                        </a:rPr>
                        <a:t>11. Planning and following journeys</a:t>
                      </a:r>
                    </a:p>
                  </a:txBody>
                  <a:tcPr marT="45701" marB="45701"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Arial" charset="0"/>
                          <a:ea typeface="Times New Roman" pitchFamily="18" charset="0"/>
                          <a:cs typeface="Arial" charset="0"/>
                        </a:rPr>
                        <a:t>0-12</a:t>
                      </a:r>
                    </a:p>
                  </a:txBody>
                  <a:tcPr marT="45701" marB="45701"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4762">
                <a:tc>
                  <a:txBody>
                    <a:bodyPr/>
                    <a:lstStyle/>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Arial" charset="0"/>
                          <a:ea typeface="Times New Roman" pitchFamily="18" charset="0"/>
                          <a:cs typeface="Arial" charset="0"/>
                        </a:rPr>
                        <a:t>2. Taking nutrition</a:t>
                      </a:r>
                    </a:p>
                  </a:txBody>
                  <a:tcPr marT="45701" marB="45701"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0E0E0"/>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Arial" charset="0"/>
                          <a:ea typeface="Times New Roman" pitchFamily="18" charset="0"/>
                          <a:cs typeface="Arial" charset="0"/>
                        </a:rPr>
                        <a:t>0-10</a:t>
                      </a:r>
                    </a:p>
                  </a:txBody>
                  <a:tcPr marT="45701" marB="45701"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0E0E0"/>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tab pos="228600" algn="l"/>
                        </a:tabLst>
                      </a:pPr>
                      <a:r>
                        <a:rPr kumimoji="0" lang="en-US" sz="1400" b="0" i="0" u="none" strike="noStrike" cap="none" normalizeH="0" baseline="0">
                          <a:ln>
                            <a:noFill/>
                          </a:ln>
                          <a:solidFill>
                            <a:schemeClr val="tx1"/>
                          </a:solidFill>
                          <a:effectLst/>
                          <a:latin typeface="Arial" charset="0"/>
                          <a:ea typeface="Times New Roman" pitchFamily="18" charset="0"/>
                          <a:cs typeface="Arial" charset="0"/>
                        </a:rPr>
                        <a:t>12. Moving around</a:t>
                      </a:r>
                    </a:p>
                  </a:txBody>
                  <a:tcPr marT="45701" marB="45701"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0E0E0"/>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Arial" charset="0"/>
                          <a:ea typeface="Times New Roman" pitchFamily="18" charset="0"/>
                          <a:cs typeface="Arial" charset="0"/>
                        </a:rPr>
                        <a:t>0-12</a:t>
                      </a:r>
                    </a:p>
                  </a:txBody>
                  <a:tcPr marT="45701" marB="45701"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0E0E0"/>
                    </a:solidFill>
                  </a:tcPr>
                </a:tc>
                <a:extLst>
                  <a:ext uri="{0D108BD9-81ED-4DB2-BD59-A6C34878D82A}">
                    <a16:rowId xmlns:a16="http://schemas.microsoft.com/office/drawing/2014/main" val="10004"/>
                  </a:ext>
                </a:extLst>
              </a:tr>
              <a:tr h="518121">
                <a:tc>
                  <a:txBody>
                    <a:bodyPr/>
                    <a:lstStyle/>
                    <a:p>
                      <a:pPr marL="180975" marR="0" lvl="0" indent="-180975"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Arial" charset="0"/>
                          <a:ea typeface="Times New Roman" pitchFamily="18" charset="0"/>
                          <a:cs typeface="Arial" charset="0"/>
                        </a:rPr>
                        <a:t>3. </a:t>
                      </a:r>
                      <a:r>
                        <a:rPr kumimoji="0" lang="en-GB" sz="1400" b="0" i="0" u="none" strike="noStrike" cap="none" normalizeH="0" baseline="0">
                          <a:ln>
                            <a:noFill/>
                          </a:ln>
                          <a:solidFill>
                            <a:schemeClr val="tx1"/>
                          </a:solidFill>
                          <a:effectLst/>
                          <a:latin typeface="Arial" charset="0"/>
                          <a:ea typeface="Times New Roman" pitchFamily="18" charset="0"/>
                          <a:cs typeface="Arial" charset="0"/>
                        </a:rPr>
                        <a:t>Managing therapy or monitoring a health condition</a:t>
                      </a:r>
                      <a:endParaRPr kumimoji="0" lang="en-US" sz="1400" b="0" i="0" u="none" strike="noStrike" cap="none" normalizeH="0" baseline="0">
                        <a:ln>
                          <a:noFill/>
                        </a:ln>
                        <a:solidFill>
                          <a:schemeClr val="tx1"/>
                        </a:solidFill>
                        <a:effectLst/>
                        <a:latin typeface="Arial" charset="0"/>
                        <a:ea typeface="Times New Roman" pitchFamily="18" charset="0"/>
                        <a:cs typeface="Arial" charset="0"/>
                      </a:endParaRPr>
                    </a:p>
                  </a:txBody>
                  <a:tcPr marT="45701" marB="45701"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Arial" charset="0"/>
                          <a:ea typeface="Times New Roman" pitchFamily="18" charset="0"/>
                          <a:cs typeface="Arial" charset="0"/>
                        </a:rPr>
                        <a:t>0-8</a:t>
                      </a:r>
                    </a:p>
                  </a:txBody>
                  <a:tcPr marT="45701" marB="45701"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20000"/>
                        </a:spcBef>
                        <a:spcAft>
                          <a:spcPct val="0"/>
                        </a:spcAft>
                        <a:buClr>
                          <a:srgbClr val="00C0B5"/>
                        </a:buClr>
                        <a:buSzTx/>
                        <a:buFont typeface="Arial" charset="0"/>
                        <a:buNone/>
                        <a:tabLst/>
                      </a:pPr>
                      <a:endParaRPr kumimoji="0" lang="en-US" sz="1400" b="0" i="0" u="none" strike="noStrike" cap="none" normalizeH="0" baseline="0">
                        <a:ln>
                          <a:noFill/>
                        </a:ln>
                        <a:solidFill>
                          <a:schemeClr val="tx1"/>
                        </a:solidFill>
                        <a:effectLst/>
                        <a:latin typeface="Arial" charset="0"/>
                      </a:endParaRPr>
                    </a:p>
                  </a:txBody>
                  <a:tcPr marT="45701" marB="45701"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20000"/>
                        </a:spcBef>
                        <a:spcAft>
                          <a:spcPct val="0"/>
                        </a:spcAft>
                        <a:buClr>
                          <a:srgbClr val="00C0B5"/>
                        </a:buClr>
                        <a:buSzTx/>
                        <a:buFont typeface="Arial" charset="0"/>
                        <a:buNone/>
                        <a:tabLst/>
                      </a:pPr>
                      <a:endParaRPr kumimoji="0" lang="en-US" sz="1400" b="0" i="0" u="none" strike="noStrike" cap="none" normalizeH="0" baseline="0">
                        <a:ln>
                          <a:noFill/>
                        </a:ln>
                        <a:solidFill>
                          <a:schemeClr val="tx1"/>
                        </a:solidFill>
                        <a:effectLst/>
                        <a:latin typeface="Arial" charset="0"/>
                      </a:endParaRPr>
                    </a:p>
                  </a:txBody>
                  <a:tcPr marT="45701" marB="45701" horzOverflow="overflow">
                    <a:lnL>
                      <a:noFill/>
                    </a:lnL>
                    <a:lnR cap="flat">
                      <a:noFill/>
                    </a:lnR>
                    <a:lnT w="28575"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5"/>
                  </a:ext>
                </a:extLst>
              </a:tr>
              <a:tr h="325267">
                <a:tc>
                  <a:txBody>
                    <a:bodyPr/>
                    <a:lstStyle/>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Arial" charset="0"/>
                          <a:ea typeface="Times New Roman" pitchFamily="18" charset="0"/>
                          <a:cs typeface="Arial" charset="0"/>
                        </a:rPr>
                        <a:t>4. Washing and bathing</a:t>
                      </a:r>
                    </a:p>
                  </a:txBody>
                  <a:tcPr marT="45701" marB="45701"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0E0E0"/>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Arial" charset="0"/>
                          <a:ea typeface="Times New Roman" pitchFamily="18" charset="0"/>
                          <a:cs typeface="Arial" charset="0"/>
                        </a:rPr>
                        <a:t>0-8</a:t>
                      </a:r>
                    </a:p>
                  </a:txBody>
                  <a:tcPr marT="45701" marB="45701"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0E0E0"/>
                    </a:solidFill>
                  </a:tcPr>
                </a:tc>
                <a:tc>
                  <a:txBody>
                    <a:bodyPr/>
                    <a:lstStyle/>
                    <a:p>
                      <a:pPr marL="0" marR="0" lvl="0" indent="0" algn="l" defTabSz="457200" rtl="0" eaLnBrk="1" fontAlgn="base" latinLnBrk="0" hangingPunct="1">
                        <a:lnSpc>
                          <a:spcPct val="100000"/>
                        </a:lnSpc>
                        <a:spcBef>
                          <a:spcPct val="20000"/>
                        </a:spcBef>
                        <a:spcAft>
                          <a:spcPct val="0"/>
                        </a:spcAft>
                        <a:buClr>
                          <a:srgbClr val="00C0B5"/>
                        </a:buClr>
                        <a:buSzTx/>
                        <a:buFont typeface="Arial" charset="0"/>
                        <a:buNone/>
                        <a:tabLst/>
                      </a:pPr>
                      <a:endParaRPr kumimoji="0" lang="en-US" sz="1400" b="0" i="0" u="none" strike="noStrike" cap="none" normalizeH="0" baseline="0">
                        <a:ln>
                          <a:noFill/>
                        </a:ln>
                        <a:solidFill>
                          <a:schemeClr val="tx1"/>
                        </a:solidFill>
                        <a:effectLst/>
                        <a:latin typeface="Arial" charset="0"/>
                      </a:endParaRPr>
                    </a:p>
                  </a:txBody>
                  <a:tcPr marT="45701" marB="45701"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20000"/>
                        </a:spcBef>
                        <a:spcAft>
                          <a:spcPct val="0"/>
                        </a:spcAft>
                        <a:buClr>
                          <a:srgbClr val="00C0B5"/>
                        </a:buClr>
                        <a:buSzTx/>
                        <a:buFont typeface="Arial" charset="0"/>
                        <a:buNone/>
                        <a:tabLst/>
                      </a:pPr>
                      <a:endParaRPr kumimoji="0" lang="en-US" sz="1400" b="0" i="0" u="none" strike="noStrike" cap="none" normalizeH="0" baseline="0">
                        <a:ln>
                          <a:noFill/>
                        </a:ln>
                        <a:solidFill>
                          <a:schemeClr val="tx1"/>
                        </a:solidFill>
                        <a:effectLst/>
                        <a:latin typeface="Arial" charset="0"/>
                      </a:endParaRPr>
                    </a:p>
                  </a:txBody>
                  <a:tcPr marT="45701" marB="45701"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518121">
                <a:tc>
                  <a:txBody>
                    <a:bodyPr/>
                    <a:lstStyle/>
                    <a:p>
                      <a:pPr marL="180975" marR="0" lvl="0" indent="-180975"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Arial" charset="0"/>
                          <a:ea typeface="Times New Roman" pitchFamily="18" charset="0"/>
                          <a:cs typeface="Arial" charset="0"/>
                        </a:rPr>
                        <a:t>5. </a:t>
                      </a:r>
                      <a:r>
                        <a:rPr kumimoji="0" lang="en-GB" sz="1400" b="0" i="0" u="none" strike="noStrike" cap="none" normalizeH="0" baseline="0">
                          <a:ln>
                            <a:noFill/>
                          </a:ln>
                          <a:solidFill>
                            <a:schemeClr val="tx1"/>
                          </a:solidFill>
                          <a:effectLst/>
                          <a:latin typeface="Arial" charset="0"/>
                          <a:ea typeface="Times New Roman" pitchFamily="18" charset="0"/>
                          <a:cs typeface="Arial" charset="0"/>
                        </a:rPr>
                        <a:t>Managing toilet needs or incontinence</a:t>
                      </a:r>
                    </a:p>
                  </a:txBody>
                  <a:tcPr marT="45701" marB="45701"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Arial" charset="0"/>
                          <a:ea typeface="Times New Roman" pitchFamily="18" charset="0"/>
                          <a:cs typeface="Arial" charset="0"/>
                        </a:rPr>
                        <a:t>0-8</a:t>
                      </a:r>
                    </a:p>
                  </a:txBody>
                  <a:tcPr marT="45701" marB="45701"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20000"/>
                        </a:spcBef>
                        <a:spcAft>
                          <a:spcPct val="0"/>
                        </a:spcAft>
                        <a:buClr>
                          <a:srgbClr val="00C0B5"/>
                        </a:buClr>
                        <a:buSzTx/>
                        <a:buFont typeface="Arial" charset="0"/>
                        <a:buNone/>
                        <a:tabLst/>
                      </a:pPr>
                      <a:endParaRPr kumimoji="0" lang="en-US" sz="1400" b="0" i="0" u="none" strike="noStrike" cap="none" normalizeH="0" baseline="0">
                        <a:ln>
                          <a:noFill/>
                        </a:ln>
                        <a:solidFill>
                          <a:schemeClr val="tx1"/>
                        </a:solidFill>
                        <a:effectLst/>
                        <a:latin typeface="Arial" charset="0"/>
                      </a:endParaRPr>
                    </a:p>
                  </a:txBody>
                  <a:tcPr marT="45701" marB="45701"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20000"/>
                        </a:spcBef>
                        <a:spcAft>
                          <a:spcPct val="0"/>
                        </a:spcAft>
                        <a:buClr>
                          <a:srgbClr val="00C0B5"/>
                        </a:buClr>
                        <a:buSzTx/>
                        <a:buFont typeface="Arial" charset="0"/>
                        <a:buNone/>
                        <a:tabLst/>
                      </a:pPr>
                      <a:endParaRPr kumimoji="0" lang="en-US" sz="1400" b="0" i="0" u="none" strike="noStrike" cap="none" normalizeH="0" baseline="0">
                        <a:ln>
                          <a:noFill/>
                        </a:ln>
                        <a:solidFill>
                          <a:schemeClr val="tx1"/>
                        </a:solidFill>
                        <a:effectLst/>
                        <a:latin typeface="Arial" charset="0"/>
                      </a:endParaRPr>
                    </a:p>
                  </a:txBody>
                  <a:tcPr marT="45701" marB="45701"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7"/>
                  </a:ext>
                </a:extLst>
              </a:tr>
              <a:tr h="304762">
                <a:tc>
                  <a:txBody>
                    <a:bodyPr/>
                    <a:lstStyle/>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Arial" charset="0"/>
                          <a:ea typeface="Times New Roman" pitchFamily="18" charset="0"/>
                          <a:cs typeface="Arial" charset="0"/>
                        </a:rPr>
                        <a:t>6. Dressing and undressing</a:t>
                      </a:r>
                    </a:p>
                  </a:txBody>
                  <a:tcPr marT="45701" marB="45701"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0E0E0"/>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Arial" charset="0"/>
                          <a:ea typeface="Times New Roman" pitchFamily="18" charset="0"/>
                          <a:cs typeface="Arial" charset="0"/>
                        </a:rPr>
                        <a:t>0-8</a:t>
                      </a:r>
                    </a:p>
                  </a:txBody>
                  <a:tcPr marT="45701" marB="45701"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0E0E0"/>
                    </a:solidFill>
                  </a:tcPr>
                </a:tc>
                <a:tc>
                  <a:txBody>
                    <a:bodyPr/>
                    <a:lstStyle/>
                    <a:p>
                      <a:pPr marL="0" marR="0" lvl="0" indent="0" algn="l" defTabSz="457200" rtl="0" eaLnBrk="1" fontAlgn="base" latinLnBrk="0" hangingPunct="1">
                        <a:lnSpc>
                          <a:spcPct val="100000"/>
                        </a:lnSpc>
                        <a:spcBef>
                          <a:spcPct val="20000"/>
                        </a:spcBef>
                        <a:spcAft>
                          <a:spcPct val="0"/>
                        </a:spcAft>
                        <a:buClr>
                          <a:srgbClr val="00C0B5"/>
                        </a:buClr>
                        <a:buSzTx/>
                        <a:buFont typeface="Arial" charset="0"/>
                        <a:buNone/>
                        <a:tabLst/>
                      </a:pPr>
                      <a:endParaRPr kumimoji="0" lang="en-US" sz="1400" b="0" i="0" u="none" strike="noStrike" cap="none" normalizeH="0" baseline="0">
                        <a:ln>
                          <a:noFill/>
                        </a:ln>
                        <a:solidFill>
                          <a:schemeClr val="tx1"/>
                        </a:solidFill>
                        <a:effectLst/>
                        <a:latin typeface="Arial" charset="0"/>
                      </a:endParaRPr>
                    </a:p>
                  </a:txBody>
                  <a:tcPr marT="45701" marB="45701"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20000"/>
                        </a:spcBef>
                        <a:spcAft>
                          <a:spcPct val="0"/>
                        </a:spcAft>
                        <a:buClr>
                          <a:srgbClr val="00C0B5"/>
                        </a:buClr>
                        <a:buSzTx/>
                        <a:buFont typeface="Arial" charset="0"/>
                        <a:buNone/>
                        <a:tabLst/>
                      </a:pPr>
                      <a:endParaRPr kumimoji="0" lang="en-US" sz="1400" b="0" i="0" u="none" strike="noStrike" cap="none" normalizeH="0" baseline="0">
                        <a:ln>
                          <a:noFill/>
                        </a:ln>
                        <a:solidFill>
                          <a:schemeClr val="tx1"/>
                        </a:solidFill>
                        <a:effectLst/>
                        <a:latin typeface="Arial" charset="0"/>
                      </a:endParaRPr>
                    </a:p>
                  </a:txBody>
                  <a:tcPr marT="45701" marB="45701"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8"/>
                  </a:ext>
                </a:extLst>
              </a:tr>
              <a:tr h="304762">
                <a:tc>
                  <a:txBody>
                    <a:bodyPr/>
                    <a:lstStyle/>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Arial" charset="0"/>
                          <a:ea typeface="Times New Roman" pitchFamily="18" charset="0"/>
                          <a:cs typeface="Arial" charset="0"/>
                        </a:rPr>
                        <a:t>7. Communicating verbally</a:t>
                      </a:r>
                    </a:p>
                  </a:txBody>
                  <a:tcPr marT="45701" marB="45701"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Arial" charset="0"/>
                          <a:ea typeface="Times New Roman" pitchFamily="18" charset="0"/>
                          <a:cs typeface="Arial" charset="0"/>
                        </a:rPr>
                        <a:t>0-12</a:t>
                      </a:r>
                    </a:p>
                  </a:txBody>
                  <a:tcPr marT="45701" marB="45701"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20000"/>
                        </a:spcBef>
                        <a:spcAft>
                          <a:spcPct val="0"/>
                        </a:spcAft>
                        <a:buClr>
                          <a:srgbClr val="00C0B5"/>
                        </a:buClr>
                        <a:buSzTx/>
                        <a:buFont typeface="Arial" charset="0"/>
                        <a:buNone/>
                        <a:tabLst/>
                      </a:pPr>
                      <a:endParaRPr kumimoji="0" lang="en-US" sz="1400" b="0" i="0" u="none" strike="noStrike" cap="none" normalizeH="0" baseline="0">
                        <a:ln>
                          <a:noFill/>
                        </a:ln>
                        <a:solidFill>
                          <a:schemeClr val="tx1"/>
                        </a:solidFill>
                        <a:effectLst/>
                        <a:latin typeface="Arial" charset="0"/>
                      </a:endParaRPr>
                    </a:p>
                  </a:txBody>
                  <a:tcPr marT="45701" marB="45701"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20000"/>
                        </a:spcBef>
                        <a:spcAft>
                          <a:spcPct val="0"/>
                        </a:spcAft>
                        <a:buClr>
                          <a:srgbClr val="00C0B5"/>
                        </a:buClr>
                        <a:buSzTx/>
                        <a:buFont typeface="Arial" charset="0"/>
                        <a:buNone/>
                        <a:tabLst/>
                      </a:pPr>
                      <a:endParaRPr kumimoji="0" lang="en-US" sz="1400" b="0" i="0" u="none" strike="noStrike" cap="none" normalizeH="0" baseline="0">
                        <a:ln>
                          <a:noFill/>
                        </a:ln>
                        <a:solidFill>
                          <a:schemeClr val="tx1"/>
                        </a:solidFill>
                        <a:effectLst/>
                        <a:latin typeface="Arial" charset="0"/>
                      </a:endParaRPr>
                    </a:p>
                  </a:txBody>
                  <a:tcPr marT="45701" marB="45701"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9"/>
                  </a:ext>
                </a:extLst>
              </a:tr>
              <a:tr h="518121">
                <a:tc>
                  <a:txBody>
                    <a:bodyPr/>
                    <a:lstStyle/>
                    <a:p>
                      <a:pPr marL="177800" marR="0" lvl="0" indent="-17780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Arial" charset="0"/>
                          <a:ea typeface="Times New Roman" pitchFamily="18" charset="0"/>
                          <a:cs typeface="Arial" charset="0"/>
                        </a:rPr>
                        <a:t>8. </a:t>
                      </a:r>
                      <a:r>
                        <a:rPr kumimoji="0" lang="en-GB" sz="1400" b="0" i="0" u="none" strike="noStrike" cap="none" normalizeH="0" baseline="0">
                          <a:ln>
                            <a:noFill/>
                          </a:ln>
                          <a:solidFill>
                            <a:schemeClr val="tx1"/>
                          </a:solidFill>
                          <a:effectLst/>
                          <a:latin typeface="Arial" charset="0"/>
                          <a:ea typeface="Times New Roman" pitchFamily="18" charset="0"/>
                          <a:cs typeface="Arial" charset="0"/>
                        </a:rPr>
                        <a:t>Reading and understanding signs, symbols and words</a:t>
                      </a:r>
                      <a:endParaRPr kumimoji="0" lang="en-US" sz="1400" b="0" i="0" u="none" strike="noStrike" cap="none" normalizeH="0" baseline="0">
                        <a:ln>
                          <a:noFill/>
                        </a:ln>
                        <a:solidFill>
                          <a:schemeClr val="tx1"/>
                        </a:solidFill>
                        <a:effectLst/>
                        <a:latin typeface="Arial" charset="0"/>
                        <a:ea typeface="Times New Roman" pitchFamily="18" charset="0"/>
                        <a:cs typeface="Arial" charset="0"/>
                      </a:endParaRPr>
                    </a:p>
                  </a:txBody>
                  <a:tcPr marT="45701" marB="45701"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0E0E0"/>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Arial" charset="0"/>
                          <a:ea typeface="Times New Roman" pitchFamily="18" charset="0"/>
                          <a:cs typeface="Arial" charset="0"/>
                        </a:rPr>
                        <a:t>0-8</a:t>
                      </a:r>
                    </a:p>
                  </a:txBody>
                  <a:tcPr marT="45701" marB="45701"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0E0E0"/>
                    </a:solidFill>
                  </a:tcPr>
                </a:tc>
                <a:tc>
                  <a:txBody>
                    <a:bodyPr/>
                    <a:lstStyle/>
                    <a:p>
                      <a:pPr marL="0" marR="0" lvl="0" indent="0" algn="l" defTabSz="457200" rtl="0" eaLnBrk="1" fontAlgn="base" latinLnBrk="0" hangingPunct="1">
                        <a:lnSpc>
                          <a:spcPct val="100000"/>
                        </a:lnSpc>
                        <a:spcBef>
                          <a:spcPct val="20000"/>
                        </a:spcBef>
                        <a:spcAft>
                          <a:spcPct val="0"/>
                        </a:spcAft>
                        <a:buClr>
                          <a:srgbClr val="00C0B5"/>
                        </a:buClr>
                        <a:buSzTx/>
                        <a:buFont typeface="Arial" charset="0"/>
                        <a:buNone/>
                        <a:tabLst/>
                      </a:pPr>
                      <a:endParaRPr kumimoji="0" lang="en-US" sz="1400" b="0" i="0" u="none" strike="noStrike" cap="none" normalizeH="0" baseline="0">
                        <a:ln>
                          <a:noFill/>
                        </a:ln>
                        <a:solidFill>
                          <a:schemeClr val="tx1"/>
                        </a:solidFill>
                        <a:effectLst/>
                        <a:latin typeface="Arial" charset="0"/>
                      </a:endParaRPr>
                    </a:p>
                  </a:txBody>
                  <a:tcPr marT="45701" marB="45701"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20000"/>
                        </a:spcBef>
                        <a:spcAft>
                          <a:spcPct val="0"/>
                        </a:spcAft>
                        <a:buClr>
                          <a:srgbClr val="00C0B5"/>
                        </a:buClr>
                        <a:buSzTx/>
                        <a:buFont typeface="Arial" charset="0"/>
                        <a:buNone/>
                        <a:tabLst/>
                      </a:pPr>
                      <a:endParaRPr kumimoji="0" lang="en-US" sz="1400" b="0" i="0" u="none" strike="noStrike" cap="none" normalizeH="0" baseline="0">
                        <a:ln>
                          <a:noFill/>
                        </a:ln>
                        <a:solidFill>
                          <a:schemeClr val="tx1"/>
                        </a:solidFill>
                        <a:effectLst/>
                        <a:latin typeface="Arial" charset="0"/>
                      </a:endParaRPr>
                    </a:p>
                  </a:txBody>
                  <a:tcPr marT="45701" marB="45701"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0"/>
                  </a:ext>
                </a:extLst>
              </a:tr>
              <a:tr h="518121">
                <a:tc>
                  <a:txBody>
                    <a:bodyPr/>
                    <a:lstStyle/>
                    <a:p>
                      <a:pPr marL="177800" marR="0" lvl="0" indent="-17780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Arial" charset="0"/>
                          <a:ea typeface="Times New Roman" pitchFamily="18" charset="0"/>
                          <a:cs typeface="Arial" charset="0"/>
                        </a:rPr>
                        <a:t>9. </a:t>
                      </a:r>
                      <a:r>
                        <a:rPr kumimoji="0" lang="en-GB" sz="1400" b="0" i="0" u="none" strike="noStrike" cap="none" normalizeH="0" baseline="0">
                          <a:ln>
                            <a:noFill/>
                          </a:ln>
                          <a:solidFill>
                            <a:schemeClr val="tx1"/>
                          </a:solidFill>
                          <a:effectLst/>
                          <a:latin typeface="Arial" charset="0"/>
                          <a:ea typeface="Times New Roman" pitchFamily="18" charset="0"/>
                          <a:cs typeface="Arial" charset="0"/>
                        </a:rPr>
                        <a:t>Engaging with other people face-to-face</a:t>
                      </a:r>
                    </a:p>
                  </a:txBody>
                  <a:tcPr marT="45701" marB="45701"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Arial" charset="0"/>
                          <a:ea typeface="Times New Roman" pitchFamily="18" charset="0"/>
                          <a:cs typeface="Arial" charset="0"/>
                        </a:rPr>
                        <a:t>0-8</a:t>
                      </a:r>
                    </a:p>
                  </a:txBody>
                  <a:tcPr marT="45701" marB="45701"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57200" rtl="0" eaLnBrk="1" fontAlgn="base" latinLnBrk="0" hangingPunct="1">
                        <a:lnSpc>
                          <a:spcPct val="100000"/>
                        </a:lnSpc>
                        <a:spcBef>
                          <a:spcPct val="20000"/>
                        </a:spcBef>
                        <a:spcAft>
                          <a:spcPct val="0"/>
                        </a:spcAft>
                        <a:buClr>
                          <a:srgbClr val="00C0B5"/>
                        </a:buClr>
                        <a:buSzTx/>
                        <a:buFont typeface="Arial" charset="0"/>
                        <a:buNone/>
                        <a:tabLst/>
                      </a:pPr>
                      <a:endParaRPr kumimoji="0" lang="en-US" sz="1400" b="0" i="0" u="none" strike="noStrike" cap="none" normalizeH="0" baseline="0">
                        <a:ln>
                          <a:noFill/>
                        </a:ln>
                        <a:solidFill>
                          <a:schemeClr val="tx1"/>
                        </a:solidFill>
                        <a:effectLst/>
                        <a:latin typeface="Arial" charset="0"/>
                      </a:endParaRPr>
                    </a:p>
                  </a:txBody>
                  <a:tcPr marT="45701" marB="45701"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0000"/>
                        </a:lnSpc>
                        <a:spcBef>
                          <a:spcPct val="20000"/>
                        </a:spcBef>
                        <a:spcAft>
                          <a:spcPct val="0"/>
                        </a:spcAft>
                        <a:buClr>
                          <a:srgbClr val="00C0B5"/>
                        </a:buClr>
                        <a:buSzTx/>
                        <a:buFont typeface="Arial" charset="0"/>
                        <a:buNone/>
                        <a:tabLst/>
                      </a:pPr>
                      <a:endParaRPr kumimoji="0" lang="en-US" sz="1400" b="0" i="0" u="none" strike="noStrike" cap="none" normalizeH="0" baseline="0">
                        <a:ln>
                          <a:noFill/>
                        </a:ln>
                        <a:solidFill>
                          <a:schemeClr val="tx1"/>
                        </a:solidFill>
                        <a:effectLst/>
                        <a:latin typeface="Arial" charset="0"/>
                      </a:endParaRPr>
                    </a:p>
                  </a:txBody>
                  <a:tcPr marT="45701" marB="45701"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1"/>
                  </a:ext>
                </a:extLst>
              </a:tr>
              <a:tr h="304762">
                <a:tc>
                  <a:txBody>
                    <a:bodyPr/>
                    <a:lstStyle/>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Arial" charset="0"/>
                          <a:ea typeface="Times New Roman" pitchFamily="18" charset="0"/>
                          <a:cs typeface="Arial" charset="0"/>
                        </a:rPr>
                        <a:t>10. Making budgeting decisions</a:t>
                      </a:r>
                    </a:p>
                  </a:txBody>
                  <a:tcPr marT="45701" marB="45701"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0E0E0"/>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Arial" charset="0"/>
                          <a:ea typeface="Times New Roman" pitchFamily="18" charset="0"/>
                          <a:cs typeface="Arial" charset="0"/>
                        </a:rPr>
                        <a:t>0-6</a:t>
                      </a:r>
                    </a:p>
                  </a:txBody>
                  <a:tcPr marT="45701" marB="45701"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0E0E0"/>
                    </a:solidFill>
                  </a:tcPr>
                </a:tc>
                <a:tc>
                  <a:txBody>
                    <a:bodyPr/>
                    <a:lstStyle/>
                    <a:p>
                      <a:pPr marL="0" marR="0" lvl="0" indent="0" algn="l" defTabSz="457200" rtl="0" eaLnBrk="1" fontAlgn="base" latinLnBrk="0" hangingPunct="1">
                        <a:lnSpc>
                          <a:spcPct val="100000"/>
                        </a:lnSpc>
                        <a:spcBef>
                          <a:spcPct val="20000"/>
                        </a:spcBef>
                        <a:spcAft>
                          <a:spcPct val="0"/>
                        </a:spcAft>
                        <a:buClr>
                          <a:srgbClr val="00C0B5"/>
                        </a:buClr>
                        <a:buSzTx/>
                        <a:buFont typeface="Arial" charset="0"/>
                        <a:buNone/>
                        <a:tabLst/>
                      </a:pPr>
                      <a:endParaRPr kumimoji="0" lang="en-US" sz="1400" b="0" i="0" u="none" strike="noStrike" cap="none" normalizeH="0" baseline="0">
                        <a:ln>
                          <a:noFill/>
                        </a:ln>
                        <a:solidFill>
                          <a:schemeClr val="tx1"/>
                        </a:solidFill>
                        <a:effectLst/>
                        <a:latin typeface="Arial" charset="0"/>
                      </a:endParaRPr>
                    </a:p>
                  </a:txBody>
                  <a:tcPr marT="45701" marB="45701" horzOverflow="overflow">
                    <a:lnL w="28575" cap="flat" cmpd="sng" algn="ctr">
                      <a:solidFill>
                        <a:schemeClr val="tx1"/>
                      </a:solidFill>
                      <a:prstDash val="solid"/>
                      <a:round/>
                      <a:headEnd type="none" w="med" len="med"/>
                      <a:tailEnd type="none" w="med" len="med"/>
                    </a:lnL>
                    <a:lnR>
                      <a:noFill/>
                    </a:lnR>
                    <a:lnT>
                      <a:noFill/>
                    </a:lnT>
                    <a:lnB cap="flat">
                      <a:noFill/>
                    </a:lnB>
                    <a:lnTlToBr>
                      <a:noFill/>
                    </a:lnTlToBr>
                    <a:lnBlToTr>
                      <a:noFill/>
                    </a:lnBlToTr>
                    <a:noFill/>
                  </a:tcPr>
                </a:tc>
                <a:tc>
                  <a:txBody>
                    <a:bodyPr/>
                    <a:lstStyle/>
                    <a:p>
                      <a:pPr marL="0" marR="0" lvl="0" indent="0" algn="l" defTabSz="457200" rtl="0" eaLnBrk="1" fontAlgn="base" latinLnBrk="0" hangingPunct="1">
                        <a:lnSpc>
                          <a:spcPct val="100000"/>
                        </a:lnSpc>
                        <a:spcBef>
                          <a:spcPct val="20000"/>
                        </a:spcBef>
                        <a:spcAft>
                          <a:spcPct val="0"/>
                        </a:spcAft>
                        <a:buClr>
                          <a:srgbClr val="00C0B5"/>
                        </a:buClr>
                        <a:buSzTx/>
                        <a:buFont typeface="Arial" charset="0"/>
                        <a:buNone/>
                        <a:tabLst/>
                      </a:pPr>
                      <a:endParaRPr kumimoji="0" lang="en-US" sz="1400" b="0" i="0" u="none" strike="noStrike" cap="none" normalizeH="0" baseline="0" dirty="0">
                        <a:ln>
                          <a:noFill/>
                        </a:ln>
                        <a:solidFill>
                          <a:schemeClr val="tx1"/>
                        </a:solidFill>
                        <a:effectLst/>
                        <a:latin typeface="Arial" charset="0"/>
                      </a:endParaRPr>
                    </a:p>
                  </a:txBody>
                  <a:tcPr marT="45701" marB="45701"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12"/>
                  </a:ext>
                </a:extLst>
              </a:tr>
            </a:tbl>
          </a:graphicData>
        </a:graphic>
      </p:graphicFrame>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itle 1">
            <a:extLst>
              <a:ext uri="{FF2B5EF4-FFF2-40B4-BE49-F238E27FC236}">
                <a16:creationId xmlns:a16="http://schemas.microsoft.com/office/drawing/2014/main" id="{0AABF01D-F584-5A6F-5E02-B0FA66E82426}"/>
              </a:ext>
            </a:extLst>
          </p:cNvPr>
          <p:cNvSpPr>
            <a:spLocks noGrp="1"/>
          </p:cNvSpPr>
          <p:nvPr>
            <p:ph type="title"/>
          </p:nvPr>
        </p:nvSpPr>
        <p:spPr/>
        <p:txBody>
          <a:bodyPr/>
          <a:lstStyle/>
          <a:p>
            <a:r>
              <a:rPr lang="en-GB" altLang="en-US" sz="3600">
                <a:latin typeface="Arial" panose="020B0604020202020204" pitchFamily="34" charset="0"/>
              </a:rPr>
              <a:t>PIP Payable Amounts</a:t>
            </a:r>
          </a:p>
        </p:txBody>
      </p:sp>
      <p:sp>
        <p:nvSpPr>
          <p:cNvPr id="99331" name="Rectangle 3">
            <a:extLst>
              <a:ext uri="{FF2B5EF4-FFF2-40B4-BE49-F238E27FC236}">
                <a16:creationId xmlns:a16="http://schemas.microsoft.com/office/drawing/2014/main" id="{20946FBC-AC62-6CD8-4728-6D1143B50226}"/>
              </a:ext>
            </a:extLst>
          </p:cNvPr>
          <p:cNvSpPr>
            <a:spLocks noChangeArrowheads="1"/>
          </p:cNvSpPr>
          <p:nvPr/>
        </p:nvSpPr>
        <p:spPr bwMode="auto">
          <a:xfrm>
            <a:off x="2943225" y="1612900"/>
            <a:ext cx="6294438" cy="4585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0C0B5"/>
              </a:buClr>
              <a:buFont typeface="Arial" panose="020B0604020202020204" pitchFamily="34" charset="0"/>
              <a:buChar char="•"/>
              <a:defRPr>
                <a:solidFill>
                  <a:schemeClr val="tx1"/>
                </a:solidFill>
                <a:latin typeface="Arial" panose="020B0604020202020204" pitchFamily="34" charset="0"/>
              </a:defRPr>
            </a:lvl1pPr>
            <a:lvl2pPr marL="742950" indent="-285750">
              <a:spcBef>
                <a:spcPct val="20000"/>
              </a:spcBef>
              <a:buClr>
                <a:srgbClr val="00C0B5"/>
              </a:buClr>
              <a:buFont typeface="Arial" panose="020B0604020202020204" pitchFamily="34" charset="0"/>
              <a:buChar char="–"/>
              <a:defRPr>
                <a:solidFill>
                  <a:schemeClr val="tx1"/>
                </a:solidFill>
                <a:latin typeface="Arial" panose="020B0604020202020204" pitchFamily="34" charset="0"/>
              </a:defRPr>
            </a:lvl2pPr>
            <a:lvl3pPr marL="1143000" indent="-228600">
              <a:spcBef>
                <a:spcPct val="20000"/>
              </a:spcBef>
              <a:buClr>
                <a:srgbClr val="00C0B5"/>
              </a:buClr>
              <a:buFont typeface="Arial" panose="020B0604020202020204" pitchFamily="34" charset="0"/>
              <a:buChar char="•"/>
              <a:defRPr sz="1600">
                <a:solidFill>
                  <a:schemeClr val="tx1"/>
                </a:solidFill>
                <a:latin typeface="Arial" panose="020B0604020202020204" pitchFamily="34" charset="0"/>
              </a:defRPr>
            </a:lvl3pPr>
            <a:lvl4pPr marL="1600200" indent="-228600">
              <a:spcBef>
                <a:spcPct val="20000"/>
              </a:spcBef>
              <a:buClr>
                <a:srgbClr val="00C0B5"/>
              </a:buClr>
              <a:buFont typeface="Arial" panose="020B0604020202020204" pitchFamily="34" charset="0"/>
              <a:buChar char="–"/>
              <a:defRPr sz="1400">
                <a:solidFill>
                  <a:schemeClr val="tx1"/>
                </a:solidFill>
                <a:latin typeface="Arial" panose="020B0604020202020204" pitchFamily="34" charset="0"/>
              </a:defRPr>
            </a:lvl4pPr>
            <a:lvl5pPr marL="2057400" indent="-228600">
              <a:spcBef>
                <a:spcPct val="20000"/>
              </a:spcBef>
              <a:buClr>
                <a:srgbClr val="00C0B5"/>
              </a:buClr>
              <a:buFont typeface="Arial" panose="020B0604020202020204" pitchFamily="34" charset="0"/>
              <a:buChar char="»"/>
              <a:defRPr sz="1200">
                <a:solidFill>
                  <a:schemeClr val="tx1"/>
                </a:solidFill>
                <a:latin typeface="Arial" panose="020B0604020202020204" pitchFamily="34" charset="0"/>
              </a:defRPr>
            </a:lvl5pPr>
            <a:lvl6pPr marL="2514600" indent="-228600" defTabSz="4572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6pPr>
            <a:lvl7pPr marL="2971800" indent="-228600" defTabSz="4572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7pPr>
            <a:lvl8pPr marL="3429000" indent="-228600" defTabSz="4572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8pPr>
            <a:lvl9pPr marL="3886200" indent="-228600" defTabSz="457200" eaLnBrk="0" fontAlgn="base" hangingPunct="0">
              <a:spcBef>
                <a:spcPct val="20000"/>
              </a:spcBef>
              <a:spcAft>
                <a:spcPct val="0"/>
              </a:spcAft>
              <a:buClr>
                <a:srgbClr val="00C0B5"/>
              </a:buClr>
              <a:buFont typeface="Arial" panose="020B0604020202020204" pitchFamily="34" charset="0"/>
              <a:buChar char="»"/>
              <a:defRPr sz="1200">
                <a:solidFill>
                  <a:schemeClr val="tx1"/>
                </a:solidFill>
                <a:latin typeface="Arial" panose="020B0604020202020204" pitchFamily="34" charset="0"/>
              </a:defRPr>
            </a:lvl9pPr>
          </a:lstStyle>
          <a:p>
            <a:pPr>
              <a:spcBef>
                <a:spcPct val="0"/>
              </a:spcBef>
              <a:buClrTx/>
              <a:buFontTx/>
              <a:buNone/>
            </a:pPr>
            <a:r>
              <a:rPr lang="en-GB" altLang="en-US" sz="2400" dirty="0">
                <a:solidFill>
                  <a:srgbClr val="000000"/>
                </a:solidFill>
              </a:rPr>
              <a:t>Daily Living Component -</a:t>
            </a:r>
            <a:br>
              <a:rPr lang="en-GB" altLang="en-US" sz="2400" dirty="0">
                <a:solidFill>
                  <a:srgbClr val="000000"/>
                </a:solidFill>
              </a:rPr>
            </a:br>
            <a:br>
              <a:rPr lang="en-GB" altLang="en-US" sz="2400" dirty="0">
                <a:solidFill>
                  <a:srgbClr val="000000"/>
                </a:solidFill>
              </a:rPr>
            </a:br>
            <a:r>
              <a:rPr lang="en-GB" altLang="en-US" sz="2400" dirty="0">
                <a:solidFill>
                  <a:srgbClr val="000000"/>
                </a:solidFill>
              </a:rPr>
              <a:t>	Enhanced rate	£108.55</a:t>
            </a:r>
            <a:br>
              <a:rPr lang="en-GB" altLang="en-US" sz="2400" dirty="0">
                <a:solidFill>
                  <a:srgbClr val="000000"/>
                </a:solidFill>
              </a:rPr>
            </a:br>
            <a:br>
              <a:rPr lang="en-GB" altLang="en-US" sz="2400" dirty="0">
                <a:solidFill>
                  <a:srgbClr val="000000"/>
                </a:solidFill>
              </a:rPr>
            </a:br>
            <a:r>
              <a:rPr lang="en-GB" altLang="en-US" sz="2400" dirty="0">
                <a:solidFill>
                  <a:srgbClr val="000000"/>
                </a:solidFill>
              </a:rPr>
              <a:t>	Standard rate	£72.65</a:t>
            </a:r>
            <a:br>
              <a:rPr lang="en-GB" altLang="en-US" sz="2400" dirty="0">
                <a:solidFill>
                  <a:srgbClr val="000000"/>
                </a:solidFill>
              </a:rPr>
            </a:br>
            <a:br>
              <a:rPr lang="en-GB" altLang="en-US" sz="2400" dirty="0">
                <a:solidFill>
                  <a:srgbClr val="000000"/>
                </a:solidFill>
              </a:rPr>
            </a:br>
            <a:r>
              <a:rPr lang="en-GB" altLang="en-US" sz="2400" dirty="0">
                <a:solidFill>
                  <a:srgbClr val="000000"/>
                </a:solidFill>
              </a:rPr>
              <a:t>Mobility Component –</a:t>
            </a:r>
            <a:br>
              <a:rPr lang="en-GB" altLang="en-US" sz="2400" dirty="0">
                <a:solidFill>
                  <a:srgbClr val="000000"/>
                </a:solidFill>
              </a:rPr>
            </a:br>
            <a:br>
              <a:rPr lang="en-GB" altLang="en-US" sz="2400" dirty="0">
                <a:solidFill>
                  <a:srgbClr val="000000"/>
                </a:solidFill>
              </a:rPr>
            </a:br>
            <a:r>
              <a:rPr lang="en-GB" altLang="en-US" sz="2400" dirty="0">
                <a:solidFill>
                  <a:srgbClr val="000000"/>
                </a:solidFill>
              </a:rPr>
              <a:t>	Enhanced rate	£75.85</a:t>
            </a:r>
            <a:br>
              <a:rPr lang="en-GB" altLang="en-US" sz="2400" dirty="0">
                <a:solidFill>
                  <a:srgbClr val="000000"/>
                </a:solidFill>
              </a:rPr>
            </a:br>
            <a:br>
              <a:rPr lang="en-GB" altLang="en-US" sz="2400" dirty="0">
                <a:solidFill>
                  <a:srgbClr val="000000"/>
                </a:solidFill>
              </a:rPr>
            </a:br>
            <a:r>
              <a:rPr lang="en-GB" altLang="en-US" sz="2400" dirty="0">
                <a:solidFill>
                  <a:srgbClr val="000000"/>
                </a:solidFill>
              </a:rPr>
              <a:t>	Standard rate	£28.70</a:t>
            </a:r>
            <a:br>
              <a:rPr lang="en-GB" altLang="en-US" sz="2800" dirty="0">
                <a:solidFill>
                  <a:srgbClr val="FF0000"/>
                </a:solidFill>
              </a:rPr>
            </a:br>
            <a:endParaRPr lang="en-GB" altLang="en-US" sz="2800" dirty="0">
              <a:solidFill>
                <a:srgbClr val="FF0000"/>
              </a:solidFill>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tle 4">
            <a:extLst>
              <a:ext uri="{FF2B5EF4-FFF2-40B4-BE49-F238E27FC236}">
                <a16:creationId xmlns:a16="http://schemas.microsoft.com/office/drawing/2014/main" id="{F9CB123A-D4A9-192F-E81E-BAB2E65DF707}"/>
              </a:ext>
            </a:extLst>
          </p:cNvPr>
          <p:cNvSpPr>
            <a:spLocks noGrp="1"/>
          </p:cNvSpPr>
          <p:nvPr>
            <p:ph type="ctrTitle" idx="4294967295"/>
          </p:nvPr>
        </p:nvSpPr>
        <p:spPr>
          <a:xfrm>
            <a:off x="1976438" y="1146175"/>
            <a:ext cx="7835900" cy="2293938"/>
          </a:xfrm>
        </p:spPr>
        <p:txBody>
          <a:bodyPr>
            <a:normAutofit fontScale="90000"/>
          </a:bodyPr>
          <a:lstStyle/>
          <a:p>
            <a:pPr algn="ctr" eaLnBrk="1" hangingPunct="1"/>
            <a:br>
              <a:rPr lang="en-GB" altLang="en-US"/>
            </a:br>
            <a:br>
              <a:rPr lang="en-GB" altLang="en-US"/>
            </a:br>
            <a:r>
              <a:rPr lang="en-GB" altLang="en-US" sz="4000" b="1"/>
              <a:t>Attendance Allowance</a:t>
            </a:r>
            <a:br>
              <a:rPr lang="en-GB" altLang="en-US" sz="4000" b="1"/>
            </a:br>
            <a:br>
              <a:rPr lang="en-GB" altLang="en-US"/>
            </a:br>
            <a:br>
              <a:rPr lang="en-GB" altLang="en-US"/>
            </a:br>
            <a:endParaRPr lang="en-GB" altLang="en-US"/>
          </a:p>
        </p:txBody>
      </p:sp>
      <p:sp>
        <p:nvSpPr>
          <p:cNvPr id="100355" name="Subtitle 7">
            <a:extLst>
              <a:ext uri="{FF2B5EF4-FFF2-40B4-BE49-F238E27FC236}">
                <a16:creationId xmlns:a16="http://schemas.microsoft.com/office/drawing/2014/main" id="{62D00B36-D2EB-E927-D760-71BDBBE74919}"/>
              </a:ext>
            </a:extLst>
          </p:cNvPr>
          <p:cNvSpPr>
            <a:spLocks/>
          </p:cNvSpPr>
          <p:nvPr/>
        </p:nvSpPr>
        <p:spPr bwMode="auto">
          <a:xfrm>
            <a:off x="1987550" y="5427664"/>
            <a:ext cx="6400800" cy="72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513184"/>
              </a:buClr>
              <a:buFont typeface="Arial" panose="020B0604020202020204" pitchFamily="34" charset="0"/>
              <a:buChar char="•"/>
              <a:defRPr>
                <a:solidFill>
                  <a:schemeClr val="tx1"/>
                </a:solidFill>
                <a:latin typeface="Arial" panose="020B0604020202020204" pitchFamily="34" charset="0"/>
              </a:defRPr>
            </a:lvl1pPr>
            <a:lvl2pPr marL="742950" indent="-285750">
              <a:spcBef>
                <a:spcPct val="20000"/>
              </a:spcBef>
              <a:buClr>
                <a:srgbClr val="513184"/>
              </a:buClr>
              <a:buFont typeface="Arial" panose="020B0604020202020204" pitchFamily="34" charset="0"/>
              <a:buChar char="–"/>
              <a:defRPr>
                <a:solidFill>
                  <a:schemeClr val="tx1"/>
                </a:solidFill>
                <a:latin typeface="Arial" panose="020B0604020202020204" pitchFamily="34" charset="0"/>
              </a:defRPr>
            </a:lvl2pPr>
            <a:lvl3pPr marL="1143000" indent="-228600">
              <a:spcBef>
                <a:spcPct val="20000"/>
              </a:spcBef>
              <a:buClr>
                <a:srgbClr val="513184"/>
              </a:buClr>
              <a:buFont typeface="Arial" panose="020B0604020202020204" pitchFamily="34" charset="0"/>
              <a:buChar char="•"/>
              <a:defRPr sz="1600">
                <a:solidFill>
                  <a:schemeClr val="tx1"/>
                </a:solidFill>
                <a:latin typeface="Arial" panose="020B0604020202020204" pitchFamily="34" charset="0"/>
              </a:defRPr>
            </a:lvl3pPr>
            <a:lvl4pPr marL="1600200" indent="-228600">
              <a:spcBef>
                <a:spcPct val="20000"/>
              </a:spcBef>
              <a:buClr>
                <a:srgbClr val="513184"/>
              </a:buClr>
              <a:buFont typeface="Arial" panose="020B0604020202020204" pitchFamily="34" charset="0"/>
              <a:buChar char="–"/>
              <a:defRPr sz="1400">
                <a:solidFill>
                  <a:schemeClr val="tx1"/>
                </a:solidFill>
                <a:latin typeface="Arial" panose="020B0604020202020204" pitchFamily="34" charset="0"/>
              </a:defRPr>
            </a:lvl4pPr>
            <a:lvl5pPr marL="2057400" indent="-228600">
              <a:spcBef>
                <a:spcPct val="20000"/>
              </a:spcBef>
              <a:buClr>
                <a:srgbClr val="513184"/>
              </a:buClr>
              <a:buFont typeface="Arial" panose="020B0604020202020204" pitchFamily="34" charset="0"/>
              <a:buChar char="»"/>
              <a:defRPr sz="12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513184"/>
              </a:buClr>
              <a:buFont typeface="Arial" panose="020B0604020202020204" pitchFamily="34" charset="0"/>
              <a:buChar char="»"/>
              <a:defRPr sz="12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513184"/>
              </a:buClr>
              <a:buFont typeface="Arial" panose="020B0604020202020204" pitchFamily="34" charset="0"/>
              <a:buChar char="»"/>
              <a:defRPr sz="12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513184"/>
              </a:buClr>
              <a:buFont typeface="Arial" panose="020B0604020202020204" pitchFamily="34" charset="0"/>
              <a:buChar char="»"/>
              <a:defRPr sz="12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513184"/>
              </a:buClr>
              <a:buFont typeface="Arial" panose="020B0604020202020204" pitchFamily="34" charset="0"/>
              <a:buChar char="»"/>
              <a:defRPr sz="1200">
                <a:solidFill>
                  <a:schemeClr val="tx1"/>
                </a:solidFill>
                <a:latin typeface="Arial" panose="020B0604020202020204" pitchFamily="34" charset="0"/>
              </a:defRPr>
            </a:lvl9pPr>
          </a:lstStyle>
          <a:p>
            <a:pPr>
              <a:spcBef>
                <a:spcPct val="0"/>
              </a:spcBef>
              <a:buNone/>
            </a:pPr>
            <a:endParaRPr lang="en-US" altLang="en-US" sz="1400">
              <a:solidFill>
                <a:srgbClr val="000000"/>
              </a:solidFill>
              <a:cs typeface="Arial" panose="020B0604020202020204" pitchFamily="34" charset="0"/>
            </a:endParaRPr>
          </a:p>
          <a:p>
            <a:pPr>
              <a:spcBef>
                <a:spcPct val="0"/>
              </a:spcBef>
              <a:buNone/>
            </a:pPr>
            <a:endParaRPr lang="en-US" altLang="en-US" sz="1400">
              <a:solidFill>
                <a:srgbClr val="000000"/>
              </a:solidFill>
              <a:cs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a:extLst>
              <a:ext uri="{FF2B5EF4-FFF2-40B4-BE49-F238E27FC236}">
                <a16:creationId xmlns:a16="http://schemas.microsoft.com/office/drawing/2014/main" id="{1CBD64DA-3A5B-9725-0971-D6B96CBD75B9}"/>
              </a:ext>
            </a:extLst>
          </p:cNvPr>
          <p:cNvSpPr>
            <a:spLocks noGrp="1"/>
          </p:cNvSpPr>
          <p:nvPr>
            <p:ph type="title"/>
          </p:nvPr>
        </p:nvSpPr>
        <p:spPr/>
        <p:txBody>
          <a:bodyPr/>
          <a:lstStyle/>
          <a:p>
            <a:pPr eaLnBrk="1" hangingPunct="1"/>
            <a:r>
              <a:rPr lang="en-GB" altLang="en-US" sz="2800"/>
              <a:t>What is Attendance Allowance</a:t>
            </a:r>
          </a:p>
        </p:txBody>
      </p:sp>
      <p:sp>
        <p:nvSpPr>
          <p:cNvPr id="102403" name="Rectangle 3">
            <a:extLst>
              <a:ext uri="{FF2B5EF4-FFF2-40B4-BE49-F238E27FC236}">
                <a16:creationId xmlns:a16="http://schemas.microsoft.com/office/drawing/2014/main" id="{D9C940CC-7ECB-3A17-B41C-2F51A69632AB}"/>
              </a:ext>
            </a:extLst>
          </p:cNvPr>
          <p:cNvSpPr>
            <a:spLocks noGrp="1"/>
          </p:cNvSpPr>
          <p:nvPr>
            <p:ph type="body" idx="1"/>
          </p:nvPr>
        </p:nvSpPr>
        <p:spPr>
          <a:xfrm>
            <a:off x="1981200" y="1390651"/>
            <a:ext cx="8229600" cy="4735513"/>
          </a:xfrm>
        </p:spPr>
        <p:txBody>
          <a:bodyPr/>
          <a:lstStyle/>
          <a:p>
            <a:pPr marL="342900" indent="-342900">
              <a:spcBef>
                <a:spcPct val="20000"/>
              </a:spcBef>
            </a:pPr>
            <a:r>
              <a:rPr lang="en-GB" altLang="en-US" sz="2000" dirty="0"/>
              <a:t>Attendance Allowance is a benefit paid to people who are of State Pension age who have care needs, to help with the extra costs of long term illness or disability</a:t>
            </a:r>
          </a:p>
          <a:p>
            <a:pPr marL="342900" indent="-342900">
              <a:spcBef>
                <a:spcPct val="20000"/>
              </a:spcBef>
            </a:pPr>
            <a:r>
              <a:rPr lang="en-GB" altLang="en-US" sz="2000" dirty="0">
                <a:solidFill>
                  <a:srgbClr val="000000"/>
                </a:solidFill>
                <a:latin typeface="FS Me"/>
              </a:rPr>
              <a:t>Attendance Allowance can be paid regardless of your income, savings or National Insurance contribution record and is a tax free benefit</a:t>
            </a:r>
          </a:p>
          <a:p>
            <a:pPr marL="342900" indent="-342900">
              <a:spcBef>
                <a:spcPct val="20000"/>
              </a:spcBef>
            </a:pPr>
            <a:r>
              <a:rPr lang="en-GB" altLang="en-US" sz="2000" dirty="0">
                <a:solidFill>
                  <a:srgbClr val="000000"/>
                </a:solidFill>
                <a:latin typeface="FS Me"/>
              </a:rPr>
              <a:t>Getting Attendance Allowance does not reduce other benefits, it may even increase them </a:t>
            </a:r>
          </a:p>
          <a:p>
            <a:pPr marL="342900" indent="-342900"/>
            <a:r>
              <a:rPr lang="en-GB" altLang="en-US" sz="2000" dirty="0">
                <a:solidFill>
                  <a:srgbClr val="000000"/>
                </a:solidFill>
                <a:latin typeface="FS Me"/>
              </a:rPr>
              <a:t>Attendance Allowance will </a:t>
            </a:r>
            <a:r>
              <a:rPr lang="en-GB" altLang="en-US" sz="2000" b="1" dirty="0">
                <a:solidFill>
                  <a:srgbClr val="000000"/>
                </a:solidFill>
                <a:latin typeface="FS Me"/>
              </a:rPr>
              <a:t>not</a:t>
            </a:r>
            <a:r>
              <a:rPr lang="en-GB" altLang="en-US" sz="2000" dirty="0">
                <a:solidFill>
                  <a:srgbClr val="000000"/>
                </a:solidFill>
                <a:latin typeface="FS Me"/>
              </a:rPr>
              <a:t> apply to: </a:t>
            </a:r>
          </a:p>
          <a:p>
            <a:pPr marL="342900" indent="-342900"/>
            <a:r>
              <a:rPr lang="en-GB" altLang="en-US" sz="2000" dirty="0">
                <a:solidFill>
                  <a:srgbClr val="000000"/>
                </a:solidFill>
                <a:latin typeface="FS Me"/>
              </a:rPr>
              <a:t>	- people who are between 16 and State Pension Age, who should claim 		  the Personal Independence Payment (PIP) </a:t>
            </a:r>
          </a:p>
          <a:p>
            <a:pPr marL="342900" indent="-342900"/>
            <a:r>
              <a:rPr lang="en-GB" altLang="en-US" sz="2000" dirty="0">
                <a:solidFill>
                  <a:srgbClr val="000000"/>
                </a:solidFill>
                <a:latin typeface="FS Me"/>
              </a:rPr>
              <a:t>	- people of State Pension who are already in receipt of DLA or PIP </a:t>
            </a:r>
          </a:p>
          <a:p>
            <a:pPr marL="342900" indent="-342900">
              <a:spcBef>
                <a:spcPct val="20000"/>
              </a:spcBef>
            </a:pPr>
            <a:endParaRPr lang="en-GB" altLang="en-US" sz="2400" dirty="0">
              <a:solidFill>
                <a:srgbClr val="000000"/>
              </a:solidFill>
              <a:latin typeface="FS Me"/>
            </a:endParaRPr>
          </a:p>
          <a:p>
            <a:pPr marL="342900" indent="-342900">
              <a:spcBef>
                <a:spcPct val="20000"/>
              </a:spcBef>
            </a:pPr>
            <a:endParaRPr lang="en-GB" altLang="en-US" sz="2400" b="1" dirty="0"/>
          </a:p>
          <a:p>
            <a:pPr marL="342900" indent="-342900" algn="ctr">
              <a:spcBef>
                <a:spcPct val="20000"/>
              </a:spcBef>
            </a:pPr>
            <a:endParaRPr lang="en-GB" altLang="en-US" sz="2400" b="1" dirty="0"/>
          </a:p>
          <a:p>
            <a:pPr marL="342900" indent="-342900" algn="ctr">
              <a:spcBef>
                <a:spcPct val="20000"/>
              </a:spcBef>
            </a:pPr>
            <a:endParaRPr lang="en-GB" altLang="en-US" sz="24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84A8A577-B726-B418-34E1-E1B121C33A7C}"/>
              </a:ext>
            </a:extLst>
          </p:cNvPr>
          <p:cNvSpPr>
            <a:spLocks noGrp="1"/>
          </p:cNvSpPr>
          <p:nvPr>
            <p:ph type="title"/>
          </p:nvPr>
        </p:nvSpPr>
        <p:spPr/>
        <p:txBody>
          <a:bodyPr/>
          <a:lstStyle/>
          <a:p>
            <a:pPr eaLnBrk="1" hangingPunct="1">
              <a:defRPr/>
            </a:pPr>
            <a:r>
              <a:rPr lang="en-GB" sz="2800" dirty="0">
                <a:solidFill>
                  <a:schemeClr val="accent4"/>
                </a:solidFill>
              </a:rPr>
              <a:t>Who can claim Attendance Allowance </a:t>
            </a:r>
          </a:p>
        </p:txBody>
      </p:sp>
      <p:sp>
        <p:nvSpPr>
          <p:cNvPr id="7171" name="Rectangle 3">
            <a:extLst>
              <a:ext uri="{FF2B5EF4-FFF2-40B4-BE49-F238E27FC236}">
                <a16:creationId xmlns:a16="http://schemas.microsoft.com/office/drawing/2014/main" id="{02451C77-EC74-68D7-EE05-98FDF314D7C6}"/>
              </a:ext>
            </a:extLst>
          </p:cNvPr>
          <p:cNvSpPr>
            <a:spLocks noGrp="1"/>
          </p:cNvSpPr>
          <p:nvPr>
            <p:ph type="body" idx="1"/>
          </p:nvPr>
        </p:nvSpPr>
        <p:spPr>
          <a:xfrm>
            <a:off x="1981200" y="1249363"/>
            <a:ext cx="8229600" cy="4525962"/>
          </a:xfrm>
        </p:spPr>
        <p:txBody>
          <a:bodyPr/>
          <a:lstStyle/>
          <a:p>
            <a:pPr eaLnBrk="1" hangingPunct="1">
              <a:defRPr/>
            </a:pPr>
            <a:r>
              <a:rPr lang="en-GB" sz="2000" dirty="0">
                <a:solidFill>
                  <a:srgbClr val="000000"/>
                </a:solidFill>
                <a:latin typeface="FS Me"/>
              </a:rPr>
              <a:t>To qualify for Attendance Allowance you must meet all of the following criteria: </a:t>
            </a:r>
          </a:p>
          <a:p>
            <a:pPr eaLnBrk="1" hangingPunct="1">
              <a:buFont typeface="Arial" panose="020B0604020202020204" pitchFamily="34" charset="0"/>
              <a:buChar char="•"/>
              <a:defRPr/>
            </a:pPr>
            <a:r>
              <a:rPr lang="en-GB" sz="2000" dirty="0">
                <a:solidFill>
                  <a:srgbClr val="000000"/>
                </a:solidFill>
                <a:latin typeface="FS Me"/>
              </a:rPr>
              <a:t> </a:t>
            </a:r>
            <a:r>
              <a:rPr lang="en-GB" sz="2000">
                <a:solidFill>
                  <a:srgbClr val="000000"/>
                </a:solidFill>
                <a:latin typeface="FS Me"/>
              </a:rPr>
              <a:t>	the </a:t>
            </a:r>
            <a:r>
              <a:rPr lang="en-GB" sz="2000" dirty="0">
                <a:solidFill>
                  <a:srgbClr val="000000"/>
                </a:solidFill>
                <a:latin typeface="FS Me"/>
              </a:rPr>
              <a:t>age of entitlement will raise in line with the increase in State 	Pension age, between 6</a:t>
            </a:r>
            <a:r>
              <a:rPr lang="en-GB" sz="2000" baseline="30000" dirty="0">
                <a:solidFill>
                  <a:srgbClr val="000000"/>
                </a:solidFill>
                <a:latin typeface="FS Me"/>
              </a:rPr>
              <a:t>th</a:t>
            </a:r>
            <a:r>
              <a:rPr lang="en-GB" sz="2000" dirty="0">
                <a:solidFill>
                  <a:srgbClr val="000000"/>
                </a:solidFill>
                <a:latin typeface="FS Me"/>
              </a:rPr>
              <a:t> December 2018 and October 2020 from 	65 years to 66 for both men and women a claim can only be made 	once people are State Pension age and over. </a:t>
            </a:r>
          </a:p>
          <a:p>
            <a:pPr lvl="1" eaLnBrk="1" hangingPunct="1">
              <a:defRPr/>
            </a:pPr>
            <a:r>
              <a:rPr lang="en-GB" sz="2000" dirty="0">
                <a:solidFill>
                  <a:srgbClr val="000000"/>
                </a:solidFill>
                <a:latin typeface="FS Me"/>
              </a:rPr>
              <a:t>need help looking after yourself because you have a disability or       	mental illness, sensory impairment </a:t>
            </a:r>
          </a:p>
          <a:p>
            <a:pPr eaLnBrk="1" hangingPunct="1">
              <a:buFont typeface="Arial" panose="020B0604020202020204" pitchFamily="34" charset="0"/>
              <a:buChar char="•"/>
              <a:defRPr/>
            </a:pPr>
            <a:r>
              <a:rPr lang="en-GB" sz="2000" dirty="0">
                <a:solidFill>
                  <a:srgbClr val="000000"/>
                </a:solidFill>
                <a:latin typeface="FS Me"/>
              </a:rPr>
              <a:t> 	have had the disability or illness for at least six months (you can 		make  your claim before the six months have passed, but you will 	not receive any payment until they have) </a:t>
            </a:r>
          </a:p>
          <a:p>
            <a:pPr marL="342900" indent="-342900">
              <a:defRPr/>
            </a:pPr>
            <a:r>
              <a:rPr lang="en-GB" sz="2000" dirty="0">
                <a:solidFill>
                  <a:srgbClr val="000000"/>
                </a:solidFill>
                <a:latin typeface="FS Me"/>
              </a:rPr>
              <a:t>  meet the residence and presence conditions - </a:t>
            </a:r>
            <a:r>
              <a:rPr lang="en-GB" sz="2000" dirty="0"/>
              <a:t>must have been             	present in Great Britain for 104 weeks out of the 156 weeks before   	claiming (two out of the last three years).</a:t>
            </a:r>
          </a:p>
          <a:p>
            <a:pPr eaLnBrk="1" hangingPunct="1">
              <a:buFont typeface="Arial" panose="020B0604020202020204" pitchFamily="34" charset="0"/>
              <a:buChar char="•"/>
              <a:defRPr/>
            </a:pPr>
            <a:endParaRPr lang="en-GB" sz="2000" dirty="0">
              <a:solidFill>
                <a:srgbClr val="000000"/>
              </a:solidFill>
              <a:latin typeface="FS Me"/>
            </a:endParaRPr>
          </a:p>
          <a:p>
            <a:pPr marL="628650" lvl="1">
              <a:spcBef>
                <a:spcPct val="20000"/>
              </a:spcBef>
              <a:buNone/>
              <a:defRPr/>
            </a:pPr>
            <a:endParaRPr lang="en-GB"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01CC1BD42A45B41A5B5967B591196DB" ma:contentTypeVersion="16" ma:contentTypeDescription="Create a new document." ma:contentTypeScope="" ma:versionID="b68854e4ff2d0019ed1c8ddd60cc072c">
  <xsd:schema xmlns:xsd="http://www.w3.org/2001/XMLSchema" xmlns:xs="http://www.w3.org/2001/XMLSchema" xmlns:p="http://schemas.microsoft.com/office/2006/metadata/properties" xmlns:ns2="ea81b3dc-3d72-4046-865a-3d19db8bad6d" xmlns:ns3="1a3d56c5-2c4b-4639-8090-01720d69c7a8" targetNamespace="http://schemas.microsoft.com/office/2006/metadata/properties" ma:root="true" ma:fieldsID="989e35e3cc22f185c0064996a6a47056" ns2:_="" ns3:_="">
    <xsd:import namespace="ea81b3dc-3d72-4046-865a-3d19db8bad6d"/>
    <xsd:import namespace="1a3d56c5-2c4b-4639-8090-01720d69c7a8"/>
    <xsd:element name="properties">
      <xsd:complexType>
        <xsd:sequence>
          <xsd:element name="documentManagement">
            <xsd:complexType>
              <xsd:all>
                <xsd:element ref="ns2:MediaServiceMetadata" minOccurs="0"/>
                <xsd:element ref="ns2:MediaServiceFastMetadata" minOccurs="0"/>
                <xsd:element ref="ns2:MediaLengthInSecond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Imag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a81b3dc-3d72-4046-865a-3d19db8bad6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a5c5b7b9-d7b5-4877-9e00-72022195986f"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Image" ma:index="21" nillable="true" ma:displayName="Image" ma:format="Thumbnail" ma:internalName="Image">
      <xsd:simpleType>
        <xsd:restriction base="dms:Unknown"/>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a3d56c5-2c4b-4639-8090-01720d69c7a8"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d73277a4-1b49-4203-8b45-07b404aaef6e}" ma:internalName="TaxCatchAll" ma:showField="CatchAllData" ma:web="1a3d56c5-2c4b-4639-8090-01720d69c7a8">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1a3d56c5-2c4b-4639-8090-01720d69c7a8" xsi:nil="true"/>
    <Image xmlns="ea81b3dc-3d72-4046-865a-3d19db8bad6d" xsi:nil="true"/>
    <lcf76f155ced4ddcb4097134ff3c332f xmlns="ea81b3dc-3d72-4046-865a-3d19db8bad6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4C3593F1-C26D-4AA6-9B2F-D549780EEBA9}"/>
</file>

<file path=customXml/itemProps2.xml><?xml version="1.0" encoding="utf-8"?>
<ds:datastoreItem xmlns:ds="http://schemas.openxmlformats.org/officeDocument/2006/customXml" ds:itemID="{CE8E497E-87EC-4E55-AD2A-23315C1C45FB}"/>
</file>

<file path=customXml/itemProps3.xml><?xml version="1.0" encoding="utf-8"?>
<ds:datastoreItem xmlns:ds="http://schemas.openxmlformats.org/officeDocument/2006/customXml" ds:itemID="{C52E941F-5E40-4B97-8EFD-530E17A35F17}"/>
</file>

<file path=docMetadata/LabelInfo.xml><?xml version="1.0" encoding="utf-8"?>
<clbl:labelList xmlns:clbl="http://schemas.microsoft.com/office/2020/mipLabelMetadata">
  <clbl:label id="{96f1f6e9-1057-4117-ac28-80cdfe86f8c3}" enabled="0" method="" siteId="{96f1f6e9-1057-4117-ac28-80cdfe86f8c3}" removed="1"/>
</clbl:labelList>
</file>

<file path=docProps/app.xml><?xml version="1.0" encoding="utf-8"?>
<Properties xmlns="http://schemas.openxmlformats.org/officeDocument/2006/extended-properties" xmlns:vt="http://schemas.openxmlformats.org/officeDocument/2006/docPropsVTypes">
  <TotalTime>321</TotalTime>
  <Words>4575</Words>
  <Application>Microsoft Office PowerPoint</Application>
  <PresentationFormat>Widescreen</PresentationFormat>
  <Paragraphs>443</Paragraphs>
  <Slides>45</Slides>
  <Notes>20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45</vt:i4>
      </vt:variant>
    </vt:vector>
  </HeadingPairs>
  <TitlesOfParts>
    <vt:vector size="56" baseType="lpstr">
      <vt:lpstr>MS PGothic</vt:lpstr>
      <vt:lpstr>Aptos</vt:lpstr>
      <vt:lpstr>Aptos Display</vt:lpstr>
      <vt:lpstr>Arial</vt:lpstr>
      <vt:lpstr>Calibri</vt:lpstr>
      <vt:lpstr>FS Me</vt:lpstr>
      <vt:lpstr>GDS Transport</vt:lpstr>
      <vt:lpstr>Symbol</vt:lpstr>
      <vt:lpstr>Times New Roman</vt:lpstr>
      <vt:lpstr>Wingdings</vt:lpstr>
      <vt:lpstr>Office Theme</vt:lpstr>
      <vt:lpstr>Personal Independence Payment Disability Living Allowance for Children Attendce Allowance Carers Allowance</vt:lpstr>
      <vt:lpstr>Personal Independence Payment (PIP)</vt:lpstr>
      <vt:lpstr>PIP claimant journey</vt:lpstr>
      <vt:lpstr>PowerPoint Presentation</vt:lpstr>
      <vt:lpstr>Assessment Criteria </vt:lpstr>
      <vt:lpstr>PIP Payable Amounts</vt:lpstr>
      <vt:lpstr>  Attendance Allowance   </vt:lpstr>
      <vt:lpstr>What is Attendance Allowance</vt:lpstr>
      <vt:lpstr>Who can claim Attendance Allowance </vt:lpstr>
      <vt:lpstr>How much is Attendance Allowance</vt:lpstr>
      <vt:lpstr>Benefit helplines</vt:lpstr>
      <vt:lpstr>Disability Living Allowance for Children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Introduction</vt:lpstr>
      <vt:lpstr>Who is entitled? </vt:lpstr>
      <vt:lpstr>Other information </vt:lpstr>
      <vt:lpstr>Universal Credit</vt:lpstr>
      <vt:lpstr>Applying for UC</vt:lpstr>
      <vt:lpstr>Help with UC Claim</vt:lpstr>
      <vt:lpstr>Applying for UC</vt:lpstr>
      <vt:lpstr>Applying for UC</vt:lpstr>
      <vt:lpstr>UC and reporting a health condition</vt:lpstr>
      <vt:lpstr>Other Support</vt:lpstr>
      <vt:lpstr>Access to Work: get support if you have a disability or health condition </vt:lpstr>
      <vt:lpstr>Practical support with your work</vt:lpstr>
      <vt:lpstr>Mental Health Support</vt:lpstr>
      <vt:lpstr>How to apply </vt:lpstr>
      <vt:lpstr>Eligibility</vt:lpstr>
      <vt:lpstr>Your disability, illness or health condition </vt:lpstr>
      <vt:lpstr>Your Work</vt:lpstr>
      <vt:lpstr>Your income and benefits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Smith Ian DWP BARNSBURY</dc:creator>
  <cp:lastModifiedBy>Deborah Sinclair</cp:lastModifiedBy>
  <cp:revision>4</cp:revision>
  <cp:lastPrinted>2024-08-21T10:57:43Z</cp:lastPrinted>
  <dcterms:created xsi:type="dcterms:W3CDTF">2024-08-21T07:44:46Z</dcterms:created>
  <dcterms:modified xsi:type="dcterms:W3CDTF">2024-08-27T12:07:16Z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0x010100601CC1BD42A45B41A5B5967B591196DB</vt:lpwstr>
  </property>
</Properties>
</file>